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56" r:id="rId1"/>
  </p:sldMasterIdLst>
  <p:notesMasterIdLst>
    <p:notesMasterId r:id="rId47"/>
  </p:notesMasterIdLst>
  <p:handoutMasterIdLst>
    <p:handoutMasterId r:id="rId48"/>
  </p:handoutMasterIdLst>
  <p:sldIdLst>
    <p:sldId id="257" r:id="rId2"/>
    <p:sldId id="258" r:id="rId3"/>
    <p:sldId id="259" r:id="rId4"/>
    <p:sldId id="419" r:id="rId5"/>
    <p:sldId id="420" r:id="rId6"/>
    <p:sldId id="436" r:id="rId7"/>
    <p:sldId id="421" r:id="rId8"/>
    <p:sldId id="395" r:id="rId9"/>
    <p:sldId id="394" r:id="rId10"/>
    <p:sldId id="393" r:id="rId11"/>
    <p:sldId id="389" r:id="rId12"/>
    <p:sldId id="423" r:id="rId13"/>
    <p:sldId id="424" r:id="rId14"/>
    <p:sldId id="425" r:id="rId15"/>
    <p:sldId id="426" r:id="rId16"/>
    <p:sldId id="427" r:id="rId17"/>
    <p:sldId id="430" r:id="rId18"/>
    <p:sldId id="435" r:id="rId19"/>
    <p:sldId id="431" r:id="rId20"/>
    <p:sldId id="428" r:id="rId21"/>
    <p:sldId id="429" r:id="rId22"/>
    <p:sldId id="400" r:id="rId23"/>
    <p:sldId id="401" r:id="rId24"/>
    <p:sldId id="402" r:id="rId25"/>
    <p:sldId id="432" r:id="rId26"/>
    <p:sldId id="404" r:id="rId27"/>
    <p:sldId id="405" r:id="rId28"/>
    <p:sldId id="403" r:id="rId29"/>
    <p:sldId id="406" r:id="rId30"/>
    <p:sldId id="390" r:id="rId31"/>
    <p:sldId id="410" r:id="rId32"/>
    <p:sldId id="411" r:id="rId33"/>
    <p:sldId id="412" r:id="rId34"/>
    <p:sldId id="433" r:id="rId35"/>
    <p:sldId id="413" r:id="rId36"/>
    <p:sldId id="417" r:id="rId37"/>
    <p:sldId id="418" r:id="rId38"/>
    <p:sldId id="434" r:id="rId39"/>
    <p:sldId id="414" r:id="rId40"/>
    <p:sldId id="415" r:id="rId41"/>
    <p:sldId id="416" r:id="rId42"/>
    <p:sldId id="361" r:id="rId43"/>
    <p:sldId id="386" r:id="rId44"/>
    <p:sldId id="387" r:id="rId45"/>
    <p:sldId id="345" r:id="rId46"/>
  </p:sldIdLst>
  <p:sldSz cx="9144000" cy="6858000" type="screen4x3"/>
  <p:notesSz cx="7010400" cy="9296400"/>
  <p:defaultTextStyle>
    <a:defPPr>
      <a:defRPr lang="en-US"/>
    </a:defPPr>
    <a:lvl1pPr algn="l" rtl="0" fontAlgn="base">
      <a:spcBef>
        <a:spcPct val="0"/>
      </a:spcBef>
      <a:spcAft>
        <a:spcPct val="0"/>
      </a:spcAft>
      <a:defRPr b="1" kern="1200">
        <a:solidFill>
          <a:schemeClr val="tx1"/>
        </a:solidFill>
        <a:latin typeface="Verdana" pitchFamily="34" charset="0"/>
        <a:ea typeface="+mn-ea"/>
        <a:cs typeface="Arial" charset="0"/>
      </a:defRPr>
    </a:lvl1pPr>
    <a:lvl2pPr marL="457200" algn="l" rtl="0" fontAlgn="base">
      <a:spcBef>
        <a:spcPct val="0"/>
      </a:spcBef>
      <a:spcAft>
        <a:spcPct val="0"/>
      </a:spcAft>
      <a:defRPr b="1" kern="1200">
        <a:solidFill>
          <a:schemeClr val="tx1"/>
        </a:solidFill>
        <a:latin typeface="Verdana" pitchFamily="34" charset="0"/>
        <a:ea typeface="+mn-ea"/>
        <a:cs typeface="Arial" charset="0"/>
      </a:defRPr>
    </a:lvl2pPr>
    <a:lvl3pPr marL="914400" algn="l" rtl="0" fontAlgn="base">
      <a:spcBef>
        <a:spcPct val="0"/>
      </a:spcBef>
      <a:spcAft>
        <a:spcPct val="0"/>
      </a:spcAft>
      <a:defRPr b="1" kern="1200">
        <a:solidFill>
          <a:schemeClr val="tx1"/>
        </a:solidFill>
        <a:latin typeface="Verdana" pitchFamily="34" charset="0"/>
        <a:ea typeface="+mn-ea"/>
        <a:cs typeface="Arial" charset="0"/>
      </a:defRPr>
    </a:lvl3pPr>
    <a:lvl4pPr marL="1371600" algn="l" rtl="0" fontAlgn="base">
      <a:spcBef>
        <a:spcPct val="0"/>
      </a:spcBef>
      <a:spcAft>
        <a:spcPct val="0"/>
      </a:spcAft>
      <a:defRPr b="1" kern="1200">
        <a:solidFill>
          <a:schemeClr val="tx1"/>
        </a:solidFill>
        <a:latin typeface="Verdana" pitchFamily="34" charset="0"/>
        <a:ea typeface="+mn-ea"/>
        <a:cs typeface="Arial" charset="0"/>
      </a:defRPr>
    </a:lvl4pPr>
    <a:lvl5pPr marL="1828800" algn="l" rtl="0" fontAlgn="base">
      <a:spcBef>
        <a:spcPct val="0"/>
      </a:spcBef>
      <a:spcAft>
        <a:spcPct val="0"/>
      </a:spcAft>
      <a:defRPr b="1" kern="1200">
        <a:solidFill>
          <a:schemeClr val="tx1"/>
        </a:solidFill>
        <a:latin typeface="Verdana" pitchFamily="34" charset="0"/>
        <a:ea typeface="+mn-ea"/>
        <a:cs typeface="Arial" charset="0"/>
      </a:defRPr>
    </a:lvl5pPr>
    <a:lvl6pPr marL="2286000" algn="l" defTabSz="914400" rtl="0" eaLnBrk="1" latinLnBrk="0" hangingPunct="1">
      <a:defRPr b="1" kern="1200">
        <a:solidFill>
          <a:schemeClr val="tx1"/>
        </a:solidFill>
        <a:latin typeface="Verdana" pitchFamily="34" charset="0"/>
        <a:ea typeface="+mn-ea"/>
        <a:cs typeface="Arial" charset="0"/>
      </a:defRPr>
    </a:lvl6pPr>
    <a:lvl7pPr marL="2743200" algn="l" defTabSz="914400" rtl="0" eaLnBrk="1" latinLnBrk="0" hangingPunct="1">
      <a:defRPr b="1" kern="1200">
        <a:solidFill>
          <a:schemeClr val="tx1"/>
        </a:solidFill>
        <a:latin typeface="Verdana" pitchFamily="34" charset="0"/>
        <a:ea typeface="+mn-ea"/>
        <a:cs typeface="Arial" charset="0"/>
      </a:defRPr>
    </a:lvl7pPr>
    <a:lvl8pPr marL="3200400" algn="l" defTabSz="914400" rtl="0" eaLnBrk="1" latinLnBrk="0" hangingPunct="1">
      <a:defRPr b="1" kern="1200">
        <a:solidFill>
          <a:schemeClr val="tx1"/>
        </a:solidFill>
        <a:latin typeface="Verdana" pitchFamily="34" charset="0"/>
        <a:ea typeface="+mn-ea"/>
        <a:cs typeface="Arial" charset="0"/>
      </a:defRPr>
    </a:lvl8pPr>
    <a:lvl9pPr marL="3657600" algn="l" defTabSz="914400" rtl="0" eaLnBrk="1" latinLnBrk="0" hangingPunct="1">
      <a:defRPr b="1" kern="1200">
        <a:solidFill>
          <a:schemeClr val="tx1"/>
        </a:solidFill>
        <a:latin typeface="Verdana" pitchFamily="34" charset="0"/>
        <a:ea typeface="+mn-ea"/>
        <a:cs typeface="Arial" charset="0"/>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uthor" initials="A" lastIdx="2" clrIdx="1"/>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3CC4C4"/>
    <a:srgbClr val="FF0000"/>
    <a:srgbClr val="E8F6E4"/>
    <a:srgbClr val="EEEFD7"/>
    <a:srgbClr val="FF33CC"/>
    <a:srgbClr val="BBCDE3"/>
    <a:srgbClr val="B395D8"/>
    <a:srgbClr val="3E8CC6"/>
    <a:srgbClr val="FFCC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notesView">
  <p:normalViewPr>
    <p:restoredLeft sz="17330" autoAdjust="0"/>
    <p:restoredTop sz="45888" autoAdjust="0"/>
  </p:normalViewPr>
  <p:slideViewPr>
    <p:cSldViewPr snapToGrid="0">
      <p:cViewPr varScale="1">
        <p:scale>
          <a:sx n="40" d="100"/>
          <a:sy n="40" d="100"/>
        </p:scale>
        <p:origin x="-2358" y="-102"/>
      </p:cViewPr>
      <p:guideLst>
        <p:guide orient="horz" pos="2160"/>
        <p:guide pos="2880"/>
      </p:guideLst>
    </p:cSldViewPr>
  </p:slideViewPr>
  <p:outlineViewPr>
    <p:cViewPr>
      <p:scale>
        <a:sx n="33" d="100"/>
        <a:sy n="33" d="100"/>
      </p:scale>
      <p:origin x="0" y="8442"/>
    </p:cViewPr>
  </p:outlineViewPr>
  <p:notesTextViewPr>
    <p:cViewPr>
      <p:scale>
        <a:sx n="100" d="100"/>
        <a:sy n="100" d="100"/>
      </p:scale>
      <p:origin x="0" y="474"/>
    </p:cViewPr>
  </p:notesTextViewPr>
  <p:sorterViewPr>
    <p:cViewPr>
      <p:scale>
        <a:sx n="66" d="100"/>
        <a:sy n="66" d="100"/>
      </p:scale>
      <p:origin x="0" y="0"/>
    </p:cViewPr>
  </p:sorterViewPr>
  <p:notesViewPr>
    <p:cSldViewPr snapToGrid="0">
      <p:cViewPr>
        <p:scale>
          <a:sx n="80" d="100"/>
          <a:sy n="80" d="100"/>
        </p:scale>
        <p:origin x="-1242" y="786"/>
      </p:cViewPr>
      <p:guideLst>
        <p:guide orient="horz" pos="2928"/>
        <p:guide pos="2208"/>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notesMaster" Target="notesMasters/notesMaster1.xml"/><Relationship Id="rId50"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commentAuthors" Target="commentAuthor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handoutMaster" Target="handoutMasters/handoutMaster1.xml"/><Relationship Id="rId8" Type="http://schemas.openxmlformats.org/officeDocument/2006/relationships/slide" Target="slides/slide7.xml"/><Relationship Id="rId51"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8475" cy="46513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sz="quarter" idx="1"/>
          </p:nvPr>
        </p:nvSpPr>
        <p:spPr>
          <a:xfrm>
            <a:off x="3970338" y="0"/>
            <a:ext cx="3038475" cy="465138"/>
          </a:xfrm>
          <a:prstGeom prst="rect">
            <a:avLst/>
          </a:prstGeom>
        </p:spPr>
        <p:txBody>
          <a:bodyPr vert="horz" lIns="91440" tIns="45720" rIns="91440" bIns="45720" rtlCol="0"/>
          <a:lstStyle>
            <a:lvl1pPr algn="r">
              <a:defRPr sz="1200"/>
            </a:lvl1pPr>
          </a:lstStyle>
          <a:p>
            <a:fld id="{6B101BF8-A4A3-4745-B852-023022D2EB9E}" type="datetimeFigureOut">
              <a:rPr lang="en-US" smtClean="0"/>
              <a:pPr/>
              <a:t>8/18/2011</a:t>
            </a:fld>
            <a:endParaRPr lang="en-US" dirty="0"/>
          </a:p>
        </p:txBody>
      </p:sp>
      <p:sp>
        <p:nvSpPr>
          <p:cNvPr id="4" name="Footer Placeholder 3"/>
          <p:cNvSpPr>
            <a:spLocks noGrp="1"/>
          </p:cNvSpPr>
          <p:nvPr>
            <p:ph type="ftr" sz="quarter" idx="2"/>
          </p:nvPr>
        </p:nvSpPr>
        <p:spPr>
          <a:xfrm>
            <a:off x="0" y="8829675"/>
            <a:ext cx="3038475" cy="465138"/>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p:cNvSpPr>
            <a:spLocks noGrp="1"/>
          </p:cNvSpPr>
          <p:nvPr>
            <p:ph type="sldNum" sz="quarter" idx="3"/>
          </p:nvPr>
        </p:nvSpPr>
        <p:spPr>
          <a:xfrm>
            <a:off x="3970338" y="8829675"/>
            <a:ext cx="3038475" cy="465138"/>
          </a:xfrm>
          <a:prstGeom prst="rect">
            <a:avLst/>
          </a:prstGeom>
        </p:spPr>
        <p:txBody>
          <a:bodyPr vert="horz" lIns="91440" tIns="45720" rIns="91440" bIns="45720" rtlCol="0" anchor="b"/>
          <a:lstStyle>
            <a:lvl1pPr algn="r">
              <a:defRPr sz="1200"/>
            </a:lvl1pPr>
          </a:lstStyle>
          <a:p>
            <a:fld id="{8D7267EF-5704-44C9-B836-2619CDB98BEB}" type="slidenum">
              <a:rPr lang="en-US" smtClean="0"/>
              <a:pPr/>
              <a:t>‹#›</a:t>
            </a:fld>
            <a:endParaRPr lang="en-US" dirty="0"/>
          </a:p>
        </p:txBody>
      </p:sp>
    </p:spTree>
    <p:extLst>
      <p:ext uri="{BB962C8B-B14F-4D97-AF65-F5344CB8AC3E}">
        <p14:creationId xmlns:p14="http://schemas.microsoft.com/office/powerpoint/2010/main" val="413357554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100" name="Rectangle 4"/>
          <p:cNvSpPr>
            <a:spLocks noGrp="1" noRot="1" noChangeAspect="1" noChangeArrowheads="1" noTextEdit="1"/>
          </p:cNvSpPr>
          <p:nvPr>
            <p:ph type="sldImg" idx="2"/>
          </p:nvPr>
        </p:nvSpPr>
        <p:spPr bwMode="auto">
          <a:xfrm>
            <a:off x="4367213" y="76200"/>
            <a:ext cx="2528887" cy="1897063"/>
          </a:xfrm>
          <a:prstGeom prst="rect">
            <a:avLst/>
          </a:prstGeom>
          <a:noFill/>
          <a:ln w="9525">
            <a:solidFill>
              <a:srgbClr val="000000"/>
            </a:solidFill>
            <a:miter lim="800000"/>
            <a:headEnd/>
            <a:tailEnd/>
          </a:ln>
        </p:spPr>
      </p:sp>
      <p:sp>
        <p:nvSpPr>
          <p:cNvPr id="5125" name="Rectangle 5"/>
          <p:cNvSpPr>
            <a:spLocks noGrp="1" noChangeArrowheads="1"/>
          </p:cNvSpPr>
          <p:nvPr>
            <p:ph type="body" sz="quarter" idx="3"/>
          </p:nvPr>
        </p:nvSpPr>
        <p:spPr bwMode="auto">
          <a:xfrm>
            <a:off x="314325" y="2208810"/>
            <a:ext cx="6286500" cy="681930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5127" name="Rectangle 7"/>
          <p:cNvSpPr>
            <a:spLocks noGrp="1" noChangeArrowheads="1"/>
          </p:cNvSpPr>
          <p:nvPr>
            <p:ph type="sldNum" sz="quarter" idx="5"/>
          </p:nvPr>
        </p:nvSpPr>
        <p:spPr bwMode="auto">
          <a:xfrm>
            <a:off x="3970338" y="8829675"/>
            <a:ext cx="3038475" cy="465138"/>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b="0">
                <a:latin typeface="Arial" charset="0"/>
                <a:cs typeface="+mn-cs"/>
              </a:defRPr>
            </a:lvl1pPr>
          </a:lstStyle>
          <a:p>
            <a:pPr>
              <a:defRPr/>
            </a:pPr>
            <a:fld id="{DCCEFC8F-1EBC-43E5-886D-F0A9AD3E9B6F}" type="slidenum">
              <a:rPr lang="en-US"/>
              <a:pPr>
                <a:defRPr/>
              </a:pPr>
              <a:t>‹#›</a:t>
            </a:fld>
            <a:endParaRPr lang="en-US" dirty="0"/>
          </a:p>
        </p:txBody>
      </p:sp>
      <p:sp>
        <p:nvSpPr>
          <p:cNvPr id="8" name="Rectangle 3"/>
          <p:cNvSpPr>
            <a:spLocks noGrp="1" noChangeArrowheads="1"/>
          </p:cNvSpPr>
          <p:nvPr>
            <p:ph type="dt" idx="1"/>
          </p:nvPr>
        </p:nvSpPr>
        <p:spPr bwMode="auto">
          <a:xfrm>
            <a:off x="0" y="0"/>
            <a:ext cx="3038475" cy="222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eaLnBrk="1" hangingPunct="1">
              <a:defRPr sz="1200">
                <a:latin typeface="Arial" charset="0"/>
                <a:cs typeface="+mn-cs"/>
              </a:defRPr>
            </a:lvl1pPr>
          </a:lstStyle>
          <a:p>
            <a:pPr>
              <a:defRPr/>
            </a:pPr>
            <a:r>
              <a:rPr lang="en-US" dirty="0" smtClean="0"/>
              <a:t>Course 6433A</a:t>
            </a:r>
            <a:endParaRPr lang="en-US" dirty="0"/>
          </a:p>
        </p:txBody>
      </p:sp>
      <p:sp>
        <p:nvSpPr>
          <p:cNvPr id="9" name="Rectangle 2"/>
          <p:cNvSpPr>
            <a:spLocks noGrp="1" noChangeArrowheads="1"/>
          </p:cNvSpPr>
          <p:nvPr>
            <p:ph type="hdr" sz="quarter"/>
          </p:nvPr>
        </p:nvSpPr>
        <p:spPr bwMode="auto">
          <a:xfrm>
            <a:off x="0" y="238125"/>
            <a:ext cx="3038475" cy="347663"/>
          </a:xfrm>
          <a:prstGeom prst="rect">
            <a:avLst/>
          </a:prstGeom>
          <a:noFill/>
          <a:ln w="9525">
            <a:noFill/>
            <a:miter lim="800000"/>
            <a:headEnd/>
            <a:tailEnd/>
          </a:ln>
          <a:effectLst/>
        </p:spPr>
        <p:txBody>
          <a:bodyPr vert="horz" wrap="square" lIns="91440" tIns="0" rIns="91440" bIns="0" numCol="1" anchor="t" anchorCtr="0" compatLnSpc="1">
            <a:prstTxWarp prst="textNoShape">
              <a:avLst/>
            </a:prstTxWarp>
          </a:bodyPr>
          <a:lstStyle>
            <a:lvl1pPr algn="l" eaLnBrk="1" hangingPunct="1">
              <a:defRPr sz="1200">
                <a:solidFill>
                  <a:srgbClr val="336699"/>
                </a:solidFill>
                <a:latin typeface="Arial" charset="0"/>
                <a:cs typeface="+mn-cs"/>
              </a:defRPr>
            </a:lvl1pPr>
          </a:lstStyle>
          <a:p>
            <a:r>
              <a:rPr lang="en-US" dirty="0" smtClean="0"/>
              <a:t>Module 3: Planning Network Addressing and Name Resolution</a:t>
            </a:r>
          </a:p>
          <a:p>
            <a:pPr>
              <a:defRPr/>
            </a:pPr>
            <a:endParaRPr lang="en-US" dirty="0"/>
          </a:p>
        </p:txBody>
      </p:sp>
    </p:spTree>
    <p:extLst>
      <p:ext uri="{BB962C8B-B14F-4D97-AF65-F5344CB8AC3E}">
        <p14:creationId xmlns:p14="http://schemas.microsoft.com/office/powerpoint/2010/main" val="1339329195"/>
      </p:ext>
    </p:extLst>
  </p:cSld>
  <p:clrMap bg1="lt1" tx1="dk1" bg2="lt2" tx2="dk2" accent1="accent1" accent2="accent2" accent3="accent3" accent4="accent4" accent5="accent5" accent6="accent6" hlink="hlink" folHlink="folHlink"/>
  <p:hf ftr="0"/>
  <p:notesStyle>
    <a:lvl1pPr algn="l" rtl="0" eaLnBrk="0" fontAlgn="base" hangingPunct="0">
      <a:spcBef>
        <a:spcPct val="0"/>
      </a:spcBef>
      <a:spcAft>
        <a:spcPct val="60000"/>
      </a:spcAft>
      <a:defRPr sz="1000" kern="1200">
        <a:solidFill>
          <a:schemeClr val="tx1"/>
        </a:solidFill>
        <a:latin typeface="Arial" charset="0"/>
        <a:ea typeface="+mn-ea"/>
        <a:cs typeface="+mn-cs"/>
      </a:defRPr>
    </a:lvl1pPr>
    <a:lvl2pPr marL="342900" indent="-114300" algn="l" rtl="0" eaLnBrk="0" fontAlgn="base" hangingPunct="0">
      <a:spcBef>
        <a:spcPct val="0"/>
      </a:spcBef>
      <a:spcAft>
        <a:spcPct val="60000"/>
      </a:spcAft>
      <a:buClr>
        <a:srgbClr val="336699"/>
      </a:buClr>
      <a:buChar char="•"/>
      <a:defRPr sz="1000" kern="1200">
        <a:solidFill>
          <a:schemeClr val="tx1"/>
        </a:solidFill>
        <a:latin typeface="Arial" charset="0"/>
        <a:ea typeface="+mn-ea"/>
        <a:cs typeface="+mn-cs"/>
      </a:defRPr>
    </a:lvl2pPr>
    <a:lvl3pPr marL="914400" algn="l" rtl="0" eaLnBrk="0" fontAlgn="base" hangingPunct="0">
      <a:spcBef>
        <a:spcPct val="0"/>
      </a:spcBef>
      <a:spcAft>
        <a:spcPct val="60000"/>
      </a:spcAft>
      <a:defRPr sz="1000" kern="1200">
        <a:solidFill>
          <a:schemeClr val="tx1"/>
        </a:solidFill>
        <a:latin typeface="Arial" charset="0"/>
        <a:ea typeface="+mn-ea"/>
        <a:cs typeface="+mn-cs"/>
      </a:defRPr>
    </a:lvl3pPr>
    <a:lvl4pPr marL="1371600" algn="l" rtl="0" eaLnBrk="0" fontAlgn="base" hangingPunct="0">
      <a:spcBef>
        <a:spcPct val="0"/>
      </a:spcBef>
      <a:spcAft>
        <a:spcPct val="60000"/>
      </a:spcAft>
      <a:defRPr sz="1000" kern="1200">
        <a:solidFill>
          <a:schemeClr val="tx1"/>
        </a:solidFill>
        <a:latin typeface="Arial" charset="0"/>
        <a:ea typeface="+mn-ea"/>
        <a:cs typeface="+mn-cs"/>
      </a:defRPr>
    </a:lvl4pPr>
    <a:lvl5pPr marL="1828800" algn="l" rtl="0" eaLnBrk="0" fontAlgn="base" hangingPunct="0">
      <a:spcBef>
        <a:spcPct val="0"/>
      </a:spcBef>
      <a:spcAft>
        <a:spcPct val="60000"/>
      </a:spcAft>
      <a:defRPr sz="10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3" Type="http://schemas.openxmlformats.org/officeDocument/2006/relationships/hyperlink" Target="http://go.microsoft.com/fwlink/?LinkID=112076&amp;clcid=0x409" TargetMode="External"/><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Slide Image Placeholder 1"/>
          <p:cNvSpPr>
            <a:spLocks noGrp="1" noRot="1" noChangeAspect="1" noTextEdit="1"/>
          </p:cNvSpPr>
          <p:nvPr>
            <p:ph type="sldImg"/>
          </p:nvPr>
        </p:nvSpPr>
        <p:spPr>
          <a:xfrm>
            <a:off x="4344988" y="188913"/>
            <a:ext cx="2528887" cy="1897062"/>
          </a:xfrm>
          <a:ln/>
        </p:spPr>
      </p:sp>
      <p:sp>
        <p:nvSpPr>
          <p:cNvPr id="33795" name="Notes Placeholder 2"/>
          <p:cNvSpPr>
            <a:spLocks noGrp="1"/>
          </p:cNvSpPr>
          <p:nvPr>
            <p:ph type="body" idx="1"/>
          </p:nvPr>
        </p:nvSpPr>
        <p:spPr>
          <a:xfrm>
            <a:off x="314325" y="2446338"/>
            <a:ext cx="6286500" cy="658177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lnSpc>
                <a:spcPct val="80000"/>
              </a:lnSpc>
            </a:pPr>
            <a:r>
              <a:rPr lang="en-US" b="1" dirty="0" smtClean="0"/>
              <a:t>Presentation: 75 minutes</a:t>
            </a:r>
          </a:p>
          <a:p>
            <a:pPr eaLnBrk="1" hangingPunct="1">
              <a:lnSpc>
                <a:spcPct val="80000"/>
              </a:lnSpc>
            </a:pPr>
            <a:r>
              <a:rPr lang="en-US" b="1" dirty="0" smtClean="0"/>
              <a:t>Labs: 60 minutes</a:t>
            </a:r>
            <a:endParaRPr lang="en-US" altLang="ko-KR" b="1" dirty="0" smtClean="0">
              <a:ea typeface="굴림" pitchFamily="34" charset="-127"/>
            </a:endParaRPr>
          </a:p>
          <a:p>
            <a:pPr eaLnBrk="1" hangingPunct="1">
              <a:lnSpc>
                <a:spcPct val="80000"/>
              </a:lnSpc>
            </a:pPr>
            <a:endParaRPr lang="en-US" dirty="0" smtClean="0"/>
          </a:p>
          <a:p>
            <a:pPr eaLnBrk="1" hangingPunct="1">
              <a:lnSpc>
                <a:spcPct val="90000"/>
              </a:lnSpc>
            </a:pPr>
            <a:r>
              <a:rPr lang="en-US" dirty="0" smtClean="0"/>
              <a:t>After completing this module, students will be able to:</a:t>
            </a:r>
          </a:p>
          <a:p>
            <a:pPr marL="171450" lvl="0" indent="-171450">
              <a:buFont typeface="Arial" pitchFamily="34" charset="0"/>
              <a:buChar char="•"/>
            </a:pPr>
            <a:r>
              <a:rPr lang="en-US" sz="1000" kern="1200" dirty="0" smtClean="0">
                <a:solidFill>
                  <a:schemeClr val="tx1"/>
                </a:solidFill>
                <a:effectLst/>
                <a:latin typeface="Arial" charset="0"/>
                <a:ea typeface="+mn-ea"/>
                <a:cs typeface="+mn-cs"/>
              </a:rPr>
              <a:t>Provision an IPv4 addressing scheme within your organization.</a:t>
            </a:r>
            <a:endParaRPr lang="en-GB" sz="1000" kern="1200" dirty="0" smtClean="0">
              <a:solidFill>
                <a:schemeClr val="tx1"/>
              </a:solidFill>
              <a:effectLst/>
              <a:latin typeface="Arial" charset="0"/>
              <a:ea typeface="+mn-ea"/>
              <a:cs typeface="+mn-cs"/>
            </a:endParaRPr>
          </a:p>
          <a:p>
            <a:pPr marL="171450" lvl="0" indent="-171450">
              <a:buFont typeface="Arial" pitchFamily="34" charset="0"/>
              <a:buChar char="•"/>
            </a:pPr>
            <a:r>
              <a:rPr lang="en-US" sz="1000" kern="1200" dirty="0" smtClean="0">
                <a:solidFill>
                  <a:schemeClr val="tx1"/>
                </a:solidFill>
                <a:effectLst/>
                <a:latin typeface="Arial" charset="0"/>
                <a:ea typeface="+mn-ea"/>
                <a:cs typeface="+mn-cs"/>
              </a:rPr>
              <a:t>Provision an IPv6 addressing scheme within your organization.</a:t>
            </a:r>
          </a:p>
          <a:p>
            <a:pPr marL="171450" lvl="0" indent="-171450">
              <a:buFont typeface="Arial" pitchFamily="34" charset="0"/>
              <a:buChar char="•"/>
            </a:pPr>
            <a:r>
              <a:rPr lang="en-US" sz="1000" kern="1200" dirty="0" smtClean="0">
                <a:solidFill>
                  <a:schemeClr val="tx1"/>
                </a:solidFill>
                <a:effectLst/>
                <a:latin typeface="Arial" charset="0"/>
                <a:ea typeface="+mn-ea"/>
                <a:cs typeface="+mn-cs"/>
              </a:rPr>
              <a:t>Plan the transition to IPv6.</a:t>
            </a:r>
            <a:endParaRPr lang="en-GB" sz="1000" kern="1200" dirty="0" smtClean="0">
              <a:solidFill>
                <a:schemeClr val="tx1"/>
              </a:solidFill>
              <a:effectLst/>
              <a:latin typeface="Arial" charset="0"/>
              <a:ea typeface="+mn-ea"/>
              <a:cs typeface="+mn-cs"/>
            </a:endParaRPr>
          </a:p>
          <a:p>
            <a:pPr marL="171450" lvl="0" indent="-171450">
              <a:buFont typeface="Arial" pitchFamily="34" charset="0"/>
              <a:buChar char="•"/>
            </a:pPr>
            <a:r>
              <a:rPr lang="en-US" sz="1000" kern="1200" dirty="0" smtClean="0">
                <a:solidFill>
                  <a:schemeClr val="tx1"/>
                </a:solidFill>
                <a:effectLst/>
                <a:latin typeface="Arial" charset="0"/>
                <a:ea typeface="+mn-ea"/>
                <a:cs typeface="+mn-cs"/>
              </a:rPr>
              <a:t>Plan and implement DNS name resolution services within your organization’s network. </a:t>
            </a:r>
            <a:endParaRPr lang="en-GB" sz="1000" kern="1200" dirty="0" smtClean="0">
              <a:solidFill>
                <a:schemeClr val="tx1"/>
              </a:solidFill>
              <a:effectLst/>
              <a:latin typeface="Arial" charset="0"/>
              <a:ea typeface="+mn-ea"/>
              <a:cs typeface="+mn-cs"/>
            </a:endParaRPr>
          </a:p>
          <a:p>
            <a:pPr marL="171450" lvl="0" indent="-171450">
              <a:buFont typeface="Arial" pitchFamily="34" charset="0"/>
              <a:buChar char="•"/>
            </a:pPr>
            <a:endParaRPr lang="en-GB" dirty="0" smtClean="0"/>
          </a:p>
          <a:p>
            <a:pPr eaLnBrk="1" hangingPunct="1">
              <a:lnSpc>
                <a:spcPct val="90000"/>
              </a:lnSpc>
            </a:pPr>
            <a:endParaRPr lang="en-US" b="1" dirty="0" smtClean="0"/>
          </a:p>
          <a:p>
            <a:pPr eaLnBrk="1" hangingPunct="1">
              <a:lnSpc>
                <a:spcPct val="90000"/>
              </a:lnSpc>
            </a:pPr>
            <a:r>
              <a:rPr lang="en-US" b="1" dirty="0" smtClean="0"/>
              <a:t>Required materials</a:t>
            </a:r>
          </a:p>
          <a:p>
            <a:pPr eaLnBrk="1" hangingPunct="1">
              <a:lnSpc>
                <a:spcPct val="90000"/>
              </a:lnSpc>
            </a:pPr>
            <a:r>
              <a:rPr lang="en-US" dirty="0" smtClean="0"/>
              <a:t>To teach this module, you need the Microsoft® Office PowerPoint® file 6433A_03.pptx.</a:t>
            </a:r>
          </a:p>
          <a:p>
            <a:pPr eaLnBrk="1" hangingPunct="1">
              <a:lnSpc>
                <a:spcPct val="90000"/>
              </a:lnSpc>
            </a:pPr>
            <a:endParaRPr lang="en-US" b="1" dirty="0" smtClean="0"/>
          </a:p>
          <a:p>
            <a:pPr eaLnBrk="1" hangingPunct="1">
              <a:lnSpc>
                <a:spcPct val="90000"/>
              </a:lnSpc>
            </a:pPr>
            <a:r>
              <a:rPr lang="en-US" b="1" dirty="0" smtClean="0"/>
              <a:t>Important:</a:t>
            </a:r>
            <a:r>
              <a:rPr lang="en-US" dirty="0" smtClean="0"/>
              <a:t> We recommend that you use PowerPoint 2002 or a later version to display the slides for this course. If you use PowerPoint Viewer or an earlier version of PowerPoint, all the features of the slides might not be display correctly.</a:t>
            </a:r>
          </a:p>
          <a:p>
            <a:pPr eaLnBrk="1" hangingPunct="1">
              <a:lnSpc>
                <a:spcPct val="90000"/>
              </a:lnSpc>
            </a:pPr>
            <a:endParaRPr lang="en-US" dirty="0" smtClean="0"/>
          </a:p>
          <a:p>
            <a:pPr eaLnBrk="1" hangingPunct="1">
              <a:lnSpc>
                <a:spcPct val="90000"/>
              </a:lnSpc>
            </a:pPr>
            <a:r>
              <a:rPr lang="en-US" b="1" dirty="0" smtClean="0"/>
              <a:t>Preparation tasks</a:t>
            </a:r>
          </a:p>
          <a:p>
            <a:pPr eaLnBrk="1" hangingPunct="1">
              <a:lnSpc>
                <a:spcPct val="90000"/>
              </a:lnSpc>
            </a:pPr>
            <a:r>
              <a:rPr lang="en-US" dirty="0" smtClean="0"/>
              <a:t>To prepare for this module:</a:t>
            </a:r>
          </a:p>
          <a:p>
            <a:pPr eaLnBrk="1" hangingPunct="1">
              <a:lnSpc>
                <a:spcPct val="90000"/>
              </a:lnSpc>
              <a:buFontTx/>
              <a:buChar char="•"/>
            </a:pPr>
            <a:r>
              <a:rPr lang="en-US" dirty="0" smtClean="0"/>
              <a:t> Read all of the materials for this module.</a:t>
            </a:r>
          </a:p>
          <a:p>
            <a:pPr eaLnBrk="1" hangingPunct="1">
              <a:lnSpc>
                <a:spcPct val="90000"/>
              </a:lnSpc>
              <a:buFontTx/>
              <a:buChar char="•"/>
            </a:pPr>
            <a:r>
              <a:rPr lang="en-US" dirty="0" smtClean="0"/>
              <a:t> Practice performing the demonstrations and the lab exercises.</a:t>
            </a:r>
          </a:p>
          <a:p>
            <a:pPr eaLnBrk="1" hangingPunct="1">
              <a:lnSpc>
                <a:spcPct val="90000"/>
              </a:lnSpc>
              <a:buFontTx/>
              <a:buChar char="•"/>
            </a:pPr>
            <a:r>
              <a:rPr lang="en-US" altLang="ko-KR" dirty="0" smtClean="0">
                <a:ea typeface="굴림" pitchFamily="34" charset="-127"/>
              </a:rPr>
              <a:t> Work through the Module Review and Takeaways section, and determine how you will use this section to reinforce student learning and promote knowledge transfer to on-the-job performance. </a:t>
            </a:r>
          </a:p>
          <a:p>
            <a:pPr eaLnBrk="1" hangingPunct="1">
              <a:lnSpc>
                <a:spcPct val="90000"/>
              </a:lnSpc>
            </a:pPr>
            <a:endParaRPr lang="en-GB" altLang="zh-CN" dirty="0" smtClean="0"/>
          </a:p>
          <a:p>
            <a:pPr eaLnBrk="1" hangingPunct="1">
              <a:lnSpc>
                <a:spcPct val="90000"/>
              </a:lnSpc>
            </a:pPr>
            <a:r>
              <a:rPr lang="en-GB" altLang="zh-CN" dirty="0" smtClean="0"/>
              <a:t>Make sure that students are aware of the Course Companion content portal that has additional module information and resources.</a:t>
            </a:r>
            <a:endParaRPr lang="en-US" dirty="0" smtClean="0"/>
          </a:p>
          <a:p>
            <a:pPr>
              <a:lnSpc>
                <a:spcPct val="90000"/>
              </a:lnSpc>
            </a:pPr>
            <a:endParaRPr lang="en-US" dirty="0" smtClean="0">
              <a:latin typeface="Arial" charset="0"/>
            </a:endParaRPr>
          </a:p>
        </p:txBody>
      </p:sp>
      <p:sp>
        <p:nvSpPr>
          <p:cNvPr id="33796" name="Slide Number Placeholder 5"/>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b="1">
                <a:solidFill>
                  <a:schemeClr val="tx1"/>
                </a:solidFill>
                <a:latin typeface="Verdana" pitchFamily="34" charset="0"/>
              </a:defRPr>
            </a:lvl1pPr>
            <a:lvl2pPr marL="742950" indent="-285750">
              <a:defRPr b="1">
                <a:solidFill>
                  <a:schemeClr val="tx1"/>
                </a:solidFill>
                <a:latin typeface="Verdana" pitchFamily="34" charset="0"/>
              </a:defRPr>
            </a:lvl2pPr>
            <a:lvl3pPr marL="1143000" indent="-228600">
              <a:defRPr b="1">
                <a:solidFill>
                  <a:schemeClr val="tx1"/>
                </a:solidFill>
                <a:latin typeface="Verdana" pitchFamily="34" charset="0"/>
              </a:defRPr>
            </a:lvl3pPr>
            <a:lvl4pPr marL="1600200" indent="-228600">
              <a:defRPr b="1">
                <a:solidFill>
                  <a:schemeClr val="tx1"/>
                </a:solidFill>
                <a:latin typeface="Verdana" pitchFamily="34" charset="0"/>
              </a:defRPr>
            </a:lvl4pPr>
            <a:lvl5pPr marL="2057400" indent="-228600">
              <a:defRPr b="1">
                <a:solidFill>
                  <a:schemeClr val="tx1"/>
                </a:solidFill>
                <a:latin typeface="Verdana" pitchFamily="34" charset="0"/>
              </a:defRPr>
            </a:lvl5pPr>
            <a:lvl6pPr marL="2514600" indent="-228600" algn="ctr" eaLnBrk="0" fontAlgn="base" hangingPunct="0">
              <a:spcBef>
                <a:spcPct val="0"/>
              </a:spcBef>
              <a:spcAft>
                <a:spcPct val="0"/>
              </a:spcAft>
              <a:defRPr b="1">
                <a:solidFill>
                  <a:schemeClr val="tx1"/>
                </a:solidFill>
                <a:latin typeface="Verdana" pitchFamily="34" charset="0"/>
              </a:defRPr>
            </a:lvl6pPr>
            <a:lvl7pPr marL="2971800" indent="-228600" algn="ctr" eaLnBrk="0" fontAlgn="base" hangingPunct="0">
              <a:spcBef>
                <a:spcPct val="0"/>
              </a:spcBef>
              <a:spcAft>
                <a:spcPct val="0"/>
              </a:spcAft>
              <a:defRPr b="1">
                <a:solidFill>
                  <a:schemeClr val="tx1"/>
                </a:solidFill>
                <a:latin typeface="Verdana" pitchFamily="34" charset="0"/>
              </a:defRPr>
            </a:lvl7pPr>
            <a:lvl8pPr marL="3429000" indent="-228600" algn="ctr" eaLnBrk="0" fontAlgn="base" hangingPunct="0">
              <a:spcBef>
                <a:spcPct val="0"/>
              </a:spcBef>
              <a:spcAft>
                <a:spcPct val="0"/>
              </a:spcAft>
              <a:defRPr b="1">
                <a:solidFill>
                  <a:schemeClr val="tx1"/>
                </a:solidFill>
                <a:latin typeface="Verdana" pitchFamily="34" charset="0"/>
              </a:defRPr>
            </a:lvl8pPr>
            <a:lvl9pPr marL="3886200" indent="-228600" algn="ctr" eaLnBrk="0" fontAlgn="base" hangingPunct="0">
              <a:spcBef>
                <a:spcPct val="0"/>
              </a:spcBef>
              <a:spcAft>
                <a:spcPct val="0"/>
              </a:spcAft>
              <a:defRPr b="1">
                <a:solidFill>
                  <a:schemeClr val="tx1"/>
                </a:solidFill>
                <a:latin typeface="Verdana" pitchFamily="34" charset="0"/>
              </a:defRPr>
            </a:lvl9pPr>
          </a:lstStyle>
          <a:p>
            <a:fld id="{875AAAF1-CF4E-4168-8A0E-1F2CB5ADF0BA}" type="slidenum">
              <a:rPr lang="en-US" b="0" smtClean="0"/>
              <a:pPr/>
              <a:t>1</a:t>
            </a:fld>
            <a:endParaRPr lang="en-US" b="0" dirty="0" smtClean="0"/>
          </a:p>
        </p:txBody>
      </p:sp>
      <p:sp>
        <p:nvSpPr>
          <p:cNvPr id="33797" name="Rectangle 4"/>
          <p:cNvSpPr>
            <a:spLocks noChangeArrowheads="1"/>
          </p:cNvSpPr>
          <p:nvPr/>
        </p:nvSpPr>
        <p:spPr bwMode="auto">
          <a:xfrm>
            <a:off x="542925" y="1319213"/>
            <a:ext cx="2860675" cy="633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182880" rIns="182880"/>
          <a:lstStyle/>
          <a:p>
            <a:pPr>
              <a:lnSpc>
                <a:spcPct val="80000"/>
              </a:lnSpc>
              <a:spcAft>
                <a:spcPct val="60000"/>
              </a:spcAft>
            </a:pPr>
            <a:endParaRPr lang="en-US" altLang="ko-KR" sz="1000" dirty="0">
              <a:latin typeface="Arial" charset="0"/>
              <a:ea typeface="굴림" pitchFamily="34" charset="-127"/>
            </a:endParaRPr>
          </a:p>
        </p:txBody>
      </p:sp>
      <p:sp>
        <p:nvSpPr>
          <p:cNvPr id="6" name="Rectangle 2"/>
          <p:cNvSpPr>
            <a:spLocks noGrp="1" noChangeArrowheads="1"/>
          </p:cNvSpPr>
          <p:nvPr>
            <p:ph type="hdr" sz="quarter"/>
          </p:nvPr>
        </p:nvSpPr>
        <p:spPr bwMode="auto">
          <a:xfrm>
            <a:off x="0" y="238125"/>
            <a:ext cx="3038475" cy="347663"/>
          </a:xfrm>
          <a:prstGeom prst="rect">
            <a:avLst/>
          </a:prstGeom>
          <a:noFill/>
          <a:ln w="9525">
            <a:noFill/>
            <a:miter lim="800000"/>
            <a:headEnd/>
            <a:tailEnd/>
          </a:ln>
          <a:effectLst/>
        </p:spPr>
        <p:txBody>
          <a:bodyPr vert="horz" wrap="square" lIns="91440" tIns="0" rIns="91440" bIns="0" numCol="1" anchor="t" anchorCtr="0" compatLnSpc="1">
            <a:prstTxWarp prst="textNoShape">
              <a:avLst/>
            </a:prstTxWarp>
          </a:bodyPr>
          <a:lstStyle>
            <a:lvl1pPr algn="l" eaLnBrk="1" hangingPunct="1">
              <a:defRPr sz="1200">
                <a:solidFill>
                  <a:srgbClr val="336699"/>
                </a:solidFill>
                <a:latin typeface="Arial" charset="0"/>
                <a:cs typeface="+mn-cs"/>
              </a:defRPr>
            </a:lvl1pPr>
          </a:lstStyle>
          <a:p>
            <a:r>
              <a:rPr lang="en-US" dirty="0" smtClean="0"/>
              <a:t>Module 3: Planning Network Addressing and Name Resolution</a:t>
            </a:r>
          </a:p>
          <a:p>
            <a:pPr>
              <a:defRPr/>
            </a:pPr>
            <a:endParaRPr lang="en-US" dirty="0"/>
          </a:p>
        </p:txBody>
      </p:sp>
      <p:sp>
        <p:nvSpPr>
          <p:cNvPr id="7" name="Rectangle 3"/>
          <p:cNvSpPr>
            <a:spLocks noGrp="1" noChangeArrowheads="1"/>
          </p:cNvSpPr>
          <p:nvPr>
            <p:ph type="dt" idx="1"/>
          </p:nvPr>
        </p:nvSpPr>
        <p:spPr bwMode="auto">
          <a:xfrm>
            <a:off x="0" y="0"/>
            <a:ext cx="3038475" cy="222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eaLnBrk="1" hangingPunct="1">
              <a:defRPr sz="1200">
                <a:latin typeface="Arial" charset="0"/>
                <a:cs typeface="+mn-cs"/>
              </a:defRPr>
            </a:lvl1pPr>
          </a:lstStyle>
          <a:p>
            <a:pPr>
              <a:defRPr/>
            </a:pPr>
            <a:r>
              <a:rPr lang="en-US" dirty="0" smtClean="0"/>
              <a:t>Course 6433A</a:t>
            </a:r>
            <a:endParaRPr 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0"/>
              </a:spcBef>
              <a:spcAft>
                <a:spcPct val="60000"/>
              </a:spcAft>
              <a:buClrTx/>
              <a:buSzTx/>
              <a:buFontTx/>
              <a:buNone/>
              <a:tabLst/>
              <a:defRPr/>
            </a:pPr>
            <a:r>
              <a:rPr lang="en-US" dirty="0" smtClean="0"/>
              <a:t>Discuss the guidelines for preventing an unauthorized user from obtaining a lease.</a:t>
            </a:r>
          </a:p>
          <a:p>
            <a:endParaRPr lang="en-GB" dirty="0" smtClean="0"/>
          </a:p>
          <a:p>
            <a:r>
              <a:rPr lang="en-GB" dirty="0" smtClean="0"/>
              <a:t>Ask students if they have ever experienced a situation when a ‘rogue’ DHCP server</a:t>
            </a:r>
            <a:r>
              <a:rPr lang="en-GB" baseline="0" dirty="0" smtClean="0"/>
              <a:t> began leasing addresses on their network. Ask them to share with the class what happened. </a:t>
            </a:r>
          </a:p>
          <a:p>
            <a:endParaRPr lang="en-GB" baseline="0" dirty="0" smtClean="0"/>
          </a:p>
          <a:p>
            <a:pPr eaLnBrk="1" hangingPunct="1"/>
            <a:r>
              <a:rPr lang="en-US" dirty="0" smtClean="0"/>
              <a:t>Emphasize that the only way to completely prevent unauthorized access using only DHCP is to disallow network access. However, this is not feasible. The next best action is to limit the possibility of somebody plugging into an empty network jack or to implement security on a wireless network.</a:t>
            </a:r>
          </a:p>
          <a:p>
            <a:pPr eaLnBrk="1" hangingPunct="1"/>
            <a:endParaRPr lang="en-US" dirty="0" smtClean="0"/>
          </a:p>
          <a:p>
            <a:pPr eaLnBrk="1" hangingPunct="1"/>
            <a:r>
              <a:rPr lang="en-US" dirty="0" smtClean="0"/>
              <a:t>Use NAP to validate a client computer’s health. NAP can determine if the computer is running an up-to-date antivirus program and the latest Windows updates. If the computer is not compliant with the NAP policy, it can be denied network access or it can be relegated to a remediation network where it may obtain the necessary updates to become compliant. You also can use NAP to restrict access to a network based on whether the user is authorized for network access.</a:t>
            </a:r>
          </a:p>
          <a:p>
            <a:pPr eaLnBrk="1" hangingPunct="1"/>
            <a:endParaRPr lang="en-US" dirty="0" smtClean="0"/>
          </a:p>
          <a:p>
            <a:pPr eaLnBrk="1" hangingPunct="1"/>
            <a:r>
              <a:rPr lang="en-US" dirty="0" smtClean="0"/>
              <a:t>Mention to students that users must disable DHCP services from other devices, such as routers or third-party tools. </a:t>
            </a:r>
          </a:p>
          <a:p>
            <a:pPr eaLnBrk="1" hangingPunct="1"/>
            <a:endParaRPr lang="en-US" dirty="0" smtClean="0"/>
          </a:p>
          <a:p>
            <a:pPr eaLnBrk="1" hangingPunct="1"/>
            <a:r>
              <a:rPr lang="en-US" dirty="0" smtClean="0"/>
              <a:t>If users complain of network access problems, check the IP settings that the DHCP server is providing by using the following command:</a:t>
            </a:r>
          </a:p>
          <a:p>
            <a:pPr eaLnBrk="1" hangingPunct="1"/>
            <a:r>
              <a:rPr lang="en-US" b="1" dirty="0" smtClean="0"/>
              <a:t>ipconfig.exe/all</a:t>
            </a:r>
          </a:p>
          <a:p>
            <a:pPr eaLnBrk="1" hangingPunct="1"/>
            <a:endParaRPr lang="en-US" dirty="0" smtClean="0"/>
          </a:p>
          <a:p>
            <a:pPr eaLnBrk="1" hangingPunct="1"/>
            <a:r>
              <a:rPr lang="en-US" dirty="0" smtClean="0"/>
              <a:t>If the DHCP server result is not correct, investigating the IP address in question should identify the problem.</a:t>
            </a:r>
          </a:p>
          <a:p>
            <a:pPr eaLnBrk="1" hangingPunct="1"/>
            <a:endParaRPr lang="en-US" dirty="0" smtClean="0"/>
          </a:p>
          <a:p>
            <a:pPr eaLnBrk="1" hangingPunct="1"/>
            <a:r>
              <a:rPr lang="en-US" dirty="0" smtClean="0"/>
              <a:t>The only way to restrict these servers is to find their source IP and to remove them from the network.</a:t>
            </a:r>
          </a:p>
          <a:p>
            <a:pPr eaLnBrk="1" hangingPunct="1"/>
            <a:r>
              <a:rPr lang="en-US" b="1" dirty="0" smtClean="0"/>
              <a:t>Dhcploc.exe</a:t>
            </a:r>
            <a:r>
              <a:rPr lang="en-US" dirty="0" smtClean="0"/>
              <a:t> is a utility that you can use to locate rogue DHCP servers on a network.</a:t>
            </a:r>
          </a:p>
          <a:p>
            <a:pPr eaLnBrk="1" hangingPunct="1"/>
            <a:endParaRPr lang="en-US" dirty="0" smtClean="0"/>
          </a:p>
          <a:p>
            <a:endParaRPr lang="en-GB" dirty="0"/>
          </a:p>
        </p:txBody>
      </p:sp>
      <p:sp>
        <p:nvSpPr>
          <p:cNvPr id="4" name="Slide Number Placeholder 3"/>
          <p:cNvSpPr>
            <a:spLocks noGrp="1"/>
          </p:cNvSpPr>
          <p:nvPr>
            <p:ph type="sldNum" sz="quarter" idx="10"/>
          </p:nvPr>
        </p:nvSpPr>
        <p:spPr/>
        <p:txBody>
          <a:bodyPr/>
          <a:lstStyle/>
          <a:p>
            <a:pPr>
              <a:defRPr/>
            </a:pPr>
            <a:fld id="{DCCEFC8F-1EBC-43E5-886D-F0A9AD3E9B6F}" type="slidenum">
              <a:rPr lang="en-US" smtClean="0"/>
              <a:pPr>
                <a:defRPr/>
              </a:pPr>
              <a:t>10</a:t>
            </a:fld>
            <a:endParaRPr lang="en-US" dirty="0"/>
          </a:p>
        </p:txBody>
      </p:sp>
      <p:sp>
        <p:nvSpPr>
          <p:cNvPr id="5" name="Header Placeholder 4"/>
          <p:cNvSpPr>
            <a:spLocks noGrp="1"/>
          </p:cNvSpPr>
          <p:nvPr>
            <p:ph type="hdr" sz="quarter" idx="11"/>
          </p:nvPr>
        </p:nvSpPr>
        <p:spPr>
          <a:xfrm>
            <a:off x="0" y="238125"/>
            <a:ext cx="3038475" cy="347663"/>
          </a:xfrm>
          <a:prstGeom prst="rect">
            <a:avLst/>
          </a:prstGeom>
        </p:spPr>
        <p:txBody>
          <a:bodyPr/>
          <a:lstStyle/>
          <a:p>
            <a:r>
              <a:rPr lang="en-US" dirty="0"/>
              <a:t>Module 3: Planning Network Addressing and Name Resolution</a:t>
            </a:r>
          </a:p>
          <a:p>
            <a:pPr>
              <a:defRPr/>
            </a:pPr>
            <a:endParaRPr lang="en-US" dirty="0"/>
          </a:p>
        </p:txBody>
      </p:sp>
      <p:sp>
        <p:nvSpPr>
          <p:cNvPr id="6" name="Date Placeholder 5"/>
          <p:cNvSpPr>
            <a:spLocks noGrp="1"/>
          </p:cNvSpPr>
          <p:nvPr>
            <p:ph type="dt" idx="12"/>
          </p:nvPr>
        </p:nvSpPr>
        <p:spPr/>
        <p:txBody>
          <a:bodyPr/>
          <a:lstStyle/>
          <a:p>
            <a:pPr>
              <a:defRPr/>
            </a:pPr>
            <a:r>
              <a:rPr lang="en-US" dirty="0" smtClean="0"/>
              <a:t>Course 6433A</a:t>
            </a:r>
            <a:endParaRPr lang="en-US" dirty="0"/>
          </a:p>
        </p:txBody>
      </p:sp>
    </p:spTree>
    <p:extLst>
      <p:ext uri="{BB962C8B-B14F-4D97-AF65-F5344CB8AC3E}">
        <p14:creationId xmlns:p14="http://schemas.microsoft.com/office/powerpoint/2010/main" val="65429728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b="1">
                <a:solidFill>
                  <a:schemeClr val="tx1"/>
                </a:solidFill>
                <a:latin typeface="Verdana" pitchFamily="34" charset="0"/>
              </a:defRPr>
            </a:lvl1pPr>
            <a:lvl2pPr marL="742950" indent="-285750">
              <a:defRPr b="1">
                <a:solidFill>
                  <a:schemeClr val="tx1"/>
                </a:solidFill>
                <a:latin typeface="Verdana" pitchFamily="34" charset="0"/>
              </a:defRPr>
            </a:lvl2pPr>
            <a:lvl3pPr marL="1143000" indent="-228600">
              <a:defRPr b="1">
                <a:solidFill>
                  <a:schemeClr val="tx1"/>
                </a:solidFill>
                <a:latin typeface="Verdana" pitchFamily="34" charset="0"/>
              </a:defRPr>
            </a:lvl3pPr>
            <a:lvl4pPr marL="1600200" indent="-228600">
              <a:defRPr b="1">
                <a:solidFill>
                  <a:schemeClr val="tx1"/>
                </a:solidFill>
                <a:latin typeface="Verdana" pitchFamily="34" charset="0"/>
              </a:defRPr>
            </a:lvl4pPr>
            <a:lvl5pPr marL="2057400" indent="-228600">
              <a:defRPr b="1">
                <a:solidFill>
                  <a:schemeClr val="tx1"/>
                </a:solidFill>
                <a:latin typeface="Verdana" pitchFamily="34" charset="0"/>
              </a:defRPr>
            </a:lvl5pPr>
            <a:lvl6pPr marL="2514600" indent="-228600" algn="ctr" eaLnBrk="0" fontAlgn="base" hangingPunct="0">
              <a:spcBef>
                <a:spcPct val="0"/>
              </a:spcBef>
              <a:spcAft>
                <a:spcPct val="0"/>
              </a:spcAft>
              <a:defRPr b="1">
                <a:solidFill>
                  <a:schemeClr val="tx1"/>
                </a:solidFill>
                <a:latin typeface="Verdana" pitchFamily="34" charset="0"/>
              </a:defRPr>
            </a:lvl6pPr>
            <a:lvl7pPr marL="2971800" indent="-228600" algn="ctr" eaLnBrk="0" fontAlgn="base" hangingPunct="0">
              <a:spcBef>
                <a:spcPct val="0"/>
              </a:spcBef>
              <a:spcAft>
                <a:spcPct val="0"/>
              </a:spcAft>
              <a:defRPr b="1">
                <a:solidFill>
                  <a:schemeClr val="tx1"/>
                </a:solidFill>
                <a:latin typeface="Verdana" pitchFamily="34" charset="0"/>
              </a:defRPr>
            </a:lvl7pPr>
            <a:lvl8pPr marL="3429000" indent="-228600" algn="ctr" eaLnBrk="0" fontAlgn="base" hangingPunct="0">
              <a:spcBef>
                <a:spcPct val="0"/>
              </a:spcBef>
              <a:spcAft>
                <a:spcPct val="0"/>
              </a:spcAft>
              <a:defRPr b="1">
                <a:solidFill>
                  <a:schemeClr val="tx1"/>
                </a:solidFill>
                <a:latin typeface="Verdana" pitchFamily="34" charset="0"/>
              </a:defRPr>
            </a:lvl8pPr>
            <a:lvl9pPr marL="3886200" indent="-228600" algn="ctr" eaLnBrk="0" fontAlgn="base" hangingPunct="0">
              <a:spcBef>
                <a:spcPct val="0"/>
              </a:spcBef>
              <a:spcAft>
                <a:spcPct val="0"/>
              </a:spcAft>
              <a:defRPr b="1">
                <a:solidFill>
                  <a:schemeClr val="tx1"/>
                </a:solidFill>
                <a:latin typeface="Verdana" pitchFamily="34" charset="0"/>
              </a:defRPr>
            </a:lvl9pPr>
          </a:lstStyle>
          <a:p>
            <a:fld id="{46AE78BA-67AB-471D-B711-49450D4EAD10}" type="slidenum">
              <a:rPr lang="en-US" b="0" smtClean="0">
                <a:latin typeface="Arial" charset="0"/>
              </a:rPr>
              <a:pPr/>
              <a:t>11</a:t>
            </a:fld>
            <a:endParaRPr lang="en-US" b="0" dirty="0" smtClean="0">
              <a:latin typeface="Arial" charset="0"/>
            </a:endParaRPr>
          </a:p>
        </p:txBody>
      </p:sp>
      <p:sp>
        <p:nvSpPr>
          <p:cNvPr id="35843" name="Rectangle 2"/>
          <p:cNvSpPr>
            <a:spLocks noGrp="1" noRot="1" noChangeAspect="1" noChangeArrowheads="1" noTextEdit="1"/>
          </p:cNvSpPr>
          <p:nvPr>
            <p:ph type="sldImg"/>
          </p:nvPr>
        </p:nvSpPr>
        <p:spPr>
          <a:ln/>
        </p:spPr>
      </p:sp>
      <p:sp>
        <p:nvSpPr>
          <p:cNvPr id="35844" name="Rectangle 3"/>
          <p:cNvSpPr>
            <a:spLocks noGrp="1" noChangeArrowheads="1"/>
          </p:cNvSpPr>
          <p:nvPr>
            <p:ph type="body" idx="1"/>
          </p:nvPr>
        </p:nvSpPr>
        <p:spPr>
          <a:xfrm>
            <a:off x="666750" y="2360613"/>
            <a:ext cx="6086475" cy="639127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dirty="0" smtClean="0"/>
              <a:t>After completing this lesson, students will be able to:</a:t>
            </a:r>
          </a:p>
          <a:p>
            <a:pPr marL="171450" lvl="0" indent="-171450">
              <a:buFont typeface="Arial" pitchFamily="34" charset="0"/>
              <a:buChar char="•"/>
            </a:pPr>
            <a:r>
              <a:rPr lang="en-US" sz="1000" kern="1200" dirty="0" smtClean="0">
                <a:solidFill>
                  <a:schemeClr val="tx1"/>
                </a:solidFill>
                <a:effectLst/>
                <a:latin typeface="Arial" charset="0"/>
                <a:ea typeface="+mn-ea"/>
                <a:cs typeface="+mn-cs"/>
              </a:rPr>
              <a:t>Describe the benefits of IPv6.</a:t>
            </a:r>
            <a:endParaRPr lang="en-GB" sz="1000" kern="1200" dirty="0" smtClean="0">
              <a:solidFill>
                <a:schemeClr val="tx1"/>
              </a:solidFill>
              <a:effectLst/>
              <a:latin typeface="Arial" charset="0"/>
              <a:ea typeface="+mn-ea"/>
              <a:cs typeface="+mn-cs"/>
            </a:endParaRPr>
          </a:p>
          <a:p>
            <a:pPr marL="171450" lvl="0" indent="-171450">
              <a:buFont typeface="Arial" pitchFamily="34" charset="0"/>
              <a:buChar char="•"/>
            </a:pPr>
            <a:r>
              <a:rPr lang="en-US" sz="1000" kern="1200" dirty="0" smtClean="0">
                <a:solidFill>
                  <a:schemeClr val="tx1"/>
                </a:solidFill>
                <a:effectLst/>
                <a:latin typeface="Arial" charset="0"/>
                <a:ea typeface="+mn-ea"/>
                <a:cs typeface="+mn-cs"/>
              </a:rPr>
              <a:t>Describe the differences between IPv4 and IPv6.</a:t>
            </a:r>
            <a:endParaRPr lang="en-GB" sz="1000" kern="1200" dirty="0" smtClean="0">
              <a:solidFill>
                <a:schemeClr val="tx1"/>
              </a:solidFill>
              <a:effectLst/>
              <a:latin typeface="Arial" charset="0"/>
              <a:ea typeface="+mn-ea"/>
              <a:cs typeface="+mn-cs"/>
            </a:endParaRPr>
          </a:p>
          <a:p>
            <a:pPr marL="171450" lvl="0" indent="-171450">
              <a:buFont typeface="Arial" pitchFamily="34" charset="0"/>
              <a:buChar char="•"/>
            </a:pPr>
            <a:r>
              <a:rPr lang="en-US" sz="1000" kern="1200" dirty="0" smtClean="0">
                <a:solidFill>
                  <a:schemeClr val="tx1"/>
                </a:solidFill>
                <a:effectLst/>
                <a:latin typeface="Arial" charset="0"/>
                <a:ea typeface="+mn-ea"/>
                <a:cs typeface="+mn-cs"/>
              </a:rPr>
              <a:t>Describe the IPv6 address space.</a:t>
            </a:r>
            <a:endParaRPr lang="en-GB" sz="1000" kern="1200" dirty="0" smtClean="0">
              <a:solidFill>
                <a:schemeClr val="tx1"/>
              </a:solidFill>
              <a:effectLst/>
              <a:latin typeface="Arial" charset="0"/>
              <a:ea typeface="+mn-ea"/>
              <a:cs typeface="+mn-cs"/>
            </a:endParaRPr>
          </a:p>
          <a:p>
            <a:pPr marL="171450" marR="0" lvl="0" indent="-171450" algn="l" defTabSz="914400" rtl="0" eaLnBrk="0" fontAlgn="base" latinLnBrk="0" hangingPunct="0">
              <a:lnSpc>
                <a:spcPct val="100000"/>
              </a:lnSpc>
              <a:spcBef>
                <a:spcPct val="0"/>
              </a:spcBef>
              <a:spcAft>
                <a:spcPct val="60000"/>
              </a:spcAft>
              <a:buClrTx/>
              <a:buSzTx/>
              <a:buFont typeface="Arial" pitchFamily="34" charset="0"/>
              <a:buChar char="•"/>
              <a:tabLst/>
              <a:defRPr/>
            </a:pPr>
            <a:r>
              <a:rPr lang="en-US" sz="1000" kern="1200" dirty="0" smtClean="0">
                <a:solidFill>
                  <a:schemeClr val="tx1"/>
                </a:solidFill>
                <a:effectLst/>
                <a:latin typeface="Arial" charset="0"/>
                <a:ea typeface="+mn-ea"/>
                <a:cs typeface="+mn-cs"/>
              </a:rPr>
              <a:t>Describe Unicast IPv6.</a:t>
            </a:r>
            <a:endParaRPr lang="en-GB" sz="1000" kern="1200" dirty="0" smtClean="0">
              <a:solidFill>
                <a:schemeClr val="tx1"/>
              </a:solidFill>
              <a:effectLst/>
              <a:latin typeface="Arial" charset="0"/>
              <a:ea typeface="+mn-ea"/>
              <a:cs typeface="+mn-cs"/>
            </a:endParaRPr>
          </a:p>
          <a:p>
            <a:pPr marL="171450" lvl="0" indent="-171450">
              <a:buFont typeface="Arial" pitchFamily="34" charset="0"/>
              <a:buChar char="•"/>
            </a:pPr>
            <a:r>
              <a:rPr lang="en-US" sz="1000" kern="1200" dirty="0" smtClean="0">
                <a:solidFill>
                  <a:schemeClr val="tx1"/>
                </a:solidFill>
                <a:effectLst/>
                <a:latin typeface="Arial" charset="0"/>
                <a:ea typeface="+mn-ea"/>
                <a:cs typeface="+mn-cs"/>
              </a:rPr>
              <a:t>Describe address autoconfiguration for IPv6.</a:t>
            </a:r>
            <a:endParaRPr lang="en-GB" sz="1000" kern="1200" dirty="0" smtClean="0">
              <a:solidFill>
                <a:schemeClr val="tx1"/>
              </a:solidFill>
              <a:effectLst/>
              <a:latin typeface="Arial" charset="0"/>
              <a:ea typeface="+mn-ea"/>
              <a:cs typeface="+mn-cs"/>
            </a:endParaRPr>
          </a:p>
          <a:p>
            <a:pPr marL="171450" lvl="0" indent="-171450">
              <a:buFont typeface="Arial" pitchFamily="34" charset="0"/>
              <a:buChar char="•"/>
            </a:pPr>
            <a:r>
              <a:rPr lang="en-US" sz="1000" kern="1200" dirty="0" smtClean="0">
                <a:solidFill>
                  <a:schemeClr val="tx1"/>
                </a:solidFill>
                <a:effectLst/>
                <a:latin typeface="Arial" charset="0"/>
                <a:ea typeface="+mn-ea"/>
                <a:cs typeface="+mn-cs"/>
              </a:rPr>
              <a:t>Allocate IPv6 settings on a network client</a:t>
            </a:r>
            <a:r>
              <a:rPr lang="en-US" sz="1000" kern="1200" baseline="0" dirty="0" smtClean="0">
                <a:solidFill>
                  <a:schemeClr val="tx1"/>
                </a:solidFill>
                <a:effectLst/>
                <a:latin typeface="Arial" charset="0"/>
                <a:ea typeface="+mn-ea"/>
                <a:cs typeface="+mn-cs"/>
              </a:rPr>
              <a:t> with DHCP</a:t>
            </a:r>
            <a:endParaRPr lang="en-GB" sz="1000" kern="1200" dirty="0" smtClean="0">
              <a:solidFill>
                <a:schemeClr val="tx1"/>
              </a:solidFill>
              <a:effectLst/>
              <a:latin typeface="Arial" charset="0"/>
              <a:ea typeface="+mn-ea"/>
              <a:cs typeface="+mn-cs"/>
            </a:endParaRPr>
          </a:p>
          <a:p>
            <a:pPr marL="171450" lvl="0" indent="-171450">
              <a:buFont typeface="Arial" pitchFamily="34" charset="0"/>
              <a:buChar char="•"/>
            </a:pPr>
            <a:endParaRPr lang="en-US" sz="1000" kern="1200" dirty="0" smtClean="0">
              <a:solidFill>
                <a:schemeClr val="tx1"/>
              </a:solidFill>
              <a:effectLst/>
              <a:latin typeface="Arial" charset="0"/>
              <a:ea typeface="+mn-ea"/>
              <a:cs typeface="+mn-cs"/>
            </a:endParaRPr>
          </a:p>
          <a:p>
            <a:pPr marL="171450" lvl="0" indent="-171450">
              <a:buFont typeface="Arial" pitchFamily="34" charset="0"/>
              <a:buChar char="•"/>
            </a:pPr>
            <a:endParaRPr lang="en-US" sz="1000" kern="1200" dirty="0" smtClean="0">
              <a:solidFill>
                <a:schemeClr val="tx1"/>
              </a:solidFill>
              <a:effectLst/>
              <a:latin typeface="Arial" charset="0"/>
              <a:ea typeface="+mn-ea"/>
              <a:cs typeface="+mn-cs"/>
            </a:endParaRPr>
          </a:p>
        </p:txBody>
      </p:sp>
      <p:sp>
        <p:nvSpPr>
          <p:cNvPr id="5" name="Rectangle 2"/>
          <p:cNvSpPr>
            <a:spLocks noGrp="1" noChangeArrowheads="1"/>
          </p:cNvSpPr>
          <p:nvPr>
            <p:ph type="hdr" sz="quarter"/>
          </p:nvPr>
        </p:nvSpPr>
        <p:spPr bwMode="auto">
          <a:xfrm>
            <a:off x="0" y="238125"/>
            <a:ext cx="3038475" cy="347663"/>
          </a:xfrm>
          <a:prstGeom prst="rect">
            <a:avLst/>
          </a:prstGeom>
          <a:noFill/>
          <a:ln w="9525">
            <a:noFill/>
            <a:miter lim="800000"/>
            <a:headEnd/>
            <a:tailEnd/>
          </a:ln>
          <a:effectLst/>
        </p:spPr>
        <p:txBody>
          <a:bodyPr vert="horz" wrap="square" lIns="91440" tIns="0" rIns="91440" bIns="0" numCol="1" anchor="t" anchorCtr="0" compatLnSpc="1">
            <a:prstTxWarp prst="textNoShape">
              <a:avLst/>
            </a:prstTxWarp>
          </a:bodyPr>
          <a:lstStyle>
            <a:lvl1pPr algn="l" eaLnBrk="1" hangingPunct="1">
              <a:defRPr sz="1200">
                <a:solidFill>
                  <a:srgbClr val="336699"/>
                </a:solidFill>
                <a:latin typeface="Arial" charset="0"/>
                <a:cs typeface="+mn-cs"/>
              </a:defRPr>
            </a:lvl1pPr>
          </a:lstStyle>
          <a:p>
            <a:r>
              <a:rPr lang="en-US" dirty="0"/>
              <a:t>Module 3: Planning Network Addressing and Name Resolution</a:t>
            </a:r>
          </a:p>
          <a:p>
            <a:pPr>
              <a:defRPr/>
            </a:pPr>
            <a:endParaRPr lang="en-US" dirty="0"/>
          </a:p>
        </p:txBody>
      </p:sp>
      <p:sp>
        <p:nvSpPr>
          <p:cNvPr id="6" name="Rectangle 3"/>
          <p:cNvSpPr>
            <a:spLocks noGrp="1" noChangeArrowheads="1"/>
          </p:cNvSpPr>
          <p:nvPr>
            <p:ph type="dt" idx="1"/>
          </p:nvPr>
        </p:nvSpPr>
        <p:spPr bwMode="auto">
          <a:xfrm>
            <a:off x="0" y="0"/>
            <a:ext cx="3038475" cy="222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eaLnBrk="1" hangingPunct="1">
              <a:defRPr sz="1200">
                <a:latin typeface="Arial" charset="0"/>
                <a:cs typeface="+mn-cs"/>
              </a:defRPr>
            </a:lvl1pPr>
          </a:lstStyle>
          <a:p>
            <a:pPr>
              <a:defRPr/>
            </a:pPr>
            <a:r>
              <a:rPr lang="en-US" dirty="0" smtClean="0"/>
              <a:t>Course 6433A</a:t>
            </a:r>
            <a:endParaRPr lang="en-US"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dirty="0" smtClean="0"/>
              <a:t>Remind the students of the limitations of the IPv4 addressing system and protocols, and then discuss the benefits of IPv6. </a:t>
            </a:r>
          </a:p>
          <a:p>
            <a:pPr marL="171450" indent="-171450" eaLnBrk="1" hangingPunct="1">
              <a:buFont typeface="Arial" pitchFamily="34" charset="0"/>
              <a:buChar char="•"/>
            </a:pPr>
            <a:r>
              <a:rPr lang="en-US" b="1" dirty="0" smtClean="0"/>
              <a:t>Large address space</a:t>
            </a:r>
          </a:p>
          <a:p>
            <a:pPr marL="171450" indent="-171450" eaLnBrk="1" hangingPunct="1">
              <a:buFont typeface="Arial" pitchFamily="34" charset="0"/>
              <a:buChar char="•"/>
            </a:pPr>
            <a:r>
              <a:rPr lang="en-US" b="1" dirty="0" smtClean="0"/>
              <a:t>Hierarchical addressing and routing infrastructure</a:t>
            </a:r>
          </a:p>
          <a:p>
            <a:pPr marL="171450" indent="-171450" eaLnBrk="1" hangingPunct="1">
              <a:buFont typeface="Arial" pitchFamily="34" charset="0"/>
              <a:buChar char="•"/>
            </a:pPr>
            <a:r>
              <a:rPr lang="en-US" b="1" dirty="0" smtClean="0"/>
              <a:t>Stateless and Stateful address configuration</a:t>
            </a:r>
          </a:p>
          <a:p>
            <a:pPr marL="171450" indent="-171450" eaLnBrk="1" hangingPunct="1">
              <a:buFont typeface="Arial" pitchFamily="34" charset="0"/>
              <a:buChar char="•"/>
            </a:pPr>
            <a:r>
              <a:rPr lang="en-US" b="1" dirty="0" smtClean="0"/>
              <a:t>Built-in security</a:t>
            </a:r>
          </a:p>
          <a:p>
            <a:pPr marL="171450" indent="-171450" eaLnBrk="1" hangingPunct="1">
              <a:buFont typeface="Arial" pitchFamily="34" charset="0"/>
              <a:buChar char="•"/>
            </a:pPr>
            <a:r>
              <a:rPr lang="en-US" b="1" dirty="0" smtClean="0"/>
              <a:t>Prioritized Delivery</a:t>
            </a:r>
          </a:p>
          <a:p>
            <a:pPr marL="171450" indent="-171450" eaLnBrk="1" hangingPunct="1">
              <a:buFont typeface="Arial" pitchFamily="34" charset="0"/>
              <a:buChar char="•"/>
            </a:pPr>
            <a:r>
              <a:rPr lang="en-US" b="1" dirty="0" smtClean="0"/>
              <a:t>Neighbor detection</a:t>
            </a:r>
            <a:endParaRPr lang="en-US" dirty="0" smtClean="0"/>
          </a:p>
          <a:p>
            <a:pPr marL="171450" indent="-171450" eaLnBrk="1" hangingPunct="1">
              <a:buFont typeface="Arial" pitchFamily="34" charset="0"/>
              <a:buChar char="•"/>
            </a:pPr>
            <a:r>
              <a:rPr lang="en-US" b="1" dirty="0" smtClean="0"/>
              <a:t>Extensibility</a:t>
            </a:r>
            <a:endParaRPr lang="en-US" dirty="0" smtClean="0"/>
          </a:p>
          <a:p>
            <a:endParaRPr lang="en-GB" dirty="0"/>
          </a:p>
        </p:txBody>
      </p:sp>
      <p:sp>
        <p:nvSpPr>
          <p:cNvPr id="4" name="Slide Number Placeholder 3"/>
          <p:cNvSpPr>
            <a:spLocks noGrp="1"/>
          </p:cNvSpPr>
          <p:nvPr>
            <p:ph type="sldNum" sz="quarter" idx="10"/>
          </p:nvPr>
        </p:nvSpPr>
        <p:spPr/>
        <p:txBody>
          <a:bodyPr/>
          <a:lstStyle/>
          <a:p>
            <a:pPr>
              <a:defRPr/>
            </a:pPr>
            <a:fld id="{DCCEFC8F-1EBC-43E5-886D-F0A9AD3E9B6F}" type="slidenum">
              <a:rPr lang="en-US" smtClean="0"/>
              <a:pPr>
                <a:defRPr/>
              </a:pPr>
              <a:t>12</a:t>
            </a:fld>
            <a:endParaRPr lang="en-US" dirty="0"/>
          </a:p>
        </p:txBody>
      </p:sp>
      <p:sp>
        <p:nvSpPr>
          <p:cNvPr id="5" name="Header Placeholder 4"/>
          <p:cNvSpPr>
            <a:spLocks noGrp="1"/>
          </p:cNvSpPr>
          <p:nvPr>
            <p:ph type="hdr" sz="quarter" idx="11"/>
          </p:nvPr>
        </p:nvSpPr>
        <p:spPr>
          <a:xfrm>
            <a:off x="0" y="238125"/>
            <a:ext cx="3038475" cy="347663"/>
          </a:xfrm>
          <a:prstGeom prst="rect">
            <a:avLst/>
          </a:prstGeom>
        </p:spPr>
        <p:txBody>
          <a:bodyPr/>
          <a:lstStyle/>
          <a:p>
            <a:r>
              <a:rPr lang="en-US" dirty="0"/>
              <a:t>Module 3: Planning Network Addressing and Name Resolution</a:t>
            </a:r>
          </a:p>
          <a:p>
            <a:pPr>
              <a:defRPr/>
            </a:pPr>
            <a:endParaRPr lang="en-US" dirty="0"/>
          </a:p>
        </p:txBody>
      </p:sp>
      <p:sp>
        <p:nvSpPr>
          <p:cNvPr id="6" name="Date Placeholder 5"/>
          <p:cNvSpPr>
            <a:spLocks noGrp="1"/>
          </p:cNvSpPr>
          <p:nvPr>
            <p:ph type="dt" idx="12"/>
          </p:nvPr>
        </p:nvSpPr>
        <p:spPr/>
        <p:txBody>
          <a:bodyPr/>
          <a:lstStyle/>
          <a:p>
            <a:pPr>
              <a:defRPr/>
            </a:pPr>
            <a:r>
              <a:rPr lang="en-US" dirty="0" smtClean="0"/>
              <a:t>Course 6433A</a:t>
            </a:r>
            <a:endParaRPr lang="en-US" dirty="0"/>
          </a:p>
        </p:txBody>
      </p:sp>
    </p:spTree>
    <p:extLst>
      <p:ext uri="{BB962C8B-B14F-4D97-AF65-F5344CB8AC3E}">
        <p14:creationId xmlns:p14="http://schemas.microsoft.com/office/powerpoint/2010/main" val="417394272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dirty="0" smtClean="0"/>
              <a:t>Students should understand the key areas where IPv6 improves upon IPv4, specifically in scalability, ease of use, and improved management (address space, configuration, and efficiency). Provide students with the background to IPv4 to help them understand why it was necessary to develop a new Internet protocol.</a:t>
            </a:r>
          </a:p>
          <a:p>
            <a:pPr eaLnBrk="1" hangingPunct="1"/>
            <a:endParaRPr lang="en-US" dirty="0" smtClean="0"/>
          </a:p>
          <a:p>
            <a:pPr eaLnBrk="1" hangingPunct="1"/>
            <a:r>
              <a:rPr lang="en-US" b="1" dirty="0" smtClean="0"/>
              <a:t>Note</a:t>
            </a:r>
            <a:r>
              <a:rPr lang="en-US" dirty="0" smtClean="0"/>
              <a:t>:</a:t>
            </a:r>
            <a:r>
              <a:rPr lang="en-US" baseline="0" dirty="0" smtClean="0"/>
              <a:t> </a:t>
            </a:r>
            <a:r>
              <a:rPr lang="en-US" dirty="0" smtClean="0"/>
              <a:t>At the end of the topic, briefly</a:t>
            </a:r>
            <a:r>
              <a:rPr lang="en-US" baseline="0" dirty="0" smtClean="0"/>
              <a:t> discuss the IPv6 equivalents for IPv4. </a:t>
            </a:r>
            <a:endParaRPr lang="en-US" dirty="0" smtClean="0"/>
          </a:p>
          <a:p>
            <a:endParaRPr lang="en-GB" dirty="0"/>
          </a:p>
        </p:txBody>
      </p:sp>
      <p:sp>
        <p:nvSpPr>
          <p:cNvPr id="4" name="Slide Number Placeholder 3"/>
          <p:cNvSpPr>
            <a:spLocks noGrp="1"/>
          </p:cNvSpPr>
          <p:nvPr>
            <p:ph type="sldNum" sz="quarter" idx="10"/>
          </p:nvPr>
        </p:nvSpPr>
        <p:spPr/>
        <p:txBody>
          <a:bodyPr/>
          <a:lstStyle/>
          <a:p>
            <a:pPr>
              <a:defRPr/>
            </a:pPr>
            <a:fld id="{DCCEFC8F-1EBC-43E5-886D-F0A9AD3E9B6F}" type="slidenum">
              <a:rPr lang="en-US" smtClean="0"/>
              <a:pPr>
                <a:defRPr/>
              </a:pPr>
              <a:t>13</a:t>
            </a:fld>
            <a:endParaRPr lang="en-US" dirty="0"/>
          </a:p>
        </p:txBody>
      </p:sp>
      <p:sp>
        <p:nvSpPr>
          <p:cNvPr id="5" name="Header Placeholder 4"/>
          <p:cNvSpPr>
            <a:spLocks noGrp="1"/>
          </p:cNvSpPr>
          <p:nvPr>
            <p:ph type="hdr" sz="quarter" idx="11"/>
          </p:nvPr>
        </p:nvSpPr>
        <p:spPr>
          <a:xfrm>
            <a:off x="0" y="238125"/>
            <a:ext cx="3038475" cy="347663"/>
          </a:xfrm>
          <a:prstGeom prst="rect">
            <a:avLst/>
          </a:prstGeom>
        </p:spPr>
        <p:txBody>
          <a:bodyPr/>
          <a:lstStyle/>
          <a:p>
            <a:r>
              <a:rPr lang="en-US" dirty="0"/>
              <a:t>Module 3: Planning Network Addressing and Name Resolution</a:t>
            </a:r>
          </a:p>
          <a:p>
            <a:pPr>
              <a:defRPr/>
            </a:pPr>
            <a:endParaRPr lang="en-US" dirty="0"/>
          </a:p>
        </p:txBody>
      </p:sp>
      <p:sp>
        <p:nvSpPr>
          <p:cNvPr id="6" name="Date Placeholder 5"/>
          <p:cNvSpPr>
            <a:spLocks noGrp="1"/>
          </p:cNvSpPr>
          <p:nvPr>
            <p:ph type="dt" idx="12"/>
          </p:nvPr>
        </p:nvSpPr>
        <p:spPr/>
        <p:txBody>
          <a:bodyPr/>
          <a:lstStyle/>
          <a:p>
            <a:pPr>
              <a:defRPr/>
            </a:pPr>
            <a:r>
              <a:rPr lang="en-US" dirty="0" smtClean="0"/>
              <a:t>Course 6433A</a:t>
            </a:r>
            <a:endParaRPr lang="en-US" dirty="0"/>
          </a:p>
        </p:txBody>
      </p:sp>
    </p:spTree>
    <p:extLst>
      <p:ext uri="{BB962C8B-B14F-4D97-AF65-F5344CB8AC3E}">
        <p14:creationId xmlns:p14="http://schemas.microsoft.com/office/powerpoint/2010/main" val="131129961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b="1" dirty="0" smtClean="0"/>
              <a:t>Key Point</a:t>
            </a:r>
            <a:r>
              <a:rPr lang="en-US" b="0" dirty="0" smtClean="0"/>
              <a:t> </a:t>
            </a:r>
          </a:p>
          <a:p>
            <a:pPr eaLnBrk="1" hangingPunct="1"/>
            <a:r>
              <a:rPr lang="en-US" b="0" dirty="0" smtClean="0"/>
              <a:t>Use the</a:t>
            </a:r>
            <a:r>
              <a:rPr lang="en-US" b="0" baseline="0" dirty="0" smtClean="0"/>
              <a:t> first build of the slide to discuss the principle of address conversion and then use the subsequent steps to provide an example.</a:t>
            </a:r>
            <a:endParaRPr lang="en-US" b="0" dirty="0" smtClean="0"/>
          </a:p>
          <a:p>
            <a:pPr eaLnBrk="1" hangingPunct="1"/>
            <a:endParaRPr lang="en-US" b="1" dirty="0" smtClean="0"/>
          </a:p>
          <a:p>
            <a:pPr eaLnBrk="1" hangingPunct="1"/>
            <a:r>
              <a:rPr lang="en-US" b="1" dirty="0" smtClean="0"/>
              <a:t>Address Syntax</a:t>
            </a:r>
          </a:p>
          <a:p>
            <a:pPr eaLnBrk="1" hangingPunct="1"/>
            <a:r>
              <a:rPr lang="en-US" dirty="0" smtClean="0"/>
              <a:t>Explain binary-to-decimal and binary-to-hex conversion. Alternatively, explain that using the conversion function on the Windows calculator can help students convert these numbers back and forth.</a:t>
            </a:r>
          </a:p>
          <a:p>
            <a:pPr eaLnBrk="1" hangingPunct="1"/>
            <a:endParaRPr lang="en-US" b="1" dirty="0" smtClean="0"/>
          </a:p>
          <a:p>
            <a:pPr eaLnBrk="1" hangingPunct="1"/>
            <a:r>
              <a:rPr lang="en-US" b="1" dirty="0" smtClean="0"/>
              <a:t>Compressing Zeros</a:t>
            </a:r>
          </a:p>
          <a:p>
            <a:pPr eaLnBrk="1" hangingPunct="1"/>
            <a:r>
              <a:rPr lang="en-US" dirty="0" smtClean="0"/>
              <a:t>This is the same principle as factoring in math, but it simplifies terms. The computer recognizes “::” and substitutes it with the number of zeros needed to make the appropriate IPv6 address. </a:t>
            </a:r>
          </a:p>
          <a:p>
            <a:pPr eaLnBrk="1" hangingPunct="1"/>
            <a:r>
              <a:rPr lang="en-US" dirty="0" smtClean="0"/>
              <a:t>To determine how many 0 bits are represented by the “::”, you can count the number of blocks in the compressed address, subtract this number from eight, and then multiply the result by 16. </a:t>
            </a:r>
          </a:p>
          <a:p>
            <a:pPr eaLnBrk="1" hangingPunct="1"/>
            <a:endParaRPr lang="en-US" dirty="0" smtClean="0"/>
          </a:p>
          <a:p>
            <a:r>
              <a:rPr lang="en-GB" b="1" u="sng" dirty="0" smtClean="0"/>
              <a:t>Converting from binary to</a:t>
            </a:r>
            <a:r>
              <a:rPr lang="en-GB" b="1" u="sng" baseline="0" dirty="0" smtClean="0"/>
              <a:t> hex.</a:t>
            </a:r>
            <a:r>
              <a:rPr lang="en-GB" b="0" u="sng" baseline="0" dirty="0" smtClean="0"/>
              <a:t>(can show for the first nibble in the global unicast address)</a:t>
            </a:r>
            <a:endParaRPr lang="en-GB" b="0" u="sng" dirty="0" smtClean="0"/>
          </a:p>
          <a:p>
            <a:r>
              <a:rPr lang="en-GB" dirty="0" smtClean="0"/>
              <a:t>Use the animated slide to work through the content</a:t>
            </a:r>
            <a:r>
              <a:rPr lang="en-GB" baseline="0" dirty="0" smtClean="0"/>
              <a:t> in the handbook. </a:t>
            </a:r>
          </a:p>
          <a:p>
            <a:pPr eaLnBrk="1" hangingPunct="1"/>
            <a:r>
              <a:rPr lang="en-US" b="1" dirty="0" smtClean="0"/>
              <a:t>Converting binary to hex:</a:t>
            </a:r>
          </a:p>
          <a:p>
            <a:pPr eaLnBrk="1" hangingPunct="1"/>
            <a:r>
              <a:rPr lang="en-US" dirty="0" smtClean="0"/>
              <a:t>Binary:</a:t>
            </a:r>
            <a:endParaRPr lang="en-CA" dirty="0" smtClean="0"/>
          </a:p>
          <a:p>
            <a:r>
              <a:rPr lang="en-US" dirty="0" smtClean="0"/>
              <a:t>00</a:t>
            </a:r>
            <a:r>
              <a:rPr lang="en-US" b="1" dirty="0" smtClean="0"/>
              <a:t>1</a:t>
            </a:r>
            <a:r>
              <a:rPr lang="en-US" dirty="0" smtClean="0"/>
              <a:t>0</a:t>
            </a:r>
            <a:endParaRPr lang="en-CA" dirty="0" smtClean="0"/>
          </a:p>
          <a:p>
            <a:r>
              <a:rPr lang="en-US" b="1" dirty="0" smtClean="0"/>
              <a:t>1111</a:t>
            </a:r>
            <a:endParaRPr lang="en-CA" dirty="0" smtClean="0"/>
          </a:p>
          <a:p>
            <a:r>
              <a:rPr lang="en-US" dirty="0" smtClean="0"/>
              <a:t>Values of each binary position: </a:t>
            </a:r>
          </a:p>
          <a:p>
            <a:r>
              <a:rPr lang="en-US" dirty="0" smtClean="0"/>
              <a:t>84</a:t>
            </a:r>
            <a:r>
              <a:rPr lang="en-US" b="1" dirty="0" smtClean="0"/>
              <a:t>2</a:t>
            </a:r>
            <a:r>
              <a:rPr lang="en-US" dirty="0" smtClean="0"/>
              <a:t>1</a:t>
            </a:r>
            <a:endParaRPr lang="en-CA" dirty="0" smtClean="0"/>
          </a:p>
          <a:p>
            <a:r>
              <a:rPr lang="en-US" b="1" dirty="0" smtClean="0"/>
              <a:t>8421</a:t>
            </a:r>
            <a:endParaRPr lang="en-CA" dirty="0" smtClean="0"/>
          </a:p>
          <a:p>
            <a:r>
              <a:rPr lang="en-US" dirty="0" smtClean="0"/>
              <a:t>Adding values where the bit = 1:</a:t>
            </a:r>
            <a:endParaRPr lang="en-CA" dirty="0" smtClean="0"/>
          </a:p>
          <a:p>
            <a:r>
              <a:rPr lang="en-US" dirty="0" smtClean="0"/>
              <a:t>0+0+2+0 = 2</a:t>
            </a:r>
            <a:endParaRPr lang="en-CA" dirty="0" smtClean="0"/>
          </a:p>
          <a:p>
            <a:r>
              <a:rPr lang="en-US" dirty="0" smtClean="0"/>
              <a:t>8 + 4 + 2 + 1 = 15 or hex F</a:t>
            </a:r>
          </a:p>
          <a:p>
            <a:endParaRPr lang="en-US" dirty="0" smtClean="0"/>
          </a:p>
          <a:p>
            <a:endParaRPr lang="en-GB" dirty="0"/>
          </a:p>
        </p:txBody>
      </p:sp>
      <p:sp>
        <p:nvSpPr>
          <p:cNvPr id="4" name="Slide Number Placeholder 3"/>
          <p:cNvSpPr>
            <a:spLocks noGrp="1"/>
          </p:cNvSpPr>
          <p:nvPr>
            <p:ph type="sldNum" sz="quarter" idx="10"/>
          </p:nvPr>
        </p:nvSpPr>
        <p:spPr/>
        <p:txBody>
          <a:bodyPr/>
          <a:lstStyle/>
          <a:p>
            <a:pPr>
              <a:defRPr/>
            </a:pPr>
            <a:fld id="{DCCEFC8F-1EBC-43E5-886D-F0A9AD3E9B6F}" type="slidenum">
              <a:rPr lang="en-US" smtClean="0"/>
              <a:pPr>
                <a:defRPr/>
              </a:pPr>
              <a:t>14</a:t>
            </a:fld>
            <a:endParaRPr lang="en-US" dirty="0"/>
          </a:p>
        </p:txBody>
      </p:sp>
      <p:sp>
        <p:nvSpPr>
          <p:cNvPr id="5" name="Header Placeholder 4"/>
          <p:cNvSpPr>
            <a:spLocks noGrp="1"/>
          </p:cNvSpPr>
          <p:nvPr>
            <p:ph type="hdr" sz="quarter" idx="11"/>
          </p:nvPr>
        </p:nvSpPr>
        <p:spPr>
          <a:xfrm>
            <a:off x="0" y="238125"/>
            <a:ext cx="3038475" cy="347663"/>
          </a:xfrm>
          <a:prstGeom prst="rect">
            <a:avLst/>
          </a:prstGeom>
        </p:spPr>
        <p:txBody>
          <a:bodyPr/>
          <a:lstStyle/>
          <a:p>
            <a:r>
              <a:rPr lang="en-US" dirty="0"/>
              <a:t>Module 3: Planning Network Addressing and Name Resolution</a:t>
            </a:r>
          </a:p>
          <a:p>
            <a:pPr>
              <a:defRPr/>
            </a:pPr>
            <a:endParaRPr lang="en-US" dirty="0"/>
          </a:p>
        </p:txBody>
      </p:sp>
      <p:sp>
        <p:nvSpPr>
          <p:cNvPr id="6" name="Date Placeholder 5"/>
          <p:cNvSpPr>
            <a:spLocks noGrp="1"/>
          </p:cNvSpPr>
          <p:nvPr>
            <p:ph type="dt" idx="12"/>
          </p:nvPr>
        </p:nvSpPr>
        <p:spPr/>
        <p:txBody>
          <a:bodyPr/>
          <a:lstStyle/>
          <a:p>
            <a:pPr>
              <a:defRPr/>
            </a:pPr>
            <a:r>
              <a:rPr lang="en-US" dirty="0" smtClean="0"/>
              <a:t>Course 6433A</a:t>
            </a:r>
            <a:endParaRPr lang="en-US" dirty="0"/>
          </a:p>
        </p:txBody>
      </p:sp>
    </p:spTree>
    <p:extLst>
      <p:ext uri="{BB962C8B-B14F-4D97-AF65-F5344CB8AC3E}">
        <p14:creationId xmlns:p14="http://schemas.microsoft.com/office/powerpoint/2010/main" val="188614677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Contrast these address types with the IPv4</a:t>
            </a:r>
            <a:r>
              <a:rPr lang="en-GB" baseline="0" dirty="0" smtClean="0"/>
              <a:t> equivalents. </a:t>
            </a:r>
          </a:p>
          <a:p>
            <a:endParaRPr lang="en-GB" baseline="0" dirty="0" smtClean="0"/>
          </a:p>
          <a:p>
            <a:r>
              <a:rPr lang="en-GB" b="1" baseline="0" dirty="0" smtClean="0"/>
              <a:t>Note</a:t>
            </a:r>
            <a:r>
              <a:rPr lang="en-GB" baseline="0" dirty="0" smtClean="0"/>
              <a:t>: Mention that site-local addresses have been deprecated; instead, unique local unicast addresses are used. </a:t>
            </a:r>
          </a:p>
          <a:p>
            <a:endParaRPr lang="en-GB" dirty="0" smtClean="0"/>
          </a:p>
          <a:p>
            <a:endParaRPr lang="en-GB" dirty="0"/>
          </a:p>
        </p:txBody>
      </p:sp>
      <p:sp>
        <p:nvSpPr>
          <p:cNvPr id="4" name="Slide Number Placeholder 3"/>
          <p:cNvSpPr>
            <a:spLocks noGrp="1"/>
          </p:cNvSpPr>
          <p:nvPr>
            <p:ph type="sldNum" sz="quarter" idx="10"/>
          </p:nvPr>
        </p:nvSpPr>
        <p:spPr/>
        <p:txBody>
          <a:bodyPr/>
          <a:lstStyle/>
          <a:p>
            <a:pPr>
              <a:defRPr/>
            </a:pPr>
            <a:fld id="{DCCEFC8F-1EBC-43E5-886D-F0A9AD3E9B6F}" type="slidenum">
              <a:rPr lang="en-US" smtClean="0"/>
              <a:pPr>
                <a:defRPr/>
              </a:pPr>
              <a:t>15</a:t>
            </a:fld>
            <a:endParaRPr lang="en-US" dirty="0"/>
          </a:p>
        </p:txBody>
      </p:sp>
      <p:sp>
        <p:nvSpPr>
          <p:cNvPr id="5" name="Header Placeholder 4"/>
          <p:cNvSpPr>
            <a:spLocks noGrp="1"/>
          </p:cNvSpPr>
          <p:nvPr>
            <p:ph type="hdr" sz="quarter" idx="11"/>
          </p:nvPr>
        </p:nvSpPr>
        <p:spPr>
          <a:xfrm>
            <a:off x="0" y="238125"/>
            <a:ext cx="3038475" cy="347663"/>
          </a:xfrm>
          <a:prstGeom prst="rect">
            <a:avLst/>
          </a:prstGeom>
        </p:spPr>
        <p:txBody>
          <a:bodyPr/>
          <a:lstStyle/>
          <a:p>
            <a:r>
              <a:rPr lang="en-US" dirty="0"/>
              <a:t>Module 3: Planning Network Addressing and Name Resolution</a:t>
            </a:r>
          </a:p>
          <a:p>
            <a:pPr>
              <a:defRPr/>
            </a:pPr>
            <a:endParaRPr lang="en-US" dirty="0"/>
          </a:p>
        </p:txBody>
      </p:sp>
      <p:sp>
        <p:nvSpPr>
          <p:cNvPr id="6" name="Date Placeholder 5"/>
          <p:cNvSpPr>
            <a:spLocks noGrp="1"/>
          </p:cNvSpPr>
          <p:nvPr>
            <p:ph type="dt" idx="12"/>
          </p:nvPr>
        </p:nvSpPr>
        <p:spPr/>
        <p:txBody>
          <a:bodyPr/>
          <a:lstStyle/>
          <a:p>
            <a:pPr>
              <a:defRPr/>
            </a:pPr>
            <a:r>
              <a:rPr lang="en-US" dirty="0" smtClean="0"/>
              <a:t>Course 6433A</a:t>
            </a:r>
            <a:endParaRPr lang="en-US" dirty="0"/>
          </a:p>
        </p:txBody>
      </p:sp>
    </p:spTree>
    <p:extLst>
      <p:ext uri="{BB962C8B-B14F-4D97-AF65-F5344CB8AC3E}">
        <p14:creationId xmlns:p14="http://schemas.microsoft.com/office/powerpoint/2010/main" val="24224543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tabLst>
                <a:tab pos="457200" algn="l"/>
              </a:tabLst>
            </a:pPr>
            <a:r>
              <a:rPr lang="en-US" sz="1000" dirty="0" smtClean="0"/>
              <a:t>Students must understand the key IPv6 autoconfiguration states. The main points that you should cover include:</a:t>
            </a:r>
          </a:p>
          <a:p>
            <a:pPr eaLnBrk="1" hangingPunct="1">
              <a:tabLst>
                <a:tab pos="457200" algn="l"/>
              </a:tabLst>
            </a:pPr>
            <a:endParaRPr lang="en-US" sz="1000" dirty="0" smtClean="0"/>
          </a:p>
          <a:p>
            <a:pPr marL="171450" indent="-171450" eaLnBrk="1" hangingPunct="1">
              <a:buFont typeface="Arial" pitchFamily="34" charset="0"/>
              <a:buChar char="•"/>
              <a:tabLst>
                <a:tab pos="457200" algn="l"/>
              </a:tabLst>
            </a:pPr>
            <a:r>
              <a:rPr lang="en-US" sz="1000" dirty="0" smtClean="0"/>
              <a:t>That there are several states the host can be in as it goes through the process and that there are several ways that you can assign an IP address and information. </a:t>
            </a:r>
          </a:p>
          <a:p>
            <a:pPr marL="171450" indent="-171450" eaLnBrk="1" hangingPunct="1">
              <a:buFont typeface="Arial" pitchFamily="34" charset="0"/>
              <a:buChar char="•"/>
              <a:tabLst>
                <a:tab pos="457200" algn="l"/>
              </a:tabLst>
            </a:pPr>
            <a:r>
              <a:rPr lang="en-US" sz="1000" dirty="0" smtClean="0"/>
              <a:t>Based on how you set up the router, a client might need to use stateless configuration (no DHCP service), or stateful with a DHCP server involved, to either assign an IP address and other information, or just assign other information. </a:t>
            </a:r>
          </a:p>
          <a:p>
            <a:pPr marL="171450" indent="-171450" eaLnBrk="1" hangingPunct="1">
              <a:buFont typeface="Arial" pitchFamily="34" charset="0"/>
              <a:buChar char="•"/>
              <a:tabLst>
                <a:tab pos="457200" algn="l"/>
              </a:tabLst>
            </a:pPr>
            <a:r>
              <a:rPr lang="en-US" sz="1000" dirty="0" smtClean="0"/>
              <a:t>The other information includes DNS servers. Note that the gateway address is not assigned from</a:t>
            </a:r>
            <a:r>
              <a:rPr lang="en-US" sz="1000" baseline="0" dirty="0" smtClean="0"/>
              <a:t> a DHCP server, but always via router solicitation. </a:t>
            </a:r>
            <a:endParaRPr lang="en-US" sz="1000" dirty="0" smtClean="0"/>
          </a:p>
          <a:p>
            <a:pPr marL="171450" indent="-171450" eaLnBrk="1" hangingPunct="1">
              <a:buFont typeface="Arial" pitchFamily="34" charset="0"/>
              <a:buChar char="•"/>
              <a:tabLst>
                <a:tab pos="457200" algn="l"/>
              </a:tabLst>
            </a:pPr>
            <a:r>
              <a:rPr lang="en-US" sz="1000" dirty="0" smtClean="0"/>
              <a:t>The example in this slide is the simplified process if the network is using an IPv6 router with additional prefixes and a DHCP server to configure a stateful address.</a:t>
            </a:r>
          </a:p>
          <a:p>
            <a:pPr eaLnBrk="1" hangingPunct="1">
              <a:tabLst>
                <a:tab pos="457200" algn="l"/>
              </a:tabLst>
            </a:pPr>
            <a:endParaRPr lang="en-US" dirty="0" smtClean="0"/>
          </a:p>
          <a:p>
            <a:pPr eaLnBrk="1" hangingPunct="1"/>
            <a:endParaRPr lang="en-US" dirty="0" smtClean="0"/>
          </a:p>
          <a:p>
            <a:pPr eaLnBrk="1" hangingPunct="1"/>
            <a:r>
              <a:rPr lang="en-US" b="1" dirty="0" smtClean="0"/>
              <a:t>References</a:t>
            </a:r>
          </a:p>
          <a:p>
            <a:pPr eaLnBrk="1" hangingPunct="1">
              <a:spcAft>
                <a:spcPct val="0"/>
              </a:spcAft>
              <a:buFontTx/>
              <a:buChar char="•"/>
            </a:pPr>
            <a:r>
              <a:rPr lang="en-US" dirty="0" smtClean="0"/>
              <a:t> Introduction to IP Version 6</a:t>
            </a:r>
          </a:p>
          <a:p>
            <a:pPr eaLnBrk="1" hangingPunct="1">
              <a:spcAft>
                <a:spcPct val="0"/>
              </a:spcAft>
            </a:pPr>
            <a:r>
              <a:rPr lang="en-US" dirty="0" smtClean="0"/>
              <a:t>http://go.microsoft.com/fwlink/?LinkId=99899&amp;clcid=0x409</a:t>
            </a:r>
          </a:p>
          <a:p>
            <a:pPr eaLnBrk="1" hangingPunct="1"/>
            <a:endParaRPr lang="en-US" dirty="0" smtClean="0"/>
          </a:p>
          <a:p>
            <a:endParaRPr lang="en-GB" dirty="0" smtClean="0"/>
          </a:p>
          <a:p>
            <a:endParaRPr lang="en-GB" dirty="0"/>
          </a:p>
        </p:txBody>
      </p:sp>
      <p:sp>
        <p:nvSpPr>
          <p:cNvPr id="4" name="Slide Number Placeholder 3"/>
          <p:cNvSpPr>
            <a:spLocks noGrp="1"/>
          </p:cNvSpPr>
          <p:nvPr>
            <p:ph type="sldNum" sz="quarter" idx="10"/>
          </p:nvPr>
        </p:nvSpPr>
        <p:spPr/>
        <p:txBody>
          <a:bodyPr/>
          <a:lstStyle/>
          <a:p>
            <a:pPr>
              <a:defRPr/>
            </a:pPr>
            <a:fld id="{DCCEFC8F-1EBC-43E5-886D-F0A9AD3E9B6F}" type="slidenum">
              <a:rPr lang="en-US" smtClean="0"/>
              <a:pPr>
                <a:defRPr/>
              </a:pPr>
              <a:t>16</a:t>
            </a:fld>
            <a:endParaRPr lang="en-US" dirty="0"/>
          </a:p>
        </p:txBody>
      </p:sp>
      <p:sp>
        <p:nvSpPr>
          <p:cNvPr id="5" name="Header Placeholder 4"/>
          <p:cNvSpPr>
            <a:spLocks noGrp="1"/>
          </p:cNvSpPr>
          <p:nvPr>
            <p:ph type="hdr" sz="quarter" idx="11"/>
          </p:nvPr>
        </p:nvSpPr>
        <p:spPr>
          <a:xfrm>
            <a:off x="0" y="238125"/>
            <a:ext cx="3038475" cy="347663"/>
          </a:xfrm>
          <a:prstGeom prst="rect">
            <a:avLst/>
          </a:prstGeom>
        </p:spPr>
        <p:txBody>
          <a:bodyPr/>
          <a:lstStyle/>
          <a:p>
            <a:r>
              <a:rPr lang="en-US" dirty="0"/>
              <a:t>Module 3: Planning Network Addressing and Name Resolution</a:t>
            </a:r>
          </a:p>
          <a:p>
            <a:pPr>
              <a:defRPr/>
            </a:pPr>
            <a:endParaRPr lang="en-US" dirty="0"/>
          </a:p>
        </p:txBody>
      </p:sp>
      <p:sp>
        <p:nvSpPr>
          <p:cNvPr id="6" name="Date Placeholder 5"/>
          <p:cNvSpPr>
            <a:spLocks noGrp="1"/>
          </p:cNvSpPr>
          <p:nvPr>
            <p:ph type="dt" idx="12"/>
          </p:nvPr>
        </p:nvSpPr>
        <p:spPr/>
        <p:txBody>
          <a:bodyPr/>
          <a:lstStyle/>
          <a:p>
            <a:pPr>
              <a:defRPr/>
            </a:pPr>
            <a:r>
              <a:rPr lang="en-US" dirty="0" smtClean="0"/>
              <a:t>Course 6433A</a:t>
            </a:r>
            <a:endParaRPr lang="en-US" dirty="0"/>
          </a:p>
        </p:txBody>
      </p:sp>
    </p:spTree>
    <p:extLst>
      <p:ext uri="{BB962C8B-B14F-4D97-AF65-F5344CB8AC3E}">
        <p14:creationId xmlns:p14="http://schemas.microsoft.com/office/powerpoint/2010/main" val="421337402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000" b="1" kern="1200" dirty="0" smtClean="0">
                <a:solidFill>
                  <a:schemeClr val="tx1"/>
                </a:solidFill>
                <a:effectLst/>
                <a:latin typeface="Arial" charset="0"/>
                <a:ea typeface="+mn-ea"/>
                <a:cs typeface="+mn-cs"/>
              </a:rPr>
              <a:t>Demonstration Steps</a:t>
            </a:r>
            <a:endParaRPr lang="en-GB" sz="1000" b="1" kern="1200" dirty="0" smtClean="0">
              <a:solidFill>
                <a:schemeClr val="tx1"/>
              </a:solidFill>
              <a:effectLst/>
              <a:latin typeface="Arial" charset="0"/>
              <a:ea typeface="+mn-ea"/>
              <a:cs typeface="+mn-cs"/>
            </a:endParaRPr>
          </a:p>
          <a:p>
            <a:r>
              <a:rPr lang="en-US" sz="1000" b="1" kern="1200" dirty="0" smtClean="0">
                <a:solidFill>
                  <a:schemeClr val="tx1"/>
                </a:solidFill>
                <a:effectLst/>
                <a:latin typeface="Arial" charset="0"/>
                <a:ea typeface="+mn-ea"/>
                <a:cs typeface="+mn-cs"/>
              </a:rPr>
              <a:t>Note:</a:t>
            </a:r>
            <a:r>
              <a:rPr lang="en-US" sz="1000" kern="1200" dirty="0" smtClean="0">
                <a:solidFill>
                  <a:schemeClr val="tx1"/>
                </a:solidFill>
                <a:effectLst/>
                <a:latin typeface="Arial" charset="0"/>
                <a:ea typeface="+mn-ea"/>
                <a:cs typeface="+mn-cs"/>
              </a:rPr>
              <a:t> You require the 6421B-NYC-DC1 and 6421B-NYC-CL1 virtual machines to complete this demonstration. Log on to the virtual machines as </a:t>
            </a:r>
            <a:r>
              <a:rPr lang="en-US" sz="1000" b="1" kern="1200" dirty="0" smtClean="0">
                <a:solidFill>
                  <a:schemeClr val="tx1"/>
                </a:solidFill>
                <a:effectLst/>
                <a:latin typeface="Arial" charset="0"/>
                <a:ea typeface="+mn-ea"/>
                <a:cs typeface="+mn-cs"/>
              </a:rPr>
              <a:t>Contoso\Administrator</a:t>
            </a:r>
            <a:r>
              <a:rPr lang="en-US" sz="1000" kern="1200" dirty="0" smtClean="0">
                <a:solidFill>
                  <a:schemeClr val="tx1"/>
                </a:solidFill>
                <a:effectLst/>
                <a:latin typeface="Arial" charset="0"/>
                <a:ea typeface="+mn-ea"/>
                <a:cs typeface="+mn-cs"/>
              </a:rPr>
              <a:t> with the password of </a:t>
            </a:r>
            <a:r>
              <a:rPr lang="en-US" sz="1000" b="1" kern="1200" dirty="0" smtClean="0">
                <a:solidFill>
                  <a:schemeClr val="tx1"/>
                </a:solidFill>
                <a:effectLst/>
                <a:latin typeface="Arial" charset="0"/>
                <a:ea typeface="+mn-ea"/>
                <a:cs typeface="+mn-cs"/>
              </a:rPr>
              <a:t>Pa$$w0rd</a:t>
            </a:r>
            <a:r>
              <a:rPr lang="en-US" sz="1000" kern="1200" dirty="0" smtClean="0">
                <a:solidFill>
                  <a:schemeClr val="tx1"/>
                </a:solidFill>
                <a:effectLst/>
                <a:latin typeface="Arial" charset="0"/>
                <a:ea typeface="+mn-ea"/>
                <a:cs typeface="+mn-cs"/>
              </a:rPr>
              <a:t>.</a:t>
            </a:r>
          </a:p>
          <a:p>
            <a:pPr lvl="0"/>
            <a:r>
              <a:rPr lang="en-GB" dirty="0"/>
              <a:t/>
            </a:r>
            <a:br>
              <a:rPr lang="en-GB" dirty="0"/>
            </a:br>
            <a:r>
              <a:rPr lang="en-US" sz="1000" b="1" u="sng" kern="1200" dirty="0" smtClean="0">
                <a:solidFill>
                  <a:schemeClr val="tx1"/>
                </a:solidFill>
                <a:effectLst/>
                <a:latin typeface="Arial" charset="0"/>
                <a:ea typeface="+mn-ea"/>
                <a:cs typeface="+mn-cs"/>
              </a:rPr>
              <a:t>Configure a DHCP Scope for IPv6 Clients</a:t>
            </a:r>
            <a:endParaRPr lang="en-GB" sz="1000" b="1" u="sng" kern="1200" dirty="0" smtClean="0">
              <a:solidFill>
                <a:schemeClr val="tx1"/>
              </a:solidFill>
              <a:effectLst/>
              <a:latin typeface="Arial" charset="0"/>
              <a:ea typeface="+mn-ea"/>
              <a:cs typeface="+mn-cs"/>
            </a:endParaRPr>
          </a:p>
          <a:p>
            <a:pPr marL="228600" lvl="0" indent="-228600">
              <a:buFont typeface="+mj-lt"/>
              <a:buAutoNum type="arabicPeriod"/>
            </a:pPr>
            <a:r>
              <a:rPr lang="en-US" sz="1000" kern="1200" dirty="0" smtClean="0">
                <a:solidFill>
                  <a:schemeClr val="tx1"/>
                </a:solidFill>
                <a:effectLst/>
                <a:latin typeface="Arial" charset="0"/>
                <a:ea typeface="+mn-ea"/>
                <a:cs typeface="+mn-cs"/>
              </a:rPr>
              <a:t>Switch to NYC-DC1.</a:t>
            </a:r>
            <a:endParaRPr lang="en-GB" sz="1000" kern="1200" dirty="0" smtClean="0">
              <a:solidFill>
                <a:schemeClr val="tx1"/>
              </a:solidFill>
              <a:effectLst/>
              <a:latin typeface="Arial" charset="0"/>
              <a:ea typeface="+mn-ea"/>
              <a:cs typeface="+mn-cs"/>
            </a:endParaRPr>
          </a:p>
          <a:p>
            <a:pPr marL="228600" lvl="0" indent="-228600">
              <a:buFont typeface="+mj-lt"/>
              <a:buAutoNum type="arabicPeriod"/>
            </a:pPr>
            <a:r>
              <a:rPr lang="en-US" sz="1000" kern="1200" dirty="0" smtClean="0">
                <a:solidFill>
                  <a:schemeClr val="tx1"/>
                </a:solidFill>
                <a:effectLst/>
                <a:latin typeface="Arial" charset="0"/>
                <a:ea typeface="+mn-ea"/>
                <a:cs typeface="+mn-cs"/>
              </a:rPr>
              <a:t>Click </a:t>
            </a:r>
            <a:r>
              <a:rPr lang="en-US" sz="1000" b="1" kern="1200" dirty="0" smtClean="0">
                <a:solidFill>
                  <a:schemeClr val="tx1"/>
                </a:solidFill>
                <a:effectLst/>
                <a:latin typeface="Arial" charset="0"/>
                <a:ea typeface="+mn-ea"/>
                <a:cs typeface="+mn-cs"/>
              </a:rPr>
              <a:t>Start</a:t>
            </a:r>
            <a:r>
              <a:rPr lang="en-US" sz="1000" kern="1200" dirty="0" smtClean="0">
                <a:solidFill>
                  <a:schemeClr val="tx1"/>
                </a:solidFill>
                <a:effectLst/>
                <a:latin typeface="Arial" charset="0"/>
                <a:ea typeface="+mn-ea"/>
                <a:cs typeface="+mn-cs"/>
              </a:rPr>
              <a:t>, and in the </a:t>
            </a:r>
            <a:r>
              <a:rPr lang="en-US" sz="1000" b="1" kern="1200" dirty="0" smtClean="0">
                <a:solidFill>
                  <a:schemeClr val="tx1"/>
                </a:solidFill>
                <a:effectLst/>
                <a:latin typeface="Arial" charset="0"/>
                <a:ea typeface="+mn-ea"/>
                <a:cs typeface="+mn-cs"/>
              </a:rPr>
              <a:t>Search</a:t>
            </a:r>
            <a:r>
              <a:rPr lang="en-US" sz="1000" kern="1200" dirty="0" smtClean="0">
                <a:solidFill>
                  <a:schemeClr val="tx1"/>
                </a:solidFill>
                <a:effectLst/>
                <a:latin typeface="Arial" charset="0"/>
                <a:ea typeface="+mn-ea"/>
                <a:cs typeface="+mn-cs"/>
              </a:rPr>
              <a:t> box, type </a:t>
            </a:r>
            <a:r>
              <a:rPr lang="en-US" sz="1000" b="1" kern="1200" dirty="0" smtClean="0">
                <a:solidFill>
                  <a:schemeClr val="tx1"/>
                </a:solidFill>
                <a:effectLst/>
                <a:latin typeface="Arial" charset="0"/>
                <a:ea typeface="+mn-ea"/>
                <a:cs typeface="+mn-cs"/>
              </a:rPr>
              <a:t>network and sharing center</a:t>
            </a:r>
            <a:r>
              <a:rPr lang="en-US" sz="1000" kern="1200" dirty="0" smtClean="0">
                <a:solidFill>
                  <a:schemeClr val="tx1"/>
                </a:solidFill>
                <a:effectLst/>
                <a:latin typeface="Arial" charset="0"/>
                <a:ea typeface="+mn-ea"/>
                <a:cs typeface="+mn-cs"/>
              </a:rPr>
              <a:t> and then press ENTER.</a:t>
            </a:r>
            <a:endParaRPr lang="en-GB" sz="1000" kern="1200" dirty="0" smtClean="0">
              <a:solidFill>
                <a:schemeClr val="tx1"/>
              </a:solidFill>
              <a:effectLst/>
              <a:latin typeface="Arial" charset="0"/>
              <a:ea typeface="+mn-ea"/>
              <a:cs typeface="+mn-cs"/>
            </a:endParaRPr>
          </a:p>
          <a:p>
            <a:pPr marL="228600" lvl="0" indent="-228600">
              <a:buFont typeface="+mj-lt"/>
              <a:buAutoNum type="arabicPeriod"/>
            </a:pPr>
            <a:r>
              <a:rPr lang="en-US" sz="1000" kern="1200" dirty="0" smtClean="0">
                <a:solidFill>
                  <a:schemeClr val="tx1"/>
                </a:solidFill>
                <a:effectLst/>
                <a:latin typeface="Arial" charset="0"/>
                <a:ea typeface="+mn-ea"/>
                <a:cs typeface="+mn-cs"/>
              </a:rPr>
              <a:t>In Network and Sharing Center, click </a:t>
            </a:r>
            <a:r>
              <a:rPr lang="en-US" sz="1000" b="1" kern="1200" dirty="0" smtClean="0">
                <a:solidFill>
                  <a:schemeClr val="tx1"/>
                </a:solidFill>
                <a:effectLst/>
                <a:latin typeface="Arial" charset="0"/>
                <a:ea typeface="+mn-ea"/>
                <a:cs typeface="+mn-cs"/>
              </a:rPr>
              <a:t>Change adapter settings</a:t>
            </a:r>
            <a:r>
              <a:rPr lang="en-US" sz="1000" kern="1200" dirty="0" smtClean="0">
                <a:solidFill>
                  <a:schemeClr val="tx1"/>
                </a:solidFill>
                <a:effectLst/>
                <a:latin typeface="Arial" charset="0"/>
                <a:ea typeface="+mn-ea"/>
                <a:cs typeface="+mn-cs"/>
              </a:rPr>
              <a:t>.</a:t>
            </a:r>
            <a:endParaRPr lang="en-GB" sz="1000" kern="1200" dirty="0" smtClean="0">
              <a:solidFill>
                <a:schemeClr val="tx1"/>
              </a:solidFill>
              <a:effectLst/>
              <a:latin typeface="Arial" charset="0"/>
              <a:ea typeface="+mn-ea"/>
              <a:cs typeface="+mn-cs"/>
            </a:endParaRPr>
          </a:p>
          <a:p>
            <a:pPr marL="228600" lvl="0" indent="-228600">
              <a:buFont typeface="+mj-lt"/>
              <a:buAutoNum type="arabicPeriod"/>
            </a:pPr>
            <a:r>
              <a:rPr lang="en-US" sz="1000" kern="1200" dirty="0" smtClean="0">
                <a:solidFill>
                  <a:schemeClr val="tx1"/>
                </a:solidFill>
                <a:effectLst/>
                <a:latin typeface="Arial" charset="0"/>
                <a:ea typeface="+mn-ea"/>
                <a:cs typeface="+mn-cs"/>
              </a:rPr>
              <a:t>In Network Connections, right-click </a:t>
            </a:r>
            <a:r>
              <a:rPr lang="en-US" sz="1000" b="1" kern="1200" dirty="0" smtClean="0">
                <a:solidFill>
                  <a:schemeClr val="tx1"/>
                </a:solidFill>
                <a:effectLst/>
                <a:latin typeface="Arial" charset="0"/>
                <a:ea typeface="+mn-ea"/>
                <a:cs typeface="+mn-cs"/>
              </a:rPr>
              <a:t>Local Area Connection 2</a:t>
            </a:r>
            <a:r>
              <a:rPr lang="en-US" sz="1000" kern="1200" dirty="0" smtClean="0">
                <a:solidFill>
                  <a:schemeClr val="tx1"/>
                </a:solidFill>
                <a:effectLst/>
                <a:latin typeface="Arial" charset="0"/>
                <a:ea typeface="+mn-ea"/>
                <a:cs typeface="+mn-cs"/>
              </a:rPr>
              <a:t> and then click </a:t>
            </a:r>
            <a:r>
              <a:rPr lang="en-US" sz="1000" b="1" kern="1200" dirty="0" smtClean="0">
                <a:solidFill>
                  <a:schemeClr val="tx1"/>
                </a:solidFill>
                <a:effectLst/>
                <a:latin typeface="Arial" charset="0"/>
                <a:ea typeface="+mn-ea"/>
                <a:cs typeface="+mn-cs"/>
              </a:rPr>
              <a:t>Properties</a:t>
            </a:r>
            <a:r>
              <a:rPr lang="en-US" sz="1000" kern="1200" dirty="0" smtClean="0">
                <a:solidFill>
                  <a:schemeClr val="tx1"/>
                </a:solidFill>
                <a:effectLst/>
                <a:latin typeface="Arial" charset="0"/>
                <a:ea typeface="+mn-ea"/>
                <a:cs typeface="+mn-cs"/>
              </a:rPr>
              <a:t>.</a:t>
            </a:r>
            <a:endParaRPr lang="en-GB" sz="1000" kern="1200" dirty="0" smtClean="0">
              <a:solidFill>
                <a:schemeClr val="tx1"/>
              </a:solidFill>
              <a:effectLst/>
              <a:latin typeface="Arial" charset="0"/>
              <a:ea typeface="+mn-ea"/>
              <a:cs typeface="+mn-cs"/>
            </a:endParaRPr>
          </a:p>
          <a:p>
            <a:pPr marL="228600" lvl="0" indent="-228600">
              <a:buFont typeface="+mj-lt"/>
              <a:buAutoNum type="arabicPeriod"/>
            </a:pPr>
            <a:r>
              <a:rPr lang="en-US" sz="1000" kern="1200" dirty="0" smtClean="0">
                <a:solidFill>
                  <a:schemeClr val="tx1"/>
                </a:solidFill>
                <a:effectLst/>
                <a:latin typeface="Arial" charset="0"/>
                <a:ea typeface="+mn-ea"/>
                <a:cs typeface="+mn-cs"/>
              </a:rPr>
              <a:t>In the </a:t>
            </a:r>
            <a:r>
              <a:rPr lang="en-US" sz="1000" b="1" kern="1200" dirty="0" smtClean="0">
                <a:solidFill>
                  <a:schemeClr val="tx1"/>
                </a:solidFill>
                <a:effectLst/>
                <a:latin typeface="Arial" charset="0"/>
                <a:ea typeface="+mn-ea"/>
                <a:cs typeface="+mn-cs"/>
              </a:rPr>
              <a:t>Local Area Connection 2 Properties</a:t>
            </a:r>
            <a:r>
              <a:rPr lang="en-US" sz="1000" kern="1200" dirty="0" smtClean="0">
                <a:solidFill>
                  <a:schemeClr val="tx1"/>
                </a:solidFill>
                <a:effectLst/>
                <a:latin typeface="Arial" charset="0"/>
                <a:ea typeface="+mn-ea"/>
                <a:cs typeface="+mn-cs"/>
              </a:rPr>
              <a:t> dialog box, double-click </a:t>
            </a:r>
            <a:r>
              <a:rPr lang="en-US" sz="1000" b="1" kern="1200" dirty="0" smtClean="0">
                <a:solidFill>
                  <a:schemeClr val="tx1"/>
                </a:solidFill>
                <a:effectLst/>
                <a:latin typeface="Arial" charset="0"/>
                <a:ea typeface="+mn-ea"/>
                <a:cs typeface="+mn-cs"/>
              </a:rPr>
              <a:t>Internet Protocol</a:t>
            </a:r>
            <a:r>
              <a:rPr lang="en-US" sz="1000" kern="1200" dirty="0" smtClean="0">
                <a:solidFill>
                  <a:schemeClr val="tx1"/>
                </a:solidFill>
                <a:effectLst/>
                <a:latin typeface="Arial" charset="0"/>
                <a:ea typeface="+mn-ea"/>
                <a:cs typeface="+mn-cs"/>
              </a:rPr>
              <a:t> </a:t>
            </a:r>
            <a:r>
              <a:rPr lang="en-US" sz="1000" b="1" kern="1200" dirty="0" smtClean="0">
                <a:solidFill>
                  <a:schemeClr val="tx1"/>
                </a:solidFill>
                <a:effectLst/>
                <a:latin typeface="Arial" charset="0"/>
                <a:ea typeface="+mn-ea"/>
                <a:cs typeface="+mn-cs"/>
              </a:rPr>
              <a:t>Version 6 (TCP/IPv6).</a:t>
            </a:r>
            <a:endParaRPr lang="en-GB" sz="1000" kern="1200" dirty="0" smtClean="0">
              <a:solidFill>
                <a:schemeClr val="tx1"/>
              </a:solidFill>
              <a:effectLst/>
              <a:latin typeface="Arial" charset="0"/>
              <a:ea typeface="+mn-ea"/>
              <a:cs typeface="+mn-cs"/>
            </a:endParaRPr>
          </a:p>
          <a:p>
            <a:pPr marL="228600" lvl="0" indent="-228600">
              <a:buFont typeface="+mj-lt"/>
              <a:buAutoNum type="arabicPeriod"/>
            </a:pPr>
            <a:r>
              <a:rPr lang="en-US" sz="1000" kern="1200" dirty="0" smtClean="0">
                <a:solidFill>
                  <a:schemeClr val="tx1"/>
                </a:solidFill>
                <a:effectLst/>
                <a:latin typeface="Arial" charset="0"/>
                <a:ea typeface="+mn-ea"/>
                <a:cs typeface="+mn-cs"/>
              </a:rPr>
              <a:t>In the </a:t>
            </a:r>
            <a:r>
              <a:rPr lang="en-US" sz="1000" b="1" kern="1200" dirty="0" smtClean="0">
                <a:solidFill>
                  <a:schemeClr val="tx1"/>
                </a:solidFill>
                <a:effectLst/>
                <a:latin typeface="Arial" charset="0"/>
                <a:ea typeface="+mn-ea"/>
                <a:cs typeface="+mn-cs"/>
              </a:rPr>
              <a:t>Internet Protocol Version 6 (TCP/IPv6) Properties</a:t>
            </a:r>
            <a:r>
              <a:rPr lang="en-US" sz="1000" kern="1200" dirty="0" smtClean="0">
                <a:solidFill>
                  <a:schemeClr val="tx1"/>
                </a:solidFill>
                <a:effectLst/>
                <a:latin typeface="Arial" charset="0"/>
                <a:ea typeface="+mn-ea"/>
                <a:cs typeface="+mn-cs"/>
              </a:rPr>
              <a:t> dialog box, click </a:t>
            </a:r>
            <a:r>
              <a:rPr lang="en-US" sz="1000" b="1" kern="1200" dirty="0" smtClean="0">
                <a:solidFill>
                  <a:schemeClr val="tx1"/>
                </a:solidFill>
                <a:effectLst/>
                <a:latin typeface="Arial" charset="0"/>
                <a:ea typeface="+mn-ea"/>
                <a:cs typeface="+mn-cs"/>
              </a:rPr>
              <a:t>Use the</a:t>
            </a:r>
            <a:r>
              <a:rPr lang="en-US" sz="1000" kern="1200" dirty="0" smtClean="0">
                <a:solidFill>
                  <a:schemeClr val="tx1"/>
                </a:solidFill>
                <a:effectLst/>
                <a:latin typeface="Arial" charset="0"/>
                <a:ea typeface="+mn-ea"/>
                <a:cs typeface="+mn-cs"/>
              </a:rPr>
              <a:t> </a:t>
            </a:r>
            <a:r>
              <a:rPr lang="en-US" sz="1000" b="1" kern="1200" dirty="0" smtClean="0">
                <a:solidFill>
                  <a:schemeClr val="tx1"/>
                </a:solidFill>
                <a:effectLst/>
                <a:latin typeface="Arial" charset="0"/>
                <a:ea typeface="+mn-ea"/>
                <a:cs typeface="+mn-cs"/>
              </a:rPr>
              <a:t>following IPv6 address</a:t>
            </a:r>
            <a:r>
              <a:rPr lang="en-US" sz="1000" kern="1200" dirty="0" smtClean="0">
                <a:solidFill>
                  <a:schemeClr val="tx1"/>
                </a:solidFill>
                <a:effectLst/>
                <a:latin typeface="Arial" charset="0"/>
                <a:ea typeface="+mn-ea"/>
                <a:cs typeface="+mn-cs"/>
              </a:rPr>
              <a:t>.</a:t>
            </a:r>
            <a:endParaRPr lang="en-GB" sz="1000" kern="1200" dirty="0" smtClean="0">
              <a:solidFill>
                <a:schemeClr val="tx1"/>
              </a:solidFill>
              <a:effectLst/>
              <a:latin typeface="Arial" charset="0"/>
              <a:ea typeface="+mn-ea"/>
              <a:cs typeface="+mn-cs"/>
            </a:endParaRPr>
          </a:p>
          <a:p>
            <a:pPr marL="228600" lvl="0" indent="-228600">
              <a:buFont typeface="+mj-lt"/>
              <a:buAutoNum type="arabicPeriod"/>
            </a:pPr>
            <a:r>
              <a:rPr lang="en-US" sz="1000" kern="1200" dirty="0" smtClean="0">
                <a:solidFill>
                  <a:schemeClr val="tx1"/>
                </a:solidFill>
                <a:effectLst/>
                <a:latin typeface="Arial" charset="0"/>
                <a:ea typeface="+mn-ea"/>
                <a:cs typeface="+mn-cs"/>
              </a:rPr>
              <a:t>In the </a:t>
            </a:r>
            <a:r>
              <a:rPr lang="en-US" sz="1000" b="1" kern="1200" dirty="0" smtClean="0">
                <a:solidFill>
                  <a:schemeClr val="tx1"/>
                </a:solidFill>
                <a:effectLst/>
                <a:latin typeface="Arial" charset="0"/>
                <a:ea typeface="+mn-ea"/>
                <a:cs typeface="+mn-cs"/>
              </a:rPr>
              <a:t>IPv6 address</a:t>
            </a:r>
            <a:r>
              <a:rPr lang="en-US" sz="1000" kern="1200" dirty="0" smtClean="0">
                <a:solidFill>
                  <a:schemeClr val="tx1"/>
                </a:solidFill>
                <a:effectLst/>
                <a:latin typeface="Arial" charset="0"/>
                <a:ea typeface="+mn-ea"/>
                <a:cs typeface="+mn-cs"/>
              </a:rPr>
              <a:t> box, type </a:t>
            </a:r>
            <a:r>
              <a:rPr lang="en-US" sz="1000" b="1" kern="1200" dirty="0" smtClean="0">
                <a:solidFill>
                  <a:schemeClr val="tx1"/>
                </a:solidFill>
                <a:effectLst/>
                <a:latin typeface="Arial" charset="0"/>
                <a:ea typeface="+mn-ea"/>
                <a:cs typeface="+mn-cs"/>
              </a:rPr>
              <a:t>2001:db8:0:1:1a81:f438:3222:e1a2</a:t>
            </a:r>
            <a:r>
              <a:rPr lang="en-US" sz="1000" kern="1200" dirty="0" smtClean="0">
                <a:solidFill>
                  <a:schemeClr val="tx1"/>
                </a:solidFill>
                <a:effectLst/>
                <a:latin typeface="Arial" charset="0"/>
                <a:ea typeface="+mn-ea"/>
                <a:cs typeface="+mn-cs"/>
              </a:rPr>
              <a:t>.</a:t>
            </a:r>
            <a:endParaRPr lang="en-GB" sz="1000" kern="1200" dirty="0" smtClean="0">
              <a:solidFill>
                <a:schemeClr val="tx1"/>
              </a:solidFill>
              <a:effectLst/>
              <a:latin typeface="Arial" charset="0"/>
              <a:ea typeface="+mn-ea"/>
              <a:cs typeface="+mn-cs"/>
            </a:endParaRPr>
          </a:p>
          <a:p>
            <a:pPr marL="228600" lvl="0" indent="-228600">
              <a:buFont typeface="+mj-lt"/>
              <a:buAutoNum type="arabicPeriod"/>
            </a:pPr>
            <a:r>
              <a:rPr lang="en-US" sz="1000" kern="1200" dirty="0" smtClean="0">
                <a:solidFill>
                  <a:schemeClr val="tx1"/>
                </a:solidFill>
                <a:effectLst/>
                <a:latin typeface="Arial" charset="0"/>
                <a:ea typeface="+mn-ea"/>
                <a:cs typeface="+mn-cs"/>
              </a:rPr>
              <a:t>In the </a:t>
            </a:r>
            <a:r>
              <a:rPr lang="en-US" sz="1000" b="1" kern="1200" dirty="0" smtClean="0">
                <a:solidFill>
                  <a:schemeClr val="tx1"/>
                </a:solidFill>
                <a:effectLst/>
                <a:latin typeface="Arial" charset="0"/>
                <a:ea typeface="+mn-ea"/>
                <a:cs typeface="+mn-cs"/>
              </a:rPr>
              <a:t>Subnet prefix length</a:t>
            </a:r>
            <a:r>
              <a:rPr lang="en-US" sz="1000" kern="1200" dirty="0" smtClean="0">
                <a:solidFill>
                  <a:schemeClr val="tx1"/>
                </a:solidFill>
                <a:effectLst/>
                <a:latin typeface="Arial" charset="0"/>
                <a:ea typeface="+mn-ea"/>
                <a:cs typeface="+mn-cs"/>
              </a:rPr>
              <a:t> box, type </a:t>
            </a:r>
            <a:r>
              <a:rPr lang="en-US" sz="1000" b="1" kern="1200" dirty="0" smtClean="0">
                <a:solidFill>
                  <a:schemeClr val="tx1"/>
                </a:solidFill>
                <a:effectLst/>
                <a:latin typeface="Arial" charset="0"/>
                <a:ea typeface="+mn-ea"/>
                <a:cs typeface="+mn-cs"/>
              </a:rPr>
              <a:t>64</a:t>
            </a:r>
            <a:r>
              <a:rPr lang="en-US" sz="1000" kern="1200" dirty="0" smtClean="0">
                <a:solidFill>
                  <a:schemeClr val="tx1"/>
                </a:solidFill>
                <a:effectLst/>
                <a:latin typeface="Arial" charset="0"/>
                <a:ea typeface="+mn-ea"/>
                <a:cs typeface="+mn-cs"/>
              </a:rPr>
              <a:t>.</a:t>
            </a:r>
            <a:endParaRPr lang="en-GB" sz="1000" kern="1200" dirty="0" smtClean="0">
              <a:solidFill>
                <a:schemeClr val="tx1"/>
              </a:solidFill>
              <a:effectLst/>
              <a:latin typeface="Arial" charset="0"/>
              <a:ea typeface="+mn-ea"/>
              <a:cs typeface="+mn-cs"/>
            </a:endParaRPr>
          </a:p>
          <a:p>
            <a:pPr marL="228600" lvl="0" indent="-228600">
              <a:buFont typeface="+mj-lt"/>
              <a:buAutoNum type="arabicPeriod"/>
            </a:pPr>
            <a:r>
              <a:rPr lang="en-US" sz="1000" kern="1200" dirty="0" smtClean="0">
                <a:solidFill>
                  <a:schemeClr val="tx1"/>
                </a:solidFill>
                <a:effectLst/>
                <a:latin typeface="Arial" charset="0"/>
                <a:ea typeface="+mn-ea"/>
                <a:cs typeface="+mn-cs"/>
              </a:rPr>
              <a:t>In the </a:t>
            </a:r>
            <a:r>
              <a:rPr lang="en-US" sz="1000" b="1" kern="1200" dirty="0" smtClean="0">
                <a:solidFill>
                  <a:schemeClr val="tx1"/>
                </a:solidFill>
                <a:effectLst/>
                <a:latin typeface="Arial" charset="0"/>
                <a:ea typeface="+mn-ea"/>
                <a:cs typeface="+mn-cs"/>
              </a:rPr>
              <a:t>Preferred DNS server</a:t>
            </a:r>
            <a:r>
              <a:rPr lang="en-US" sz="1000" kern="1200" dirty="0" smtClean="0">
                <a:solidFill>
                  <a:schemeClr val="tx1"/>
                </a:solidFill>
                <a:effectLst/>
                <a:latin typeface="Arial" charset="0"/>
                <a:ea typeface="+mn-ea"/>
                <a:cs typeface="+mn-cs"/>
              </a:rPr>
              <a:t> box, type </a:t>
            </a:r>
            <a:r>
              <a:rPr lang="en-US" sz="1000" b="1" kern="1200" dirty="0" smtClean="0">
                <a:solidFill>
                  <a:schemeClr val="tx1"/>
                </a:solidFill>
                <a:effectLst/>
                <a:latin typeface="Arial" charset="0"/>
                <a:ea typeface="+mn-ea"/>
                <a:cs typeface="+mn-cs"/>
              </a:rPr>
              <a:t>::1</a:t>
            </a:r>
            <a:r>
              <a:rPr lang="en-US" sz="1000" kern="1200" dirty="0" smtClean="0">
                <a:solidFill>
                  <a:schemeClr val="tx1"/>
                </a:solidFill>
                <a:effectLst/>
                <a:latin typeface="Arial" charset="0"/>
                <a:ea typeface="+mn-ea"/>
                <a:cs typeface="+mn-cs"/>
              </a:rPr>
              <a:t> and then click </a:t>
            </a:r>
            <a:r>
              <a:rPr lang="en-US" sz="1000" b="1" kern="1200" dirty="0" smtClean="0">
                <a:solidFill>
                  <a:schemeClr val="tx1"/>
                </a:solidFill>
                <a:effectLst/>
                <a:latin typeface="Arial" charset="0"/>
                <a:ea typeface="+mn-ea"/>
                <a:cs typeface="+mn-cs"/>
              </a:rPr>
              <a:t>OK</a:t>
            </a:r>
            <a:r>
              <a:rPr lang="en-US" sz="1000" kern="1200" dirty="0" smtClean="0">
                <a:solidFill>
                  <a:schemeClr val="tx1"/>
                </a:solidFill>
                <a:effectLst/>
                <a:latin typeface="Arial" charset="0"/>
                <a:ea typeface="+mn-ea"/>
                <a:cs typeface="+mn-cs"/>
              </a:rPr>
              <a:t>.</a:t>
            </a:r>
            <a:endParaRPr lang="en-GB" sz="1000" kern="1200" dirty="0" smtClean="0">
              <a:solidFill>
                <a:schemeClr val="tx1"/>
              </a:solidFill>
              <a:effectLst/>
              <a:latin typeface="Arial" charset="0"/>
              <a:ea typeface="+mn-ea"/>
              <a:cs typeface="+mn-cs"/>
            </a:endParaRPr>
          </a:p>
          <a:p>
            <a:pPr marL="228600" lvl="0" indent="-228600">
              <a:buFont typeface="+mj-lt"/>
              <a:buAutoNum type="arabicPeriod"/>
            </a:pPr>
            <a:r>
              <a:rPr lang="en-US" sz="1000" kern="1200" dirty="0" smtClean="0">
                <a:solidFill>
                  <a:schemeClr val="tx1"/>
                </a:solidFill>
                <a:effectLst/>
                <a:latin typeface="Arial" charset="0"/>
                <a:ea typeface="+mn-ea"/>
                <a:cs typeface="+mn-cs"/>
              </a:rPr>
              <a:t>In the </a:t>
            </a:r>
            <a:r>
              <a:rPr lang="en-US" sz="1000" b="1" kern="1200" dirty="0" smtClean="0">
                <a:solidFill>
                  <a:schemeClr val="tx1"/>
                </a:solidFill>
                <a:effectLst/>
                <a:latin typeface="Arial" charset="0"/>
                <a:ea typeface="+mn-ea"/>
                <a:cs typeface="+mn-cs"/>
              </a:rPr>
              <a:t>Local Area Connection 2 Properties</a:t>
            </a:r>
            <a:r>
              <a:rPr lang="en-US" sz="1000" kern="1200" dirty="0" smtClean="0">
                <a:solidFill>
                  <a:schemeClr val="tx1"/>
                </a:solidFill>
                <a:effectLst/>
                <a:latin typeface="Arial" charset="0"/>
                <a:ea typeface="+mn-ea"/>
                <a:cs typeface="+mn-cs"/>
              </a:rPr>
              <a:t> dialog box, click </a:t>
            </a:r>
            <a:r>
              <a:rPr lang="en-US" sz="1000" b="1" kern="1200" dirty="0" smtClean="0">
                <a:solidFill>
                  <a:schemeClr val="tx1"/>
                </a:solidFill>
                <a:effectLst/>
                <a:latin typeface="Arial" charset="0"/>
                <a:ea typeface="+mn-ea"/>
                <a:cs typeface="+mn-cs"/>
              </a:rPr>
              <a:t>OK</a:t>
            </a:r>
            <a:r>
              <a:rPr lang="en-US" sz="1000" kern="1200" dirty="0" smtClean="0">
                <a:solidFill>
                  <a:schemeClr val="tx1"/>
                </a:solidFill>
                <a:effectLst/>
                <a:latin typeface="Arial" charset="0"/>
                <a:ea typeface="+mn-ea"/>
                <a:cs typeface="+mn-cs"/>
              </a:rPr>
              <a:t>.</a:t>
            </a:r>
            <a:endParaRPr lang="en-GB" sz="1000" kern="1200" dirty="0" smtClean="0">
              <a:solidFill>
                <a:schemeClr val="tx1"/>
              </a:solidFill>
              <a:effectLst/>
              <a:latin typeface="Arial" charset="0"/>
              <a:ea typeface="+mn-ea"/>
              <a:cs typeface="+mn-cs"/>
            </a:endParaRPr>
          </a:p>
          <a:p>
            <a:pPr marL="228600" lvl="0" indent="-228600">
              <a:buFont typeface="+mj-lt"/>
              <a:buAutoNum type="arabicPeriod"/>
            </a:pPr>
            <a:r>
              <a:rPr lang="en-US" sz="1000" kern="1200" dirty="0" smtClean="0">
                <a:solidFill>
                  <a:schemeClr val="tx1"/>
                </a:solidFill>
                <a:effectLst/>
                <a:latin typeface="Arial" charset="0"/>
                <a:ea typeface="+mn-ea"/>
                <a:cs typeface="+mn-cs"/>
              </a:rPr>
              <a:t>Click </a:t>
            </a:r>
            <a:r>
              <a:rPr lang="en-US" sz="1000" b="1" kern="1200" dirty="0" smtClean="0">
                <a:solidFill>
                  <a:schemeClr val="tx1"/>
                </a:solidFill>
                <a:effectLst/>
                <a:latin typeface="Arial" charset="0"/>
                <a:ea typeface="+mn-ea"/>
                <a:cs typeface="+mn-cs"/>
              </a:rPr>
              <a:t>Start</a:t>
            </a:r>
            <a:r>
              <a:rPr lang="en-US" sz="1000" kern="1200" dirty="0" smtClean="0">
                <a:solidFill>
                  <a:schemeClr val="tx1"/>
                </a:solidFill>
                <a:effectLst/>
                <a:latin typeface="Arial" charset="0"/>
                <a:ea typeface="+mn-ea"/>
                <a:cs typeface="+mn-cs"/>
              </a:rPr>
              <a:t>, point to </a:t>
            </a:r>
            <a:r>
              <a:rPr lang="en-US" sz="1000" b="1" kern="1200" dirty="0" smtClean="0">
                <a:solidFill>
                  <a:schemeClr val="tx1"/>
                </a:solidFill>
                <a:effectLst/>
                <a:latin typeface="Arial" charset="0"/>
                <a:ea typeface="+mn-ea"/>
                <a:cs typeface="+mn-cs"/>
              </a:rPr>
              <a:t>Administrative Tools</a:t>
            </a:r>
            <a:r>
              <a:rPr lang="en-US" sz="1000" kern="1200" dirty="0" smtClean="0">
                <a:solidFill>
                  <a:schemeClr val="tx1"/>
                </a:solidFill>
                <a:effectLst/>
                <a:latin typeface="Arial" charset="0"/>
                <a:ea typeface="+mn-ea"/>
                <a:cs typeface="+mn-cs"/>
              </a:rPr>
              <a:t>, and then click </a:t>
            </a:r>
            <a:r>
              <a:rPr lang="en-US" sz="1000" b="1" kern="1200" dirty="0" smtClean="0">
                <a:solidFill>
                  <a:schemeClr val="tx1"/>
                </a:solidFill>
                <a:effectLst/>
                <a:latin typeface="Arial" charset="0"/>
                <a:ea typeface="+mn-ea"/>
                <a:cs typeface="+mn-cs"/>
              </a:rPr>
              <a:t>DHCP</a:t>
            </a:r>
            <a:r>
              <a:rPr lang="en-US" sz="1000" kern="1200" dirty="0" smtClean="0">
                <a:solidFill>
                  <a:schemeClr val="tx1"/>
                </a:solidFill>
                <a:effectLst/>
                <a:latin typeface="Arial" charset="0"/>
                <a:ea typeface="+mn-ea"/>
                <a:cs typeface="+mn-cs"/>
              </a:rPr>
              <a:t>.</a:t>
            </a:r>
            <a:endParaRPr lang="en-GB" sz="1000" kern="1200" dirty="0" smtClean="0">
              <a:solidFill>
                <a:schemeClr val="tx1"/>
              </a:solidFill>
              <a:effectLst/>
              <a:latin typeface="Arial" charset="0"/>
              <a:ea typeface="+mn-ea"/>
              <a:cs typeface="+mn-cs"/>
            </a:endParaRPr>
          </a:p>
          <a:p>
            <a:pPr marL="228600" lvl="0" indent="-228600">
              <a:buFont typeface="+mj-lt"/>
              <a:buAutoNum type="arabicPeriod"/>
            </a:pPr>
            <a:r>
              <a:rPr lang="en-US" sz="1000" kern="1200" dirty="0" smtClean="0">
                <a:solidFill>
                  <a:schemeClr val="tx1"/>
                </a:solidFill>
                <a:effectLst/>
                <a:latin typeface="Arial" charset="0"/>
                <a:ea typeface="+mn-ea"/>
                <a:cs typeface="+mn-cs"/>
              </a:rPr>
              <a:t>In DHCP, in the navigation pane, expand </a:t>
            </a:r>
            <a:r>
              <a:rPr lang="en-US" sz="1000" b="1" kern="1200" dirty="0" smtClean="0">
                <a:solidFill>
                  <a:schemeClr val="tx1"/>
                </a:solidFill>
                <a:effectLst/>
                <a:latin typeface="Arial" charset="0"/>
                <a:ea typeface="+mn-ea"/>
                <a:cs typeface="+mn-cs"/>
              </a:rPr>
              <a:t>nyc-dc1.contoso.com</a:t>
            </a:r>
            <a:r>
              <a:rPr lang="en-US" sz="1000" kern="1200" dirty="0" smtClean="0">
                <a:solidFill>
                  <a:schemeClr val="tx1"/>
                </a:solidFill>
                <a:effectLst/>
                <a:latin typeface="Arial" charset="0"/>
                <a:ea typeface="+mn-ea"/>
                <a:cs typeface="+mn-cs"/>
              </a:rPr>
              <a:t> and then click </a:t>
            </a:r>
            <a:r>
              <a:rPr lang="en-US" sz="1000" b="1" kern="1200" dirty="0" smtClean="0">
                <a:solidFill>
                  <a:schemeClr val="tx1"/>
                </a:solidFill>
                <a:effectLst/>
                <a:latin typeface="Arial" charset="0"/>
                <a:ea typeface="+mn-ea"/>
                <a:cs typeface="+mn-cs"/>
              </a:rPr>
              <a:t>IPv6</a:t>
            </a:r>
            <a:r>
              <a:rPr lang="en-US" sz="1000" kern="1200" dirty="0" smtClean="0">
                <a:solidFill>
                  <a:schemeClr val="tx1"/>
                </a:solidFill>
                <a:effectLst/>
                <a:latin typeface="Arial" charset="0"/>
                <a:ea typeface="+mn-ea"/>
                <a:cs typeface="+mn-cs"/>
              </a:rPr>
              <a:t>.</a:t>
            </a:r>
            <a:endParaRPr lang="en-GB" sz="1000" kern="1200" dirty="0" smtClean="0">
              <a:solidFill>
                <a:schemeClr val="tx1"/>
              </a:solidFill>
              <a:effectLst/>
              <a:latin typeface="Arial" charset="0"/>
              <a:ea typeface="+mn-ea"/>
              <a:cs typeface="+mn-cs"/>
            </a:endParaRPr>
          </a:p>
          <a:p>
            <a:pPr marL="228600" lvl="0" indent="-228600">
              <a:buFont typeface="+mj-lt"/>
              <a:buAutoNum type="arabicPeriod"/>
            </a:pPr>
            <a:r>
              <a:rPr lang="en-US" sz="1000" kern="1200" dirty="0" smtClean="0">
                <a:solidFill>
                  <a:schemeClr val="tx1"/>
                </a:solidFill>
                <a:effectLst/>
                <a:latin typeface="Arial" charset="0"/>
                <a:ea typeface="+mn-ea"/>
                <a:cs typeface="+mn-cs"/>
              </a:rPr>
              <a:t>Right-click </a:t>
            </a:r>
            <a:r>
              <a:rPr lang="en-US" sz="1000" b="1" kern="1200" dirty="0" smtClean="0">
                <a:solidFill>
                  <a:schemeClr val="tx1"/>
                </a:solidFill>
                <a:effectLst/>
                <a:latin typeface="Arial" charset="0"/>
                <a:ea typeface="+mn-ea"/>
                <a:cs typeface="+mn-cs"/>
              </a:rPr>
              <a:t>IPv6</a:t>
            </a:r>
            <a:r>
              <a:rPr lang="en-US" sz="1000" kern="1200" dirty="0" smtClean="0">
                <a:solidFill>
                  <a:schemeClr val="tx1"/>
                </a:solidFill>
                <a:effectLst/>
                <a:latin typeface="Arial" charset="0"/>
                <a:ea typeface="+mn-ea"/>
                <a:cs typeface="+mn-cs"/>
              </a:rPr>
              <a:t> and then click </a:t>
            </a:r>
            <a:r>
              <a:rPr lang="en-US" sz="1000" b="1" kern="1200" dirty="0" smtClean="0">
                <a:solidFill>
                  <a:schemeClr val="tx1"/>
                </a:solidFill>
                <a:effectLst/>
                <a:latin typeface="Arial" charset="0"/>
                <a:ea typeface="+mn-ea"/>
                <a:cs typeface="+mn-cs"/>
              </a:rPr>
              <a:t>New Scope</a:t>
            </a:r>
            <a:r>
              <a:rPr lang="en-US" sz="1000" kern="1200" dirty="0" smtClean="0">
                <a:solidFill>
                  <a:schemeClr val="tx1"/>
                </a:solidFill>
                <a:effectLst/>
                <a:latin typeface="Arial" charset="0"/>
                <a:ea typeface="+mn-ea"/>
                <a:cs typeface="+mn-cs"/>
              </a:rPr>
              <a:t>.</a:t>
            </a:r>
            <a:endParaRPr lang="en-GB" sz="1000" kern="1200" dirty="0" smtClean="0">
              <a:solidFill>
                <a:schemeClr val="tx1"/>
              </a:solidFill>
              <a:effectLst/>
              <a:latin typeface="Arial" charset="0"/>
              <a:ea typeface="+mn-ea"/>
              <a:cs typeface="+mn-cs"/>
            </a:endParaRPr>
          </a:p>
          <a:p>
            <a:pPr marL="228600" lvl="0" indent="-228600">
              <a:buFont typeface="+mj-lt"/>
              <a:buAutoNum type="arabicPeriod"/>
            </a:pPr>
            <a:r>
              <a:rPr lang="en-US" sz="1000" kern="1200" dirty="0" smtClean="0">
                <a:solidFill>
                  <a:schemeClr val="tx1"/>
                </a:solidFill>
                <a:effectLst/>
                <a:latin typeface="Arial" charset="0"/>
                <a:ea typeface="+mn-ea"/>
                <a:cs typeface="+mn-cs"/>
              </a:rPr>
              <a:t>In the </a:t>
            </a:r>
            <a:r>
              <a:rPr lang="en-US" sz="1000" b="1" kern="1200" dirty="0" smtClean="0">
                <a:solidFill>
                  <a:schemeClr val="tx1"/>
                </a:solidFill>
                <a:effectLst/>
                <a:latin typeface="Arial" charset="0"/>
                <a:ea typeface="+mn-ea"/>
                <a:cs typeface="+mn-cs"/>
              </a:rPr>
              <a:t>New Scope Wizard</a:t>
            </a:r>
            <a:r>
              <a:rPr lang="en-US" sz="1000" kern="1200" dirty="0" smtClean="0">
                <a:solidFill>
                  <a:schemeClr val="tx1"/>
                </a:solidFill>
                <a:effectLst/>
                <a:latin typeface="Arial" charset="0"/>
                <a:ea typeface="+mn-ea"/>
                <a:cs typeface="+mn-cs"/>
              </a:rPr>
              <a:t>, click </a:t>
            </a:r>
            <a:r>
              <a:rPr lang="en-US" sz="1000" b="1" kern="1200" dirty="0" smtClean="0">
                <a:solidFill>
                  <a:schemeClr val="tx1"/>
                </a:solidFill>
                <a:effectLst/>
                <a:latin typeface="Arial" charset="0"/>
                <a:ea typeface="+mn-ea"/>
                <a:cs typeface="+mn-cs"/>
              </a:rPr>
              <a:t>Next</a:t>
            </a:r>
            <a:r>
              <a:rPr lang="en-US" sz="1000" kern="1200" dirty="0" smtClean="0">
                <a:solidFill>
                  <a:schemeClr val="tx1"/>
                </a:solidFill>
                <a:effectLst/>
                <a:latin typeface="Arial" charset="0"/>
                <a:ea typeface="+mn-ea"/>
                <a:cs typeface="+mn-cs"/>
              </a:rPr>
              <a:t>.</a:t>
            </a:r>
            <a:endParaRPr lang="en-GB" sz="1000" kern="1200" dirty="0" smtClean="0">
              <a:solidFill>
                <a:schemeClr val="tx1"/>
              </a:solidFill>
              <a:effectLst/>
              <a:latin typeface="Arial" charset="0"/>
              <a:ea typeface="+mn-ea"/>
              <a:cs typeface="+mn-cs"/>
            </a:endParaRPr>
          </a:p>
          <a:p>
            <a:pPr marL="228600" lvl="0" indent="-228600">
              <a:buFont typeface="+mj-lt"/>
              <a:buAutoNum type="arabicPeriod"/>
            </a:pPr>
            <a:r>
              <a:rPr lang="en-US" sz="1000" kern="1200" dirty="0" smtClean="0">
                <a:solidFill>
                  <a:schemeClr val="tx1"/>
                </a:solidFill>
                <a:effectLst/>
                <a:latin typeface="Arial" charset="0"/>
                <a:ea typeface="+mn-ea"/>
                <a:cs typeface="+mn-cs"/>
              </a:rPr>
              <a:t>On the </a:t>
            </a:r>
            <a:r>
              <a:rPr lang="en-US" sz="1000" b="1" kern="1200" dirty="0" smtClean="0">
                <a:solidFill>
                  <a:schemeClr val="tx1"/>
                </a:solidFill>
                <a:effectLst/>
                <a:latin typeface="Arial" charset="0"/>
                <a:ea typeface="+mn-ea"/>
                <a:cs typeface="+mn-cs"/>
              </a:rPr>
              <a:t>Scope Name</a:t>
            </a:r>
            <a:r>
              <a:rPr lang="en-US" sz="1000" kern="1200" dirty="0" smtClean="0">
                <a:solidFill>
                  <a:schemeClr val="tx1"/>
                </a:solidFill>
                <a:effectLst/>
                <a:latin typeface="Arial" charset="0"/>
                <a:ea typeface="+mn-ea"/>
                <a:cs typeface="+mn-cs"/>
              </a:rPr>
              <a:t> page, in the </a:t>
            </a:r>
            <a:r>
              <a:rPr lang="en-US" sz="1000" b="1" kern="1200" dirty="0" smtClean="0">
                <a:solidFill>
                  <a:schemeClr val="tx1"/>
                </a:solidFill>
                <a:effectLst/>
                <a:latin typeface="Arial" charset="0"/>
                <a:ea typeface="+mn-ea"/>
                <a:cs typeface="+mn-cs"/>
              </a:rPr>
              <a:t>Name</a:t>
            </a:r>
            <a:r>
              <a:rPr lang="en-US" sz="1000" kern="1200" dirty="0" smtClean="0">
                <a:solidFill>
                  <a:schemeClr val="tx1"/>
                </a:solidFill>
                <a:effectLst/>
                <a:latin typeface="Arial" charset="0"/>
                <a:ea typeface="+mn-ea"/>
                <a:cs typeface="+mn-cs"/>
              </a:rPr>
              <a:t> box, type </a:t>
            </a:r>
            <a:r>
              <a:rPr lang="en-US" sz="1000" b="1" kern="1200" dirty="0" smtClean="0">
                <a:solidFill>
                  <a:schemeClr val="tx1"/>
                </a:solidFill>
                <a:effectLst/>
                <a:latin typeface="Arial" charset="0"/>
                <a:ea typeface="+mn-ea"/>
                <a:cs typeface="+mn-cs"/>
              </a:rPr>
              <a:t>Contoso IPv6 Scope</a:t>
            </a:r>
            <a:r>
              <a:rPr lang="en-US" sz="1000" kern="1200" dirty="0" smtClean="0">
                <a:solidFill>
                  <a:schemeClr val="tx1"/>
                </a:solidFill>
                <a:effectLst/>
                <a:latin typeface="Arial" charset="0"/>
                <a:ea typeface="+mn-ea"/>
                <a:cs typeface="+mn-cs"/>
              </a:rPr>
              <a:t> and then click </a:t>
            </a:r>
            <a:r>
              <a:rPr lang="en-US" sz="1000" b="1" kern="1200" dirty="0" smtClean="0">
                <a:solidFill>
                  <a:schemeClr val="tx1"/>
                </a:solidFill>
                <a:effectLst/>
                <a:latin typeface="Arial" charset="0"/>
                <a:ea typeface="+mn-ea"/>
                <a:cs typeface="+mn-cs"/>
              </a:rPr>
              <a:t>Next</a:t>
            </a:r>
            <a:r>
              <a:rPr lang="en-US" sz="1000" kern="1200" dirty="0" smtClean="0">
                <a:solidFill>
                  <a:schemeClr val="tx1"/>
                </a:solidFill>
                <a:effectLst/>
                <a:latin typeface="Arial" charset="0"/>
                <a:ea typeface="+mn-ea"/>
                <a:cs typeface="+mn-cs"/>
              </a:rPr>
              <a:t>.</a:t>
            </a:r>
            <a:endParaRPr lang="en-GB" sz="1000" kern="1200" dirty="0" smtClean="0">
              <a:solidFill>
                <a:schemeClr val="tx1"/>
              </a:solidFill>
              <a:effectLst/>
              <a:latin typeface="Arial" charset="0"/>
              <a:ea typeface="+mn-ea"/>
              <a:cs typeface="+mn-cs"/>
            </a:endParaRPr>
          </a:p>
          <a:p>
            <a:pPr marL="228600" lvl="0" indent="-228600">
              <a:buFont typeface="+mj-lt"/>
              <a:buAutoNum type="arabicPeriod"/>
            </a:pPr>
            <a:r>
              <a:rPr lang="en-US" sz="1000" kern="1200" dirty="0" smtClean="0">
                <a:solidFill>
                  <a:schemeClr val="tx1"/>
                </a:solidFill>
                <a:effectLst/>
                <a:latin typeface="Arial" charset="0"/>
                <a:ea typeface="+mn-ea"/>
                <a:cs typeface="+mn-cs"/>
              </a:rPr>
              <a:t>On the </a:t>
            </a:r>
            <a:r>
              <a:rPr lang="en-US" sz="1000" b="1" kern="1200" dirty="0" smtClean="0">
                <a:solidFill>
                  <a:schemeClr val="tx1"/>
                </a:solidFill>
                <a:effectLst/>
                <a:latin typeface="Arial" charset="0"/>
                <a:ea typeface="+mn-ea"/>
                <a:cs typeface="+mn-cs"/>
              </a:rPr>
              <a:t>Scope Prefix</a:t>
            </a:r>
            <a:r>
              <a:rPr lang="en-US" sz="1000" kern="1200" dirty="0" smtClean="0">
                <a:solidFill>
                  <a:schemeClr val="tx1"/>
                </a:solidFill>
                <a:effectLst/>
                <a:latin typeface="Arial" charset="0"/>
                <a:ea typeface="+mn-ea"/>
                <a:cs typeface="+mn-cs"/>
              </a:rPr>
              <a:t> page, in the </a:t>
            </a:r>
            <a:r>
              <a:rPr lang="en-US" sz="1000" b="1" kern="1200" dirty="0" smtClean="0">
                <a:solidFill>
                  <a:schemeClr val="tx1"/>
                </a:solidFill>
                <a:effectLst/>
                <a:latin typeface="Arial" charset="0"/>
                <a:ea typeface="+mn-ea"/>
                <a:cs typeface="+mn-cs"/>
              </a:rPr>
              <a:t>Prefix</a:t>
            </a:r>
            <a:r>
              <a:rPr lang="en-US" sz="1000" kern="1200" dirty="0" smtClean="0">
                <a:solidFill>
                  <a:schemeClr val="tx1"/>
                </a:solidFill>
                <a:effectLst/>
                <a:latin typeface="Arial" charset="0"/>
                <a:ea typeface="+mn-ea"/>
                <a:cs typeface="+mn-cs"/>
              </a:rPr>
              <a:t> box, type </a:t>
            </a:r>
            <a:r>
              <a:rPr lang="en-US" sz="1000" b="1" kern="1200" dirty="0" smtClean="0">
                <a:solidFill>
                  <a:schemeClr val="tx1"/>
                </a:solidFill>
                <a:effectLst/>
                <a:latin typeface="Arial" charset="0"/>
                <a:ea typeface="+mn-ea"/>
                <a:cs typeface="+mn-cs"/>
              </a:rPr>
              <a:t>2001:db8:0:1::</a:t>
            </a:r>
            <a:r>
              <a:rPr lang="en-US" sz="1000" kern="1200" dirty="0" smtClean="0">
                <a:solidFill>
                  <a:schemeClr val="tx1"/>
                </a:solidFill>
                <a:effectLst/>
                <a:latin typeface="Arial" charset="0"/>
                <a:ea typeface="+mn-ea"/>
                <a:cs typeface="+mn-cs"/>
              </a:rPr>
              <a:t> and then click </a:t>
            </a:r>
            <a:r>
              <a:rPr lang="en-US" sz="1000" b="1" kern="1200" dirty="0" smtClean="0">
                <a:solidFill>
                  <a:schemeClr val="tx1"/>
                </a:solidFill>
                <a:effectLst/>
                <a:latin typeface="Arial" charset="0"/>
                <a:ea typeface="+mn-ea"/>
                <a:cs typeface="+mn-cs"/>
              </a:rPr>
              <a:t>Next</a:t>
            </a:r>
            <a:r>
              <a:rPr lang="en-US" sz="1000" kern="1200" dirty="0" smtClean="0">
                <a:solidFill>
                  <a:schemeClr val="tx1"/>
                </a:solidFill>
                <a:effectLst/>
                <a:latin typeface="Arial" charset="0"/>
                <a:ea typeface="+mn-ea"/>
                <a:cs typeface="+mn-cs"/>
              </a:rPr>
              <a:t>.</a:t>
            </a:r>
            <a:endParaRPr lang="en-GB" sz="1000" kern="1200" dirty="0" smtClean="0">
              <a:solidFill>
                <a:schemeClr val="tx1"/>
              </a:solidFill>
              <a:effectLst/>
              <a:latin typeface="Arial" charset="0"/>
              <a:ea typeface="+mn-ea"/>
              <a:cs typeface="+mn-cs"/>
            </a:endParaRPr>
          </a:p>
          <a:p>
            <a:pPr marL="228600" lvl="0" indent="-228600">
              <a:buFont typeface="+mj-lt"/>
              <a:buAutoNum type="arabicPeriod"/>
            </a:pPr>
            <a:r>
              <a:rPr lang="en-US" sz="1000" kern="1200" dirty="0" smtClean="0">
                <a:solidFill>
                  <a:schemeClr val="tx1"/>
                </a:solidFill>
                <a:effectLst/>
                <a:latin typeface="Arial" charset="0"/>
                <a:ea typeface="+mn-ea"/>
                <a:cs typeface="+mn-cs"/>
              </a:rPr>
              <a:t>On the </a:t>
            </a:r>
            <a:r>
              <a:rPr lang="en-US" sz="1000" b="1" kern="1200" dirty="0" smtClean="0">
                <a:solidFill>
                  <a:schemeClr val="tx1"/>
                </a:solidFill>
                <a:effectLst/>
                <a:latin typeface="Arial" charset="0"/>
                <a:ea typeface="+mn-ea"/>
                <a:cs typeface="+mn-cs"/>
              </a:rPr>
              <a:t>Add Exclusions</a:t>
            </a:r>
            <a:r>
              <a:rPr lang="en-US" sz="1000" kern="1200" dirty="0" smtClean="0">
                <a:solidFill>
                  <a:schemeClr val="tx1"/>
                </a:solidFill>
                <a:effectLst/>
                <a:latin typeface="Arial" charset="0"/>
                <a:ea typeface="+mn-ea"/>
                <a:cs typeface="+mn-cs"/>
              </a:rPr>
              <a:t> page, click </a:t>
            </a:r>
            <a:r>
              <a:rPr lang="en-US" sz="1000" b="1" kern="1200" dirty="0" smtClean="0">
                <a:solidFill>
                  <a:schemeClr val="tx1"/>
                </a:solidFill>
                <a:effectLst/>
                <a:latin typeface="Arial" charset="0"/>
                <a:ea typeface="+mn-ea"/>
                <a:cs typeface="+mn-cs"/>
              </a:rPr>
              <a:t>Next</a:t>
            </a:r>
            <a:r>
              <a:rPr lang="en-US" sz="1000" kern="1200" dirty="0" smtClean="0">
                <a:solidFill>
                  <a:schemeClr val="tx1"/>
                </a:solidFill>
                <a:effectLst/>
                <a:latin typeface="Arial" charset="0"/>
                <a:ea typeface="+mn-ea"/>
                <a:cs typeface="+mn-cs"/>
              </a:rPr>
              <a:t>.</a:t>
            </a:r>
            <a:endParaRPr lang="en-GB" sz="1000" kern="1200" dirty="0" smtClean="0">
              <a:solidFill>
                <a:schemeClr val="tx1"/>
              </a:solidFill>
              <a:effectLst/>
              <a:latin typeface="Arial" charset="0"/>
              <a:ea typeface="+mn-ea"/>
              <a:cs typeface="+mn-cs"/>
            </a:endParaRPr>
          </a:p>
          <a:p>
            <a:pPr marL="228600" lvl="0" indent="-228600">
              <a:buFont typeface="+mj-lt"/>
              <a:buAutoNum type="arabicPeriod"/>
            </a:pPr>
            <a:r>
              <a:rPr lang="en-US" sz="1000" kern="1200" dirty="0" smtClean="0">
                <a:solidFill>
                  <a:schemeClr val="tx1"/>
                </a:solidFill>
                <a:effectLst/>
                <a:latin typeface="Arial" charset="0"/>
                <a:ea typeface="+mn-ea"/>
                <a:cs typeface="+mn-cs"/>
              </a:rPr>
              <a:t>On the </a:t>
            </a:r>
            <a:r>
              <a:rPr lang="en-US" sz="1000" b="1" kern="1200" dirty="0" smtClean="0">
                <a:solidFill>
                  <a:schemeClr val="tx1"/>
                </a:solidFill>
                <a:effectLst/>
                <a:latin typeface="Arial" charset="0"/>
                <a:ea typeface="+mn-ea"/>
                <a:cs typeface="+mn-cs"/>
              </a:rPr>
              <a:t>Scope Lease</a:t>
            </a:r>
            <a:r>
              <a:rPr lang="en-US" sz="1000" kern="1200" dirty="0" smtClean="0">
                <a:solidFill>
                  <a:schemeClr val="tx1"/>
                </a:solidFill>
                <a:effectLst/>
                <a:latin typeface="Arial" charset="0"/>
                <a:ea typeface="+mn-ea"/>
                <a:cs typeface="+mn-cs"/>
              </a:rPr>
              <a:t> page, click </a:t>
            </a:r>
            <a:r>
              <a:rPr lang="en-US" sz="1000" b="1" kern="1200" dirty="0" smtClean="0">
                <a:solidFill>
                  <a:schemeClr val="tx1"/>
                </a:solidFill>
                <a:effectLst/>
                <a:latin typeface="Arial" charset="0"/>
                <a:ea typeface="+mn-ea"/>
                <a:cs typeface="+mn-cs"/>
              </a:rPr>
              <a:t>Next</a:t>
            </a:r>
            <a:r>
              <a:rPr lang="en-US" sz="1000" kern="1200" dirty="0" smtClean="0">
                <a:solidFill>
                  <a:schemeClr val="tx1"/>
                </a:solidFill>
                <a:effectLst/>
                <a:latin typeface="Arial" charset="0"/>
                <a:ea typeface="+mn-ea"/>
                <a:cs typeface="+mn-cs"/>
              </a:rPr>
              <a:t>.</a:t>
            </a:r>
            <a:endParaRPr lang="en-GB" sz="1000" kern="1200" dirty="0" smtClean="0">
              <a:solidFill>
                <a:schemeClr val="tx1"/>
              </a:solidFill>
              <a:effectLst/>
              <a:latin typeface="Arial" charset="0"/>
              <a:ea typeface="+mn-ea"/>
              <a:cs typeface="+mn-cs"/>
            </a:endParaRPr>
          </a:p>
          <a:p>
            <a:pPr marL="228600" lvl="0" indent="-228600">
              <a:buFont typeface="+mj-lt"/>
              <a:buAutoNum type="arabicPeriod"/>
            </a:pPr>
            <a:r>
              <a:rPr lang="en-US" sz="1000" kern="1200" dirty="0" smtClean="0">
                <a:solidFill>
                  <a:schemeClr val="tx1"/>
                </a:solidFill>
                <a:effectLst/>
                <a:latin typeface="Arial" charset="0"/>
                <a:ea typeface="+mn-ea"/>
                <a:cs typeface="+mn-cs"/>
              </a:rPr>
              <a:t>On the </a:t>
            </a:r>
            <a:r>
              <a:rPr lang="en-US" sz="1000" b="1" kern="1200" dirty="0" smtClean="0">
                <a:solidFill>
                  <a:schemeClr val="tx1"/>
                </a:solidFill>
                <a:effectLst/>
                <a:latin typeface="Arial" charset="0"/>
                <a:ea typeface="+mn-ea"/>
                <a:cs typeface="+mn-cs"/>
              </a:rPr>
              <a:t>Completing the New Scope Wizard</a:t>
            </a:r>
            <a:r>
              <a:rPr lang="en-US" sz="1000" kern="1200" dirty="0" smtClean="0">
                <a:solidFill>
                  <a:schemeClr val="tx1"/>
                </a:solidFill>
                <a:effectLst/>
                <a:latin typeface="Arial" charset="0"/>
                <a:ea typeface="+mn-ea"/>
                <a:cs typeface="+mn-cs"/>
              </a:rPr>
              <a:t> page, click </a:t>
            </a:r>
            <a:r>
              <a:rPr lang="en-US" sz="1000" b="1" kern="1200" dirty="0" smtClean="0">
                <a:solidFill>
                  <a:schemeClr val="tx1"/>
                </a:solidFill>
                <a:effectLst/>
                <a:latin typeface="Arial" charset="0"/>
                <a:ea typeface="+mn-ea"/>
                <a:cs typeface="+mn-cs"/>
              </a:rPr>
              <a:t>Finish</a:t>
            </a:r>
            <a:r>
              <a:rPr lang="en-US" sz="1000" kern="1200" dirty="0" smtClean="0">
                <a:solidFill>
                  <a:schemeClr val="tx1"/>
                </a:solidFill>
                <a:effectLst/>
                <a:latin typeface="Arial" charset="0"/>
                <a:ea typeface="+mn-ea"/>
                <a:cs typeface="+mn-cs"/>
              </a:rPr>
              <a:t>.</a:t>
            </a:r>
            <a:endParaRPr lang="en-GB" sz="1000" kern="1200" dirty="0" smtClean="0">
              <a:solidFill>
                <a:schemeClr val="tx1"/>
              </a:solidFill>
              <a:effectLst/>
              <a:latin typeface="Arial" charset="0"/>
              <a:ea typeface="+mn-ea"/>
              <a:cs typeface="+mn-cs"/>
            </a:endParaRPr>
          </a:p>
          <a:p>
            <a:pPr marL="228600" lvl="0" indent="-228600">
              <a:buFont typeface="+mj-lt"/>
              <a:buAutoNum type="arabicPeriod"/>
            </a:pPr>
            <a:r>
              <a:rPr lang="en-US" sz="1000" kern="1200" dirty="0" smtClean="0">
                <a:solidFill>
                  <a:schemeClr val="tx1"/>
                </a:solidFill>
                <a:effectLst/>
                <a:latin typeface="Arial" charset="0"/>
                <a:ea typeface="+mn-ea"/>
                <a:cs typeface="+mn-cs"/>
              </a:rPr>
              <a:t>In the navigation pane, click </a:t>
            </a:r>
            <a:r>
              <a:rPr lang="en-US" sz="1000" b="1" kern="1200" dirty="0" smtClean="0">
                <a:solidFill>
                  <a:schemeClr val="tx1"/>
                </a:solidFill>
                <a:effectLst/>
                <a:latin typeface="Arial" charset="0"/>
                <a:ea typeface="+mn-ea"/>
                <a:cs typeface="+mn-cs"/>
              </a:rPr>
              <a:t>Server Options</a:t>
            </a:r>
            <a:r>
              <a:rPr lang="en-US" sz="1000" kern="1200" dirty="0" smtClean="0">
                <a:solidFill>
                  <a:schemeClr val="tx1"/>
                </a:solidFill>
                <a:effectLst/>
                <a:latin typeface="Arial" charset="0"/>
                <a:ea typeface="+mn-ea"/>
                <a:cs typeface="+mn-cs"/>
              </a:rPr>
              <a:t> and then double-click </a:t>
            </a:r>
            <a:r>
              <a:rPr lang="en-US" sz="1000" b="1" kern="1200" dirty="0" smtClean="0">
                <a:solidFill>
                  <a:schemeClr val="tx1"/>
                </a:solidFill>
                <a:effectLst/>
                <a:latin typeface="Arial" charset="0"/>
                <a:ea typeface="+mn-ea"/>
                <a:cs typeface="+mn-cs"/>
              </a:rPr>
              <a:t>00023 DNS</a:t>
            </a:r>
            <a:r>
              <a:rPr lang="en-US" sz="1000" kern="1200" dirty="0" smtClean="0">
                <a:solidFill>
                  <a:schemeClr val="tx1"/>
                </a:solidFill>
                <a:effectLst/>
                <a:latin typeface="Arial" charset="0"/>
                <a:ea typeface="+mn-ea"/>
                <a:cs typeface="+mn-cs"/>
              </a:rPr>
              <a:t> </a:t>
            </a:r>
            <a:r>
              <a:rPr lang="en-US" sz="1000" b="1" kern="1200" dirty="0" smtClean="0">
                <a:solidFill>
                  <a:schemeClr val="tx1"/>
                </a:solidFill>
                <a:effectLst/>
                <a:latin typeface="Arial" charset="0"/>
                <a:ea typeface="+mn-ea"/>
                <a:cs typeface="+mn-cs"/>
              </a:rPr>
              <a:t>Recursive Name Server IPV6 Address List</a:t>
            </a:r>
            <a:r>
              <a:rPr lang="en-US" sz="1000" kern="1200" dirty="0" smtClean="0">
                <a:solidFill>
                  <a:schemeClr val="tx1"/>
                </a:solidFill>
                <a:effectLst/>
                <a:latin typeface="Arial" charset="0"/>
                <a:ea typeface="+mn-ea"/>
                <a:cs typeface="+mn-cs"/>
              </a:rPr>
              <a:t>.</a:t>
            </a:r>
            <a:endParaRPr lang="en-GB" sz="1000" kern="1200" dirty="0" smtClean="0">
              <a:solidFill>
                <a:schemeClr val="tx1"/>
              </a:solidFill>
              <a:effectLst/>
              <a:latin typeface="Arial" charset="0"/>
              <a:ea typeface="+mn-ea"/>
              <a:cs typeface="+mn-cs"/>
            </a:endParaRPr>
          </a:p>
          <a:p>
            <a:pPr marL="228600" lvl="0" indent="-228600">
              <a:buFont typeface="+mj-lt"/>
              <a:buAutoNum type="arabicPeriod"/>
            </a:pPr>
            <a:r>
              <a:rPr lang="en-US" sz="1000" kern="1200" dirty="0" smtClean="0">
                <a:solidFill>
                  <a:schemeClr val="tx1"/>
                </a:solidFill>
                <a:effectLst/>
                <a:latin typeface="Arial" charset="0"/>
                <a:ea typeface="+mn-ea"/>
                <a:cs typeface="+mn-cs"/>
              </a:rPr>
              <a:t>In the </a:t>
            </a:r>
            <a:r>
              <a:rPr lang="en-US" sz="1000" b="1" kern="1200" dirty="0" smtClean="0">
                <a:solidFill>
                  <a:schemeClr val="tx1"/>
                </a:solidFill>
                <a:effectLst/>
                <a:latin typeface="Arial" charset="0"/>
                <a:ea typeface="+mn-ea"/>
                <a:cs typeface="+mn-cs"/>
              </a:rPr>
              <a:t>Server Options</a:t>
            </a:r>
            <a:r>
              <a:rPr lang="en-US" sz="1000" kern="1200" dirty="0" smtClean="0">
                <a:solidFill>
                  <a:schemeClr val="tx1"/>
                </a:solidFill>
                <a:effectLst/>
                <a:latin typeface="Arial" charset="0"/>
                <a:ea typeface="+mn-ea"/>
                <a:cs typeface="+mn-cs"/>
              </a:rPr>
              <a:t> dialog box, click </a:t>
            </a:r>
            <a:r>
              <a:rPr lang="en-US" sz="1000" b="1" kern="1200" dirty="0" smtClean="0">
                <a:solidFill>
                  <a:schemeClr val="tx1"/>
                </a:solidFill>
                <a:effectLst/>
                <a:latin typeface="Arial" charset="0"/>
                <a:ea typeface="+mn-ea"/>
                <a:cs typeface="+mn-cs"/>
              </a:rPr>
              <a:t>Remove</a:t>
            </a:r>
            <a:r>
              <a:rPr lang="en-US" sz="1000" kern="1200" dirty="0" smtClean="0">
                <a:solidFill>
                  <a:schemeClr val="tx1"/>
                </a:solidFill>
                <a:effectLst/>
                <a:latin typeface="Arial" charset="0"/>
                <a:ea typeface="+mn-ea"/>
                <a:cs typeface="+mn-cs"/>
              </a:rPr>
              <a:t> twice.</a:t>
            </a:r>
            <a:endParaRPr lang="en-GB" sz="1000" kern="1200" dirty="0" smtClean="0">
              <a:solidFill>
                <a:schemeClr val="tx1"/>
              </a:solidFill>
              <a:effectLst/>
              <a:latin typeface="Arial" charset="0"/>
              <a:ea typeface="+mn-ea"/>
              <a:cs typeface="+mn-cs"/>
            </a:endParaRPr>
          </a:p>
          <a:p>
            <a:pPr marL="228600" lvl="0" indent="-228600">
              <a:buFont typeface="+mj-lt"/>
              <a:buAutoNum type="arabicPeriod"/>
            </a:pPr>
            <a:r>
              <a:rPr lang="en-US" sz="1000" kern="1200" dirty="0" smtClean="0">
                <a:solidFill>
                  <a:schemeClr val="tx1"/>
                </a:solidFill>
                <a:effectLst/>
                <a:latin typeface="Arial" charset="0"/>
                <a:ea typeface="+mn-ea"/>
                <a:cs typeface="+mn-cs"/>
              </a:rPr>
              <a:t>In the </a:t>
            </a:r>
            <a:r>
              <a:rPr lang="en-US" sz="1000" b="1" kern="1200" dirty="0" smtClean="0">
                <a:solidFill>
                  <a:schemeClr val="tx1"/>
                </a:solidFill>
                <a:effectLst/>
                <a:latin typeface="Arial" charset="0"/>
                <a:ea typeface="+mn-ea"/>
                <a:cs typeface="+mn-cs"/>
              </a:rPr>
              <a:t>New IPv6 address</a:t>
            </a:r>
            <a:r>
              <a:rPr lang="en-US" sz="1000" kern="1200" dirty="0" smtClean="0">
                <a:solidFill>
                  <a:schemeClr val="tx1"/>
                </a:solidFill>
                <a:effectLst/>
                <a:latin typeface="Arial" charset="0"/>
                <a:ea typeface="+mn-ea"/>
                <a:cs typeface="+mn-cs"/>
              </a:rPr>
              <a:t> box, type </a:t>
            </a:r>
            <a:r>
              <a:rPr lang="en-US" sz="1000" b="1" kern="1200" dirty="0" smtClean="0">
                <a:solidFill>
                  <a:schemeClr val="tx1"/>
                </a:solidFill>
                <a:effectLst/>
                <a:latin typeface="Arial" charset="0"/>
                <a:ea typeface="+mn-ea"/>
                <a:cs typeface="+mn-cs"/>
              </a:rPr>
              <a:t>2001:db8:0:1:1a81:f438:3222:e1a2</a:t>
            </a:r>
            <a:r>
              <a:rPr lang="en-US" sz="1000" kern="1200" dirty="0" smtClean="0">
                <a:solidFill>
                  <a:schemeClr val="tx1"/>
                </a:solidFill>
                <a:effectLst/>
                <a:latin typeface="Arial" charset="0"/>
                <a:ea typeface="+mn-ea"/>
                <a:cs typeface="+mn-cs"/>
              </a:rPr>
              <a:t>, click </a:t>
            </a:r>
            <a:r>
              <a:rPr lang="en-US" sz="1000" b="1" kern="1200" dirty="0" smtClean="0">
                <a:solidFill>
                  <a:schemeClr val="tx1"/>
                </a:solidFill>
                <a:effectLst/>
                <a:latin typeface="Arial" charset="0"/>
                <a:ea typeface="+mn-ea"/>
                <a:cs typeface="+mn-cs"/>
              </a:rPr>
              <a:t>Add</a:t>
            </a:r>
            <a:r>
              <a:rPr lang="en-US" sz="1000" kern="1200" dirty="0" smtClean="0">
                <a:solidFill>
                  <a:schemeClr val="tx1"/>
                </a:solidFill>
                <a:effectLst/>
                <a:latin typeface="Arial" charset="0"/>
                <a:ea typeface="+mn-ea"/>
                <a:cs typeface="+mn-cs"/>
              </a:rPr>
              <a:t>, and then click </a:t>
            </a:r>
            <a:r>
              <a:rPr lang="en-US" sz="1000" b="1" kern="1200" dirty="0" smtClean="0">
                <a:solidFill>
                  <a:schemeClr val="tx1"/>
                </a:solidFill>
                <a:effectLst/>
                <a:latin typeface="Arial" charset="0"/>
                <a:ea typeface="+mn-ea"/>
                <a:cs typeface="+mn-cs"/>
              </a:rPr>
              <a:t>OK</a:t>
            </a:r>
            <a:r>
              <a:rPr lang="en-US" sz="1000" kern="1200" dirty="0" smtClean="0">
                <a:solidFill>
                  <a:schemeClr val="tx1"/>
                </a:solidFill>
                <a:effectLst/>
                <a:latin typeface="Arial" charset="0"/>
                <a:ea typeface="+mn-ea"/>
                <a:cs typeface="+mn-cs"/>
              </a:rPr>
              <a:t>.</a:t>
            </a:r>
            <a:endParaRPr lang="en-GB" sz="1000" kern="1200" dirty="0" smtClean="0">
              <a:solidFill>
                <a:schemeClr val="tx1"/>
              </a:solidFill>
              <a:effectLst/>
              <a:latin typeface="Arial" charset="0"/>
              <a:ea typeface="+mn-ea"/>
              <a:cs typeface="+mn-cs"/>
            </a:endParaRPr>
          </a:p>
        </p:txBody>
      </p:sp>
      <p:sp>
        <p:nvSpPr>
          <p:cNvPr id="4" name="Slide Number Placeholder 3"/>
          <p:cNvSpPr>
            <a:spLocks noGrp="1"/>
          </p:cNvSpPr>
          <p:nvPr>
            <p:ph type="sldNum" sz="quarter" idx="10"/>
          </p:nvPr>
        </p:nvSpPr>
        <p:spPr/>
        <p:txBody>
          <a:bodyPr/>
          <a:lstStyle/>
          <a:p>
            <a:pPr>
              <a:defRPr/>
            </a:pPr>
            <a:fld id="{DCCEFC8F-1EBC-43E5-886D-F0A9AD3E9B6F}" type="slidenum">
              <a:rPr lang="en-US" smtClean="0"/>
              <a:pPr>
                <a:defRPr/>
              </a:pPr>
              <a:t>17</a:t>
            </a:fld>
            <a:endParaRPr lang="en-US" dirty="0"/>
          </a:p>
        </p:txBody>
      </p:sp>
      <p:sp>
        <p:nvSpPr>
          <p:cNvPr id="5" name="Header Placeholder 4"/>
          <p:cNvSpPr>
            <a:spLocks noGrp="1"/>
          </p:cNvSpPr>
          <p:nvPr>
            <p:ph type="hdr" sz="quarter" idx="11"/>
          </p:nvPr>
        </p:nvSpPr>
        <p:spPr>
          <a:xfrm>
            <a:off x="0" y="238125"/>
            <a:ext cx="3038475" cy="347663"/>
          </a:xfrm>
          <a:prstGeom prst="rect">
            <a:avLst/>
          </a:prstGeom>
        </p:spPr>
        <p:txBody>
          <a:bodyPr/>
          <a:lstStyle/>
          <a:p>
            <a:r>
              <a:rPr lang="en-US" dirty="0"/>
              <a:t>Module 3: Planning Network Addressing and Name Resolution</a:t>
            </a:r>
          </a:p>
          <a:p>
            <a:pPr>
              <a:defRPr/>
            </a:pPr>
            <a:endParaRPr lang="en-US" dirty="0"/>
          </a:p>
        </p:txBody>
      </p:sp>
      <p:sp>
        <p:nvSpPr>
          <p:cNvPr id="6" name="Date Placeholder 5"/>
          <p:cNvSpPr>
            <a:spLocks noGrp="1"/>
          </p:cNvSpPr>
          <p:nvPr>
            <p:ph type="dt" idx="12"/>
          </p:nvPr>
        </p:nvSpPr>
        <p:spPr/>
        <p:txBody>
          <a:bodyPr/>
          <a:lstStyle/>
          <a:p>
            <a:pPr>
              <a:defRPr/>
            </a:pPr>
            <a:r>
              <a:rPr lang="en-US" dirty="0" smtClean="0"/>
              <a:t>Course 6433A</a:t>
            </a:r>
            <a:endParaRPr lang="en-US" dirty="0"/>
          </a:p>
        </p:txBody>
      </p:sp>
    </p:spTree>
    <p:extLst>
      <p:ext uri="{BB962C8B-B14F-4D97-AF65-F5344CB8AC3E}">
        <p14:creationId xmlns:p14="http://schemas.microsoft.com/office/powerpoint/2010/main" val="156982983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b="1" u="sng" dirty="0" smtClean="0"/>
              <a:t>Configure </a:t>
            </a:r>
            <a:r>
              <a:rPr lang="en-US" b="1" u="sng" dirty="0"/>
              <a:t>the client computer</a:t>
            </a:r>
            <a:endParaRPr lang="en-GB" b="1" u="sng" dirty="0"/>
          </a:p>
          <a:p>
            <a:pPr marL="228600" lvl="0" indent="-228600">
              <a:buFont typeface="+mj-lt"/>
              <a:buAutoNum type="arabicPeriod"/>
            </a:pPr>
            <a:r>
              <a:rPr lang="en-US" dirty="0"/>
              <a:t>Switch to NYC-CL1.</a:t>
            </a:r>
            <a:endParaRPr lang="en-GB" dirty="0"/>
          </a:p>
          <a:p>
            <a:pPr marL="228600" lvl="0" indent="-228600">
              <a:buFont typeface="+mj-lt"/>
              <a:buAutoNum type="arabicPeriod"/>
            </a:pPr>
            <a:r>
              <a:rPr lang="en-US" dirty="0"/>
              <a:t>Click </a:t>
            </a:r>
            <a:r>
              <a:rPr lang="en-US" b="1" dirty="0"/>
              <a:t>Start</a:t>
            </a:r>
            <a:r>
              <a:rPr lang="en-US" dirty="0"/>
              <a:t>, and in the </a:t>
            </a:r>
            <a:r>
              <a:rPr lang="en-US" b="1" dirty="0"/>
              <a:t>Search</a:t>
            </a:r>
            <a:r>
              <a:rPr lang="en-US" dirty="0"/>
              <a:t> box, type </a:t>
            </a:r>
            <a:r>
              <a:rPr lang="en-US" b="1" dirty="0"/>
              <a:t>network and sharing center</a:t>
            </a:r>
            <a:r>
              <a:rPr lang="en-US" dirty="0"/>
              <a:t> and then press ENTER.</a:t>
            </a:r>
            <a:endParaRPr lang="en-GB" dirty="0"/>
          </a:p>
          <a:p>
            <a:pPr marL="228600" lvl="0" indent="-228600">
              <a:buFont typeface="+mj-lt"/>
              <a:buAutoNum type="arabicPeriod"/>
            </a:pPr>
            <a:r>
              <a:rPr lang="en-US" dirty="0"/>
              <a:t>In Network and Sharing Center, click </a:t>
            </a:r>
            <a:r>
              <a:rPr lang="en-US" b="1" dirty="0"/>
              <a:t>Change adapter settings</a:t>
            </a:r>
            <a:r>
              <a:rPr lang="en-US" dirty="0"/>
              <a:t>.</a:t>
            </a:r>
            <a:endParaRPr lang="en-GB" dirty="0"/>
          </a:p>
          <a:p>
            <a:pPr marL="228600" lvl="0" indent="-228600">
              <a:buFont typeface="+mj-lt"/>
              <a:buAutoNum type="arabicPeriod"/>
            </a:pPr>
            <a:r>
              <a:rPr lang="en-US" dirty="0"/>
              <a:t>In Network Connections, right-click </a:t>
            </a:r>
            <a:r>
              <a:rPr lang="en-US" b="1" dirty="0"/>
              <a:t>Local Area Connection 3</a:t>
            </a:r>
            <a:r>
              <a:rPr lang="en-US" dirty="0"/>
              <a:t> and then click </a:t>
            </a:r>
            <a:r>
              <a:rPr lang="en-US" b="1" dirty="0"/>
              <a:t>Properties</a:t>
            </a:r>
            <a:r>
              <a:rPr lang="en-US" dirty="0"/>
              <a:t>.</a:t>
            </a:r>
            <a:endParaRPr lang="en-GB" dirty="0"/>
          </a:p>
          <a:p>
            <a:pPr marL="228600" lvl="0" indent="-228600">
              <a:buFont typeface="+mj-lt"/>
              <a:buAutoNum type="arabicPeriod"/>
            </a:pPr>
            <a:r>
              <a:rPr lang="en-US" dirty="0"/>
              <a:t>In the </a:t>
            </a:r>
            <a:r>
              <a:rPr lang="en-US" b="1" dirty="0"/>
              <a:t>Local Area Connection 3 Properties</a:t>
            </a:r>
            <a:r>
              <a:rPr lang="en-US" dirty="0"/>
              <a:t> dialog box, clear the </a:t>
            </a:r>
            <a:r>
              <a:rPr lang="en-US" b="1" dirty="0"/>
              <a:t>Internet Protocol</a:t>
            </a:r>
            <a:r>
              <a:rPr lang="en-US" dirty="0"/>
              <a:t> </a:t>
            </a:r>
            <a:r>
              <a:rPr lang="en-US" b="1" dirty="0"/>
              <a:t>Version 4 (TCP/IPv4)</a:t>
            </a:r>
            <a:r>
              <a:rPr lang="en-US" dirty="0"/>
              <a:t> check box and then click </a:t>
            </a:r>
            <a:r>
              <a:rPr lang="en-US" b="1" dirty="0"/>
              <a:t>OK</a:t>
            </a:r>
            <a:r>
              <a:rPr lang="en-US" dirty="0"/>
              <a:t>.</a:t>
            </a:r>
            <a:endParaRPr lang="en-GB" dirty="0"/>
          </a:p>
          <a:p>
            <a:pPr marL="228600" lvl="0" indent="-228600">
              <a:buFont typeface="+mj-lt"/>
              <a:buAutoNum type="arabicPeriod"/>
            </a:pPr>
            <a:r>
              <a:rPr lang="en-US" dirty="0"/>
              <a:t>Click </a:t>
            </a:r>
            <a:r>
              <a:rPr lang="en-US" b="1" dirty="0"/>
              <a:t>Start</a:t>
            </a:r>
            <a:r>
              <a:rPr lang="en-US" dirty="0"/>
              <a:t>, and in the </a:t>
            </a:r>
            <a:r>
              <a:rPr lang="en-US" b="1" dirty="0"/>
              <a:t>Search</a:t>
            </a:r>
            <a:r>
              <a:rPr lang="en-US" dirty="0"/>
              <a:t> box, type </a:t>
            </a:r>
            <a:r>
              <a:rPr lang="en-US" b="1" dirty="0"/>
              <a:t>cmd.exe</a:t>
            </a:r>
            <a:r>
              <a:rPr lang="en-US" dirty="0"/>
              <a:t> and then press ENTER.</a:t>
            </a:r>
            <a:endParaRPr lang="en-GB" dirty="0"/>
          </a:p>
          <a:p>
            <a:pPr marL="228600" lvl="0" indent="-228600">
              <a:buFont typeface="+mj-lt"/>
              <a:buAutoNum type="arabicPeriod"/>
            </a:pPr>
            <a:r>
              <a:rPr lang="en-US" dirty="0"/>
              <a:t>At the command prompt, type </a:t>
            </a:r>
            <a:r>
              <a:rPr lang="en-US" b="1" dirty="0"/>
              <a:t>ipconfig.exe</a:t>
            </a:r>
            <a:r>
              <a:rPr lang="en-US" dirty="0"/>
              <a:t> and then press ENTER.</a:t>
            </a:r>
            <a:endParaRPr lang="en-GB" dirty="0"/>
          </a:p>
          <a:p>
            <a:r>
              <a:rPr lang="en-US" dirty="0"/>
              <a:t> </a:t>
            </a:r>
            <a:endParaRPr lang="en-GB" dirty="0"/>
          </a:p>
          <a:p>
            <a:r>
              <a:rPr lang="en-US" b="1" dirty="0"/>
              <a:t>Note:</a:t>
            </a:r>
            <a:r>
              <a:rPr lang="en-US" dirty="0"/>
              <a:t> Leave all virtual machines in their current state for the subsequent demonstration.</a:t>
            </a:r>
            <a:endParaRPr lang="en-GB" dirty="0"/>
          </a:p>
          <a:p>
            <a:endParaRPr lang="en-GB" dirty="0"/>
          </a:p>
          <a:p>
            <a:endParaRPr lang="en-US" dirty="0"/>
          </a:p>
        </p:txBody>
      </p:sp>
      <p:sp>
        <p:nvSpPr>
          <p:cNvPr id="4" name="Slide Number Placeholder 3"/>
          <p:cNvSpPr>
            <a:spLocks noGrp="1"/>
          </p:cNvSpPr>
          <p:nvPr>
            <p:ph type="sldNum" sz="quarter" idx="10"/>
          </p:nvPr>
        </p:nvSpPr>
        <p:spPr/>
        <p:txBody>
          <a:bodyPr/>
          <a:lstStyle/>
          <a:p>
            <a:pPr>
              <a:defRPr/>
            </a:pPr>
            <a:fld id="{DCCEFC8F-1EBC-43E5-886D-F0A9AD3E9B6F}" type="slidenum">
              <a:rPr lang="en-US" smtClean="0"/>
              <a:pPr>
                <a:defRPr/>
              </a:pPr>
              <a:t>18</a:t>
            </a:fld>
            <a:endParaRPr lang="en-US" dirty="0"/>
          </a:p>
        </p:txBody>
      </p:sp>
      <p:sp>
        <p:nvSpPr>
          <p:cNvPr id="5" name="Date Placeholder 4"/>
          <p:cNvSpPr>
            <a:spLocks noGrp="1"/>
          </p:cNvSpPr>
          <p:nvPr>
            <p:ph type="dt" idx="11"/>
          </p:nvPr>
        </p:nvSpPr>
        <p:spPr/>
        <p:txBody>
          <a:bodyPr/>
          <a:lstStyle/>
          <a:p>
            <a:pPr>
              <a:defRPr/>
            </a:pPr>
            <a:r>
              <a:rPr lang="en-US" dirty="0" smtClean="0"/>
              <a:t>Course 6433A</a:t>
            </a:r>
            <a:endParaRPr lang="en-US" dirty="0"/>
          </a:p>
        </p:txBody>
      </p:sp>
      <p:sp>
        <p:nvSpPr>
          <p:cNvPr id="6" name="Header Placeholder 5"/>
          <p:cNvSpPr>
            <a:spLocks noGrp="1"/>
          </p:cNvSpPr>
          <p:nvPr>
            <p:ph type="hdr" sz="quarter" idx="12"/>
          </p:nvPr>
        </p:nvSpPr>
        <p:spPr/>
        <p:txBody>
          <a:bodyPr/>
          <a:lstStyle/>
          <a:p>
            <a:r>
              <a:rPr lang="en-US" dirty="0" smtClean="0"/>
              <a:t>Module 3: Planning Network Addressing and Name Resolution</a:t>
            </a:r>
          </a:p>
          <a:p>
            <a:pPr>
              <a:defRPr/>
            </a:pPr>
            <a:endParaRPr lang="en-US" dirty="0"/>
          </a:p>
        </p:txBody>
      </p:sp>
    </p:spTree>
    <p:extLst>
      <p:ext uri="{BB962C8B-B14F-4D97-AF65-F5344CB8AC3E}">
        <p14:creationId xmlns:p14="http://schemas.microsoft.com/office/powerpoint/2010/main" val="82521496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b="1">
                <a:solidFill>
                  <a:schemeClr val="tx1"/>
                </a:solidFill>
                <a:latin typeface="Verdana" pitchFamily="34" charset="0"/>
              </a:defRPr>
            </a:lvl1pPr>
            <a:lvl2pPr marL="742950" indent="-285750">
              <a:defRPr b="1">
                <a:solidFill>
                  <a:schemeClr val="tx1"/>
                </a:solidFill>
                <a:latin typeface="Verdana" pitchFamily="34" charset="0"/>
              </a:defRPr>
            </a:lvl2pPr>
            <a:lvl3pPr marL="1143000" indent="-228600">
              <a:defRPr b="1">
                <a:solidFill>
                  <a:schemeClr val="tx1"/>
                </a:solidFill>
                <a:latin typeface="Verdana" pitchFamily="34" charset="0"/>
              </a:defRPr>
            </a:lvl3pPr>
            <a:lvl4pPr marL="1600200" indent="-228600">
              <a:defRPr b="1">
                <a:solidFill>
                  <a:schemeClr val="tx1"/>
                </a:solidFill>
                <a:latin typeface="Verdana" pitchFamily="34" charset="0"/>
              </a:defRPr>
            </a:lvl4pPr>
            <a:lvl5pPr marL="2057400" indent="-228600">
              <a:defRPr b="1">
                <a:solidFill>
                  <a:schemeClr val="tx1"/>
                </a:solidFill>
                <a:latin typeface="Verdana" pitchFamily="34" charset="0"/>
              </a:defRPr>
            </a:lvl5pPr>
            <a:lvl6pPr marL="2514600" indent="-228600" algn="ctr" eaLnBrk="0" fontAlgn="base" hangingPunct="0">
              <a:spcBef>
                <a:spcPct val="0"/>
              </a:spcBef>
              <a:spcAft>
                <a:spcPct val="0"/>
              </a:spcAft>
              <a:defRPr b="1">
                <a:solidFill>
                  <a:schemeClr val="tx1"/>
                </a:solidFill>
                <a:latin typeface="Verdana" pitchFamily="34" charset="0"/>
              </a:defRPr>
            </a:lvl6pPr>
            <a:lvl7pPr marL="2971800" indent="-228600" algn="ctr" eaLnBrk="0" fontAlgn="base" hangingPunct="0">
              <a:spcBef>
                <a:spcPct val="0"/>
              </a:spcBef>
              <a:spcAft>
                <a:spcPct val="0"/>
              </a:spcAft>
              <a:defRPr b="1">
                <a:solidFill>
                  <a:schemeClr val="tx1"/>
                </a:solidFill>
                <a:latin typeface="Verdana" pitchFamily="34" charset="0"/>
              </a:defRPr>
            </a:lvl7pPr>
            <a:lvl8pPr marL="3429000" indent="-228600" algn="ctr" eaLnBrk="0" fontAlgn="base" hangingPunct="0">
              <a:spcBef>
                <a:spcPct val="0"/>
              </a:spcBef>
              <a:spcAft>
                <a:spcPct val="0"/>
              </a:spcAft>
              <a:defRPr b="1">
                <a:solidFill>
                  <a:schemeClr val="tx1"/>
                </a:solidFill>
                <a:latin typeface="Verdana" pitchFamily="34" charset="0"/>
              </a:defRPr>
            </a:lvl8pPr>
            <a:lvl9pPr marL="3886200" indent="-228600" algn="ctr" eaLnBrk="0" fontAlgn="base" hangingPunct="0">
              <a:spcBef>
                <a:spcPct val="0"/>
              </a:spcBef>
              <a:spcAft>
                <a:spcPct val="0"/>
              </a:spcAft>
              <a:defRPr b="1">
                <a:solidFill>
                  <a:schemeClr val="tx1"/>
                </a:solidFill>
                <a:latin typeface="Verdana" pitchFamily="34" charset="0"/>
              </a:defRPr>
            </a:lvl9pPr>
          </a:lstStyle>
          <a:p>
            <a:fld id="{46AE78BA-67AB-471D-B711-49450D4EAD10}" type="slidenum">
              <a:rPr lang="en-US" b="0" smtClean="0">
                <a:latin typeface="Arial" charset="0"/>
              </a:rPr>
              <a:pPr/>
              <a:t>19</a:t>
            </a:fld>
            <a:endParaRPr lang="en-US" b="0" dirty="0" smtClean="0">
              <a:latin typeface="Arial" charset="0"/>
            </a:endParaRPr>
          </a:p>
        </p:txBody>
      </p:sp>
      <p:sp>
        <p:nvSpPr>
          <p:cNvPr id="35843" name="Rectangle 2"/>
          <p:cNvSpPr>
            <a:spLocks noGrp="1" noRot="1" noChangeAspect="1" noChangeArrowheads="1" noTextEdit="1"/>
          </p:cNvSpPr>
          <p:nvPr>
            <p:ph type="sldImg"/>
          </p:nvPr>
        </p:nvSpPr>
        <p:spPr>
          <a:ln/>
        </p:spPr>
      </p:sp>
      <p:sp>
        <p:nvSpPr>
          <p:cNvPr id="35844" name="Rectangle 3"/>
          <p:cNvSpPr>
            <a:spLocks noGrp="1" noChangeArrowheads="1"/>
          </p:cNvSpPr>
          <p:nvPr>
            <p:ph type="body" idx="1"/>
          </p:nvPr>
        </p:nvSpPr>
        <p:spPr>
          <a:xfrm>
            <a:off x="666750" y="2360613"/>
            <a:ext cx="6086475" cy="639127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dirty="0" smtClean="0"/>
              <a:t>After completing this lesson, students will be able to:</a:t>
            </a:r>
          </a:p>
          <a:p>
            <a:pPr marL="171450" lvl="0" indent="-171450">
              <a:buFont typeface="Arial" pitchFamily="34" charset="0"/>
              <a:buChar char="•"/>
            </a:pPr>
            <a:r>
              <a:rPr lang="en-US" sz="1000" kern="1200" dirty="0" smtClean="0">
                <a:solidFill>
                  <a:schemeClr val="tx1"/>
                </a:solidFill>
                <a:effectLst/>
                <a:latin typeface="Arial" charset="0"/>
                <a:ea typeface="+mn-ea"/>
                <a:cs typeface="+mn-cs"/>
              </a:rPr>
              <a:t>Describe methods to provide coexistence of IPv4 and IPv6.</a:t>
            </a:r>
            <a:endParaRPr lang="en-GB" sz="1000" kern="1200" dirty="0" smtClean="0">
              <a:solidFill>
                <a:schemeClr val="tx1"/>
              </a:solidFill>
              <a:effectLst/>
              <a:latin typeface="Arial" charset="0"/>
              <a:ea typeface="+mn-ea"/>
              <a:cs typeface="+mn-cs"/>
            </a:endParaRPr>
          </a:p>
          <a:p>
            <a:pPr marL="171450" lvl="0" indent="-171450">
              <a:buFont typeface="Arial" pitchFamily="34" charset="0"/>
              <a:buChar char="•"/>
            </a:pPr>
            <a:r>
              <a:rPr lang="en-US" sz="1000" kern="1200" dirty="0" smtClean="0">
                <a:solidFill>
                  <a:schemeClr val="tx1"/>
                </a:solidFill>
                <a:effectLst/>
                <a:latin typeface="Arial" charset="0"/>
                <a:ea typeface="+mn-ea"/>
                <a:cs typeface="+mn-cs"/>
              </a:rPr>
              <a:t>Explain IPv6 transition technologies.</a:t>
            </a:r>
            <a:endParaRPr lang="en-GB" sz="1000" kern="1200" dirty="0" smtClean="0">
              <a:solidFill>
                <a:schemeClr val="tx1"/>
              </a:solidFill>
              <a:effectLst/>
              <a:latin typeface="Arial" charset="0"/>
              <a:ea typeface="+mn-ea"/>
              <a:cs typeface="+mn-cs"/>
            </a:endParaRPr>
          </a:p>
          <a:p>
            <a:pPr marL="171450" lvl="0" indent="-171450">
              <a:buFont typeface="Arial" pitchFamily="34" charset="0"/>
              <a:buChar char="•"/>
            </a:pPr>
            <a:r>
              <a:rPr lang="en-US" sz="1000" kern="1200" dirty="0" smtClean="0">
                <a:solidFill>
                  <a:schemeClr val="tx1"/>
                </a:solidFill>
                <a:effectLst/>
                <a:latin typeface="Arial" charset="0"/>
                <a:ea typeface="+mn-ea"/>
                <a:cs typeface="+mn-cs"/>
              </a:rPr>
              <a:t>Consider</a:t>
            </a:r>
            <a:r>
              <a:rPr lang="en-US" sz="1000" kern="1200" baseline="0" dirty="0" smtClean="0">
                <a:solidFill>
                  <a:schemeClr val="tx1"/>
                </a:solidFill>
                <a:effectLst/>
                <a:latin typeface="Arial" charset="0"/>
                <a:ea typeface="+mn-ea"/>
                <a:cs typeface="+mn-cs"/>
              </a:rPr>
              <a:t> what is required to migrate to IPv6</a:t>
            </a:r>
          </a:p>
          <a:p>
            <a:pPr marL="171450" lvl="0" indent="-171450">
              <a:buFont typeface="Arial" pitchFamily="34" charset="0"/>
              <a:buChar char="•"/>
            </a:pPr>
            <a:r>
              <a:rPr lang="en-US" sz="1000" kern="1200" baseline="0" dirty="0" smtClean="0">
                <a:solidFill>
                  <a:schemeClr val="tx1"/>
                </a:solidFill>
                <a:effectLst/>
                <a:latin typeface="Arial" charset="0"/>
                <a:ea typeface="+mn-ea"/>
                <a:cs typeface="+mn-cs"/>
              </a:rPr>
              <a:t>Describe the high-level process of migrating to IPv6</a:t>
            </a:r>
            <a:endParaRPr lang="en-US" sz="1000" kern="1200" dirty="0" smtClean="0">
              <a:solidFill>
                <a:schemeClr val="tx1"/>
              </a:solidFill>
              <a:effectLst/>
              <a:latin typeface="Arial" charset="0"/>
              <a:ea typeface="+mn-ea"/>
              <a:cs typeface="+mn-cs"/>
            </a:endParaRPr>
          </a:p>
          <a:p>
            <a:pPr marL="171450" marR="0" lvl="0" indent="-171450" algn="l" defTabSz="914400" rtl="0" eaLnBrk="0" fontAlgn="base" latinLnBrk="0" hangingPunct="0">
              <a:lnSpc>
                <a:spcPct val="100000"/>
              </a:lnSpc>
              <a:spcBef>
                <a:spcPct val="0"/>
              </a:spcBef>
              <a:spcAft>
                <a:spcPct val="60000"/>
              </a:spcAft>
              <a:buClrTx/>
              <a:buSzTx/>
              <a:buFont typeface="Arial" pitchFamily="34" charset="0"/>
              <a:buChar char="•"/>
              <a:tabLst/>
              <a:defRPr/>
            </a:pPr>
            <a:r>
              <a:rPr lang="en-US" sz="1000" kern="1200" dirty="0" smtClean="0">
                <a:solidFill>
                  <a:schemeClr val="tx1"/>
                </a:solidFill>
                <a:effectLst/>
                <a:latin typeface="Arial" charset="0"/>
                <a:ea typeface="+mn-ea"/>
                <a:cs typeface="+mn-cs"/>
              </a:rPr>
              <a:t>Explain Teredo.</a:t>
            </a:r>
            <a:endParaRPr lang="en-GB" sz="1000" kern="1200" dirty="0" smtClean="0">
              <a:solidFill>
                <a:schemeClr val="tx1"/>
              </a:solidFill>
              <a:effectLst/>
              <a:latin typeface="Arial" charset="0"/>
              <a:ea typeface="+mn-ea"/>
              <a:cs typeface="+mn-cs"/>
            </a:endParaRPr>
          </a:p>
          <a:p>
            <a:pPr marL="171450" marR="0" lvl="0" indent="-171450" algn="l" defTabSz="914400" rtl="0" eaLnBrk="0" fontAlgn="base" latinLnBrk="0" hangingPunct="0">
              <a:lnSpc>
                <a:spcPct val="100000"/>
              </a:lnSpc>
              <a:spcBef>
                <a:spcPct val="0"/>
              </a:spcBef>
              <a:spcAft>
                <a:spcPct val="60000"/>
              </a:spcAft>
              <a:buClrTx/>
              <a:buSzTx/>
              <a:buFont typeface="Arial" pitchFamily="34" charset="0"/>
              <a:buChar char="•"/>
              <a:tabLst/>
              <a:defRPr/>
            </a:pPr>
            <a:r>
              <a:rPr lang="en-US" sz="1000" kern="1200" dirty="0" smtClean="0">
                <a:solidFill>
                  <a:schemeClr val="tx1"/>
                </a:solidFill>
                <a:effectLst/>
                <a:latin typeface="Arial" charset="0"/>
                <a:ea typeface="+mn-ea"/>
                <a:cs typeface="+mn-cs"/>
              </a:rPr>
              <a:t>Explain 6to4.</a:t>
            </a:r>
            <a:endParaRPr lang="en-GB" sz="1000" kern="1200" dirty="0" smtClean="0">
              <a:solidFill>
                <a:schemeClr val="tx1"/>
              </a:solidFill>
              <a:effectLst/>
              <a:latin typeface="Arial" charset="0"/>
              <a:ea typeface="+mn-ea"/>
              <a:cs typeface="+mn-cs"/>
            </a:endParaRPr>
          </a:p>
          <a:p>
            <a:pPr marL="171450" lvl="0" indent="-171450">
              <a:buFont typeface="Arial" pitchFamily="34" charset="0"/>
              <a:buChar char="•"/>
            </a:pPr>
            <a:r>
              <a:rPr lang="en-US" sz="1000" kern="1200" dirty="0" smtClean="0">
                <a:solidFill>
                  <a:schemeClr val="tx1"/>
                </a:solidFill>
                <a:effectLst/>
                <a:latin typeface="Arial" charset="0"/>
                <a:ea typeface="+mn-ea"/>
                <a:cs typeface="+mn-cs"/>
              </a:rPr>
              <a:t>Explain ISATAP.</a:t>
            </a:r>
          </a:p>
          <a:p>
            <a:pPr marL="171450" lvl="0" indent="-171450">
              <a:buFont typeface="Arial" pitchFamily="34" charset="0"/>
              <a:buChar char="•"/>
            </a:pPr>
            <a:r>
              <a:rPr lang="en-US" sz="1000" kern="1200" dirty="0" smtClean="0">
                <a:solidFill>
                  <a:schemeClr val="tx1"/>
                </a:solidFill>
                <a:effectLst/>
                <a:latin typeface="Arial" charset="0"/>
                <a:ea typeface="+mn-ea"/>
                <a:cs typeface="+mn-cs"/>
              </a:rPr>
              <a:t>Describe IP-HTTPS.</a:t>
            </a:r>
          </a:p>
          <a:p>
            <a:pPr marL="171450" lvl="0" indent="-171450">
              <a:buFont typeface="Arial" pitchFamily="34" charset="0"/>
              <a:buChar char="•"/>
            </a:pPr>
            <a:r>
              <a:rPr lang="en-US" sz="1000" kern="1200" dirty="0" smtClean="0">
                <a:solidFill>
                  <a:schemeClr val="tx1"/>
                </a:solidFill>
                <a:effectLst/>
                <a:latin typeface="Arial" charset="0"/>
                <a:ea typeface="+mn-ea"/>
                <a:cs typeface="+mn-cs"/>
              </a:rPr>
              <a:t>Select</a:t>
            </a:r>
            <a:r>
              <a:rPr lang="en-US" sz="1000" kern="1200" baseline="0" dirty="0" smtClean="0">
                <a:solidFill>
                  <a:schemeClr val="tx1"/>
                </a:solidFill>
                <a:effectLst/>
                <a:latin typeface="Arial" charset="0"/>
                <a:ea typeface="+mn-ea"/>
                <a:cs typeface="+mn-cs"/>
              </a:rPr>
              <a:t> a suitable transition technology.</a:t>
            </a:r>
            <a:endParaRPr lang="en-GB" sz="1000" kern="1200" dirty="0" smtClean="0">
              <a:solidFill>
                <a:schemeClr val="tx1"/>
              </a:solidFill>
              <a:effectLst/>
              <a:latin typeface="Arial" charset="0"/>
              <a:ea typeface="+mn-ea"/>
              <a:cs typeface="+mn-cs"/>
            </a:endParaRPr>
          </a:p>
          <a:p>
            <a:pPr marL="171450" lvl="0" indent="-171450">
              <a:buFont typeface="Arial" pitchFamily="34" charset="0"/>
              <a:buChar char="•"/>
            </a:pPr>
            <a:endParaRPr lang="en-US" sz="1000" kern="1200" dirty="0" smtClean="0">
              <a:solidFill>
                <a:schemeClr val="tx1"/>
              </a:solidFill>
              <a:effectLst/>
              <a:latin typeface="Arial" charset="0"/>
              <a:ea typeface="+mn-ea"/>
              <a:cs typeface="+mn-cs"/>
            </a:endParaRPr>
          </a:p>
          <a:p>
            <a:pPr marL="171450" lvl="0" indent="-171450">
              <a:buFont typeface="Arial" pitchFamily="34" charset="0"/>
              <a:buChar char="•"/>
            </a:pPr>
            <a:endParaRPr lang="en-US" sz="1000" kern="1200" dirty="0" smtClean="0">
              <a:solidFill>
                <a:schemeClr val="tx1"/>
              </a:solidFill>
              <a:effectLst/>
              <a:latin typeface="Arial" charset="0"/>
              <a:ea typeface="+mn-ea"/>
              <a:cs typeface="+mn-cs"/>
            </a:endParaRPr>
          </a:p>
        </p:txBody>
      </p:sp>
      <p:sp>
        <p:nvSpPr>
          <p:cNvPr id="5" name="Rectangle 2"/>
          <p:cNvSpPr>
            <a:spLocks noGrp="1" noChangeArrowheads="1"/>
          </p:cNvSpPr>
          <p:nvPr>
            <p:ph type="hdr" sz="quarter"/>
          </p:nvPr>
        </p:nvSpPr>
        <p:spPr bwMode="auto">
          <a:xfrm>
            <a:off x="0" y="238125"/>
            <a:ext cx="3038475" cy="347663"/>
          </a:xfrm>
          <a:prstGeom prst="rect">
            <a:avLst/>
          </a:prstGeom>
          <a:noFill/>
          <a:ln w="9525">
            <a:noFill/>
            <a:miter lim="800000"/>
            <a:headEnd/>
            <a:tailEnd/>
          </a:ln>
          <a:effectLst/>
        </p:spPr>
        <p:txBody>
          <a:bodyPr vert="horz" wrap="square" lIns="91440" tIns="0" rIns="91440" bIns="0" numCol="1" anchor="t" anchorCtr="0" compatLnSpc="1">
            <a:prstTxWarp prst="textNoShape">
              <a:avLst/>
            </a:prstTxWarp>
          </a:bodyPr>
          <a:lstStyle>
            <a:lvl1pPr algn="l" eaLnBrk="1" hangingPunct="1">
              <a:defRPr sz="1200">
                <a:solidFill>
                  <a:srgbClr val="336699"/>
                </a:solidFill>
                <a:latin typeface="Arial" charset="0"/>
                <a:cs typeface="+mn-cs"/>
              </a:defRPr>
            </a:lvl1pPr>
          </a:lstStyle>
          <a:p>
            <a:r>
              <a:rPr lang="en-US" dirty="0"/>
              <a:t>Module 3: Planning Network Addressing and Name Resolution</a:t>
            </a:r>
          </a:p>
          <a:p>
            <a:pPr>
              <a:defRPr/>
            </a:pPr>
            <a:endParaRPr lang="en-US" dirty="0"/>
          </a:p>
        </p:txBody>
      </p:sp>
      <p:sp>
        <p:nvSpPr>
          <p:cNvPr id="6" name="Rectangle 3"/>
          <p:cNvSpPr>
            <a:spLocks noGrp="1" noChangeArrowheads="1"/>
          </p:cNvSpPr>
          <p:nvPr>
            <p:ph type="dt" idx="1"/>
          </p:nvPr>
        </p:nvSpPr>
        <p:spPr bwMode="auto">
          <a:xfrm>
            <a:off x="0" y="0"/>
            <a:ext cx="3038475" cy="222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eaLnBrk="1" hangingPunct="1">
              <a:defRPr sz="1200">
                <a:latin typeface="Arial" charset="0"/>
                <a:cs typeface="+mn-cs"/>
              </a:defRPr>
            </a:lvl1pPr>
          </a:lstStyle>
          <a:p>
            <a:pPr>
              <a:defRPr/>
            </a:pPr>
            <a:r>
              <a:rPr lang="en-US" dirty="0" smtClean="0"/>
              <a:t>Course 6433A</a:t>
            </a:r>
            <a:endParaRPr 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Rot="1" noChangeAspect="1" noChangeArrowheads="1" noTextEdit="1"/>
          </p:cNvSpPr>
          <p:nvPr>
            <p:ph type="sldImg"/>
          </p:nvPr>
        </p:nvSpPr>
        <p:spPr>
          <a:ln/>
        </p:spPr>
      </p:sp>
      <p:sp>
        <p:nvSpPr>
          <p:cNvPr id="34819" name="Rectangle 3"/>
          <p:cNvSpPr>
            <a:spLocks noGrp="1" noChangeArrowheads="1"/>
          </p:cNvSpPr>
          <p:nvPr>
            <p:ph type="body" idx="1"/>
          </p:nvPr>
        </p:nvSpPr>
        <p:spPr>
          <a:xfrm>
            <a:off x="657225" y="2365375"/>
            <a:ext cx="6019800" cy="6157913"/>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dirty="0" smtClean="0"/>
              <a:t>After completing this module, students will be able to:</a:t>
            </a:r>
          </a:p>
          <a:p>
            <a:pPr marL="171450" lvl="0" indent="-171450">
              <a:buFont typeface="Arial" pitchFamily="34" charset="0"/>
              <a:buChar char="•"/>
            </a:pPr>
            <a:r>
              <a:rPr lang="en-US" sz="1000" kern="1200" dirty="0" smtClean="0">
                <a:solidFill>
                  <a:schemeClr val="tx1"/>
                </a:solidFill>
                <a:effectLst/>
                <a:latin typeface="Arial" charset="0"/>
                <a:ea typeface="+mn-ea"/>
                <a:cs typeface="+mn-cs"/>
              </a:rPr>
              <a:t>Provision an IPv4 addressing scheme within your organization.</a:t>
            </a:r>
            <a:endParaRPr lang="en-GB" sz="1000" kern="1200" dirty="0" smtClean="0">
              <a:solidFill>
                <a:schemeClr val="tx1"/>
              </a:solidFill>
              <a:effectLst/>
              <a:latin typeface="Arial" charset="0"/>
              <a:ea typeface="+mn-ea"/>
              <a:cs typeface="+mn-cs"/>
            </a:endParaRPr>
          </a:p>
          <a:p>
            <a:pPr marL="171450" lvl="0" indent="-171450">
              <a:buFont typeface="Arial" pitchFamily="34" charset="0"/>
              <a:buChar char="•"/>
            </a:pPr>
            <a:r>
              <a:rPr lang="en-US" sz="1000" kern="1200" dirty="0" smtClean="0">
                <a:solidFill>
                  <a:schemeClr val="tx1"/>
                </a:solidFill>
                <a:effectLst/>
                <a:latin typeface="Arial" charset="0"/>
                <a:ea typeface="+mn-ea"/>
                <a:cs typeface="+mn-cs"/>
              </a:rPr>
              <a:t>Provision an IPv6 addressing scheme within your organization.</a:t>
            </a:r>
            <a:endParaRPr lang="en-GB" sz="1000" kern="1200" dirty="0" smtClean="0">
              <a:solidFill>
                <a:schemeClr val="tx1"/>
              </a:solidFill>
              <a:effectLst/>
              <a:latin typeface="Arial" charset="0"/>
              <a:ea typeface="+mn-ea"/>
              <a:cs typeface="+mn-cs"/>
            </a:endParaRPr>
          </a:p>
          <a:p>
            <a:pPr marL="171450" marR="0" lvl="0" indent="-171450" algn="l" defTabSz="914400" rtl="0" eaLnBrk="0" fontAlgn="base" latinLnBrk="0" hangingPunct="0">
              <a:lnSpc>
                <a:spcPct val="100000"/>
              </a:lnSpc>
              <a:spcBef>
                <a:spcPct val="0"/>
              </a:spcBef>
              <a:spcAft>
                <a:spcPct val="60000"/>
              </a:spcAft>
              <a:buClrTx/>
              <a:buSzTx/>
              <a:buFont typeface="Arial" pitchFamily="34" charset="0"/>
              <a:buChar char="•"/>
              <a:tabLst/>
              <a:defRPr/>
            </a:pPr>
            <a:r>
              <a:rPr lang="en-US" sz="1000" kern="1200" dirty="0" smtClean="0">
                <a:solidFill>
                  <a:schemeClr val="tx1"/>
                </a:solidFill>
                <a:effectLst/>
                <a:latin typeface="Arial" charset="0"/>
                <a:ea typeface="+mn-ea"/>
                <a:cs typeface="+mn-cs"/>
              </a:rPr>
              <a:t>Plan the transition to IPv6.</a:t>
            </a:r>
            <a:endParaRPr lang="en-GB" sz="1000" kern="1200" dirty="0" smtClean="0">
              <a:solidFill>
                <a:schemeClr val="tx1"/>
              </a:solidFill>
              <a:effectLst/>
              <a:latin typeface="Arial" charset="0"/>
              <a:ea typeface="+mn-ea"/>
              <a:cs typeface="+mn-cs"/>
            </a:endParaRPr>
          </a:p>
          <a:p>
            <a:pPr marL="171450" lvl="0" indent="-171450">
              <a:buFont typeface="Arial" pitchFamily="34" charset="0"/>
              <a:buChar char="•"/>
            </a:pPr>
            <a:r>
              <a:rPr lang="en-US" sz="1000" kern="1200" dirty="0" smtClean="0">
                <a:solidFill>
                  <a:schemeClr val="tx1"/>
                </a:solidFill>
                <a:effectLst/>
                <a:latin typeface="Arial" charset="0"/>
                <a:ea typeface="+mn-ea"/>
                <a:cs typeface="+mn-cs"/>
              </a:rPr>
              <a:t>Plan and implement DNS name resolution services within your organization’s network. </a:t>
            </a:r>
            <a:endParaRPr lang="en-GB" sz="1000" kern="1200" dirty="0" smtClean="0">
              <a:solidFill>
                <a:schemeClr val="tx1"/>
              </a:solidFill>
              <a:effectLst/>
              <a:latin typeface="Arial" charset="0"/>
              <a:ea typeface="+mn-ea"/>
              <a:cs typeface="+mn-cs"/>
            </a:endParaRPr>
          </a:p>
          <a:p>
            <a:pPr marL="171450" lvl="0" indent="-171450">
              <a:buFont typeface="Arial" pitchFamily="34" charset="0"/>
              <a:buChar char="•"/>
            </a:pPr>
            <a:endParaRPr lang="en-GB" dirty="0" smtClean="0"/>
          </a:p>
        </p:txBody>
      </p:sp>
      <p:sp>
        <p:nvSpPr>
          <p:cNvPr id="34820" name="Rectangle 7"/>
          <p:cNvSpPr txBox="1">
            <a:spLocks noGrp="1" noChangeArrowheads="1"/>
          </p:cNvSpPr>
          <p:nvPr/>
        </p:nvSpPr>
        <p:spPr bwMode="auto">
          <a:xfrm>
            <a:off x="3970338" y="8829675"/>
            <a:ext cx="3038475" cy="465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b="1">
                <a:solidFill>
                  <a:schemeClr val="tx1"/>
                </a:solidFill>
                <a:latin typeface="Verdana" pitchFamily="34" charset="0"/>
              </a:defRPr>
            </a:lvl1pPr>
            <a:lvl2pPr marL="742950" indent="-285750">
              <a:defRPr b="1">
                <a:solidFill>
                  <a:schemeClr val="tx1"/>
                </a:solidFill>
                <a:latin typeface="Verdana" pitchFamily="34" charset="0"/>
              </a:defRPr>
            </a:lvl2pPr>
            <a:lvl3pPr marL="1143000" indent="-228600">
              <a:defRPr b="1">
                <a:solidFill>
                  <a:schemeClr val="tx1"/>
                </a:solidFill>
                <a:latin typeface="Verdana" pitchFamily="34" charset="0"/>
              </a:defRPr>
            </a:lvl3pPr>
            <a:lvl4pPr marL="1600200" indent="-228600">
              <a:defRPr b="1">
                <a:solidFill>
                  <a:schemeClr val="tx1"/>
                </a:solidFill>
                <a:latin typeface="Verdana" pitchFamily="34" charset="0"/>
              </a:defRPr>
            </a:lvl4pPr>
            <a:lvl5pPr marL="2057400" indent="-228600">
              <a:defRPr b="1">
                <a:solidFill>
                  <a:schemeClr val="tx1"/>
                </a:solidFill>
                <a:latin typeface="Verdana" pitchFamily="34" charset="0"/>
              </a:defRPr>
            </a:lvl5pPr>
            <a:lvl6pPr marL="2514600" indent="-228600" algn="ctr" eaLnBrk="0" fontAlgn="base" hangingPunct="0">
              <a:spcBef>
                <a:spcPct val="0"/>
              </a:spcBef>
              <a:spcAft>
                <a:spcPct val="0"/>
              </a:spcAft>
              <a:defRPr b="1">
                <a:solidFill>
                  <a:schemeClr val="tx1"/>
                </a:solidFill>
                <a:latin typeface="Verdana" pitchFamily="34" charset="0"/>
              </a:defRPr>
            </a:lvl6pPr>
            <a:lvl7pPr marL="2971800" indent="-228600" algn="ctr" eaLnBrk="0" fontAlgn="base" hangingPunct="0">
              <a:spcBef>
                <a:spcPct val="0"/>
              </a:spcBef>
              <a:spcAft>
                <a:spcPct val="0"/>
              </a:spcAft>
              <a:defRPr b="1">
                <a:solidFill>
                  <a:schemeClr val="tx1"/>
                </a:solidFill>
                <a:latin typeface="Verdana" pitchFamily="34" charset="0"/>
              </a:defRPr>
            </a:lvl7pPr>
            <a:lvl8pPr marL="3429000" indent="-228600" algn="ctr" eaLnBrk="0" fontAlgn="base" hangingPunct="0">
              <a:spcBef>
                <a:spcPct val="0"/>
              </a:spcBef>
              <a:spcAft>
                <a:spcPct val="0"/>
              </a:spcAft>
              <a:defRPr b="1">
                <a:solidFill>
                  <a:schemeClr val="tx1"/>
                </a:solidFill>
                <a:latin typeface="Verdana" pitchFamily="34" charset="0"/>
              </a:defRPr>
            </a:lvl8pPr>
            <a:lvl9pPr marL="3886200" indent="-228600" algn="ctr" eaLnBrk="0" fontAlgn="base" hangingPunct="0">
              <a:spcBef>
                <a:spcPct val="0"/>
              </a:spcBef>
              <a:spcAft>
                <a:spcPct val="0"/>
              </a:spcAft>
              <a:defRPr b="1">
                <a:solidFill>
                  <a:schemeClr val="tx1"/>
                </a:solidFill>
                <a:latin typeface="Verdana" pitchFamily="34" charset="0"/>
              </a:defRPr>
            </a:lvl9pPr>
          </a:lstStyle>
          <a:p>
            <a:pPr algn="r" eaLnBrk="1" hangingPunct="1"/>
            <a:fld id="{C574C97A-F40C-49CD-AD0A-AA39407284E5}" type="slidenum">
              <a:rPr lang="en-US" sz="1200" b="0">
                <a:latin typeface="Arial" charset="0"/>
              </a:rPr>
              <a:pPr algn="r" eaLnBrk="1" hangingPunct="1"/>
              <a:t>2</a:t>
            </a:fld>
            <a:endParaRPr lang="en-US" sz="1200" b="0" dirty="0">
              <a:latin typeface="Arial" charset="0"/>
            </a:endParaRPr>
          </a:p>
        </p:txBody>
      </p:sp>
      <p:sp>
        <p:nvSpPr>
          <p:cNvPr id="5" name="Rectangle 2"/>
          <p:cNvSpPr>
            <a:spLocks noGrp="1" noChangeArrowheads="1"/>
          </p:cNvSpPr>
          <p:nvPr>
            <p:ph type="hdr" sz="quarter"/>
          </p:nvPr>
        </p:nvSpPr>
        <p:spPr bwMode="auto">
          <a:xfrm>
            <a:off x="0" y="238125"/>
            <a:ext cx="3038475" cy="347663"/>
          </a:xfrm>
          <a:prstGeom prst="rect">
            <a:avLst/>
          </a:prstGeom>
          <a:noFill/>
          <a:ln w="9525">
            <a:noFill/>
            <a:miter lim="800000"/>
            <a:headEnd/>
            <a:tailEnd/>
          </a:ln>
          <a:effectLst/>
        </p:spPr>
        <p:txBody>
          <a:bodyPr vert="horz" wrap="square" lIns="91440" tIns="0" rIns="91440" bIns="0" numCol="1" anchor="t" anchorCtr="0" compatLnSpc="1">
            <a:prstTxWarp prst="textNoShape">
              <a:avLst/>
            </a:prstTxWarp>
          </a:bodyPr>
          <a:lstStyle>
            <a:lvl1pPr algn="l" eaLnBrk="1" hangingPunct="1">
              <a:defRPr sz="1200">
                <a:solidFill>
                  <a:srgbClr val="336699"/>
                </a:solidFill>
                <a:latin typeface="Arial" charset="0"/>
                <a:cs typeface="+mn-cs"/>
              </a:defRPr>
            </a:lvl1pPr>
          </a:lstStyle>
          <a:p>
            <a:r>
              <a:rPr lang="en-US" dirty="0"/>
              <a:t>Module 3: Planning Network Addressing and Name Resolution</a:t>
            </a:r>
          </a:p>
          <a:p>
            <a:pPr>
              <a:defRPr/>
            </a:pPr>
            <a:endParaRPr lang="en-US" dirty="0"/>
          </a:p>
        </p:txBody>
      </p:sp>
      <p:sp>
        <p:nvSpPr>
          <p:cNvPr id="6" name="Rectangle 3"/>
          <p:cNvSpPr>
            <a:spLocks noGrp="1" noChangeArrowheads="1"/>
          </p:cNvSpPr>
          <p:nvPr>
            <p:ph type="dt" idx="1"/>
          </p:nvPr>
        </p:nvSpPr>
        <p:spPr bwMode="auto">
          <a:xfrm>
            <a:off x="0" y="0"/>
            <a:ext cx="3038475" cy="222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eaLnBrk="1" hangingPunct="1">
              <a:defRPr sz="1200">
                <a:latin typeface="Arial" charset="0"/>
                <a:cs typeface="+mn-cs"/>
              </a:defRPr>
            </a:lvl1pPr>
          </a:lstStyle>
          <a:p>
            <a:pPr>
              <a:defRPr/>
            </a:pPr>
            <a:r>
              <a:rPr lang="en-US" dirty="0" smtClean="0"/>
              <a:t>Course 6433A</a:t>
            </a:r>
            <a:endParaRPr lang="en-US"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dirty="0" smtClean="0"/>
              <a:t>There are four builds</a:t>
            </a:r>
            <a:r>
              <a:rPr lang="en-US" baseline="0" dirty="0" smtClean="0"/>
              <a:t> in this slide:</a:t>
            </a:r>
          </a:p>
          <a:p>
            <a:pPr marL="171450" indent="-171450" eaLnBrk="1" hangingPunct="1">
              <a:buFont typeface="Arial" pitchFamily="34" charset="0"/>
              <a:buChar char="•"/>
            </a:pPr>
            <a:r>
              <a:rPr lang="en-US" baseline="0" dirty="0" smtClean="0"/>
              <a:t>An introduction</a:t>
            </a:r>
          </a:p>
          <a:p>
            <a:pPr marL="171450" indent="-171450" eaLnBrk="1" hangingPunct="1">
              <a:buFont typeface="Arial" pitchFamily="34" charset="0"/>
              <a:buChar char="•"/>
            </a:pPr>
            <a:r>
              <a:rPr lang="en-US" baseline="0" dirty="0" smtClean="0"/>
              <a:t>Dual IP layer</a:t>
            </a:r>
          </a:p>
          <a:p>
            <a:pPr marL="171450" indent="-171450" eaLnBrk="1" hangingPunct="1">
              <a:buFont typeface="Arial" pitchFamily="34" charset="0"/>
              <a:buChar char="•"/>
            </a:pPr>
            <a:r>
              <a:rPr lang="en-US" baseline="0" dirty="0" smtClean="0"/>
              <a:t>Dual IP stack</a:t>
            </a:r>
          </a:p>
          <a:p>
            <a:pPr marL="171450" indent="-171450" eaLnBrk="1" hangingPunct="1">
              <a:buFont typeface="Arial" pitchFamily="34" charset="0"/>
              <a:buChar char="•"/>
            </a:pPr>
            <a:r>
              <a:rPr lang="en-US" baseline="0" dirty="0" smtClean="0"/>
              <a:t>IPv6 DNS</a:t>
            </a:r>
          </a:p>
          <a:p>
            <a:pPr marL="0" indent="0" eaLnBrk="1" hangingPunct="1">
              <a:buFont typeface="Arial" pitchFamily="34" charset="0"/>
              <a:buNone/>
            </a:pPr>
            <a:endParaRPr lang="en-US" dirty="0" smtClean="0"/>
          </a:p>
          <a:p>
            <a:pPr eaLnBrk="1" hangingPunct="1"/>
            <a:r>
              <a:rPr lang="en-US" dirty="0" smtClean="0"/>
              <a:t>Describe the methods that you can use to provide coexistence of IPv4 and IPv6:</a:t>
            </a:r>
          </a:p>
          <a:p>
            <a:pPr marL="171450" indent="-171450" eaLnBrk="1" hangingPunct="1">
              <a:buFont typeface="Arial" pitchFamily="34" charset="0"/>
              <a:buChar char="•"/>
            </a:pPr>
            <a:r>
              <a:rPr lang="en-US" dirty="0" smtClean="0"/>
              <a:t>Dual IP layer architecture (</a:t>
            </a:r>
            <a:r>
              <a:rPr lang="en-US" sz="1000" kern="1200" dirty="0" smtClean="0">
                <a:solidFill>
                  <a:schemeClr val="tx1"/>
                </a:solidFill>
                <a:effectLst/>
                <a:latin typeface="Arial" charset="0"/>
                <a:ea typeface="+mn-ea"/>
                <a:cs typeface="+mn-cs"/>
              </a:rPr>
              <a:t>Windows Vista, Windows Server 2008, Windows 7, and Windows Server 2008 R2</a:t>
            </a:r>
            <a:r>
              <a:rPr lang="en-US" dirty="0" smtClean="0"/>
              <a:t>)</a:t>
            </a:r>
          </a:p>
          <a:p>
            <a:pPr marL="171450" indent="-171450" eaLnBrk="1" hangingPunct="1">
              <a:buFont typeface="Arial" pitchFamily="34" charset="0"/>
              <a:buChar char="•"/>
            </a:pPr>
            <a:r>
              <a:rPr lang="en-US" dirty="0" smtClean="0"/>
              <a:t>Dual stack architecture (Windows Server 2003 and Windows XP)</a:t>
            </a:r>
          </a:p>
          <a:p>
            <a:pPr marL="171450" indent="-171450" eaLnBrk="1" hangingPunct="1">
              <a:buFont typeface="Arial" pitchFamily="34" charset="0"/>
              <a:buChar char="•"/>
            </a:pPr>
            <a:r>
              <a:rPr lang="en-US" dirty="0" smtClean="0"/>
              <a:t>DNS Infrastructure requirements</a:t>
            </a:r>
          </a:p>
          <a:p>
            <a:pPr marL="171450" indent="-171450" eaLnBrk="1" hangingPunct="1">
              <a:buFont typeface="Arial" pitchFamily="34" charset="0"/>
              <a:buChar char="•"/>
            </a:pPr>
            <a:r>
              <a:rPr lang="en-US" dirty="0" smtClean="0"/>
              <a:t>Tunneling – this is discussed</a:t>
            </a:r>
            <a:r>
              <a:rPr lang="en-US" baseline="0" dirty="0" smtClean="0"/>
              <a:t> in a separate topic</a:t>
            </a:r>
            <a:endParaRPr lang="en-US" dirty="0" smtClean="0"/>
          </a:p>
          <a:p>
            <a:pPr eaLnBrk="1" hangingPunct="1"/>
            <a:endParaRPr lang="en-US" dirty="0" smtClean="0"/>
          </a:p>
          <a:p>
            <a:pPr eaLnBrk="1" hangingPunct="1"/>
            <a:r>
              <a:rPr lang="en-US" b="1" dirty="0" smtClean="0"/>
              <a:t>References</a:t>
            </a:r>
          </a:p>
          <a:p>
            <a:pPr eaLnBrk="1" hangingPunct="1">
              <a:spcAft>
                <a:spcPct val="0"/>
              </a:spcAft>
              <a:buFontTx/>
              <a:buChar char="•"/>
            </a:pPr>
            <a:r>
              <a:rPr lang="en-US" dirty="0" smtClean="0"/>
              <a:t> IPv6 Transition Technologies</a:t>
            </a:r>
          </a:p>
          <a:p>
            <a:pPr eaLnBrk="1" hangingPunct="1"/>
            <a:r>
              <a:rPr lang="en-US" dirty="0" smtClean="0"/>
              <a:t>http://go.microsoft.com/fwlink/?LinkID=112079&amp;clcid=0x409</a:t>
            </a:r>
          </a:p>
          <a:p>
            <a:endParaRPr lang="en-GB" dirty="0" smtClean="0"/>
          </a:p>
          <a:p>
            <a:endParaRPr lang="en-GB" dirty="0"/>
          </a:p>
        </p:txBody>
      </p:sp>
      <p:sp>
        <p:nvSpPr>
          <p:cNvPr id="4" name="Slide Number Placeholder 3"/>
          <p:cNvSpPr>
            <a:spLocks noGrp="1"/>
          </p:cNvSpPr>
          <p:nvPr>
            <p:ph type="sldNum" sz="quarter" idx="10"/>
          </p:nvPr>
        </p:nvSpPr>
        <p:spPr/>
        <p:txBody>
          <a:bodyPr/>
          <a:lstStyle/>
          <a:p>
            <a:pPr>
              <a:defRPr/>
            </a:pPr>
            <a:fld id="{DCCEFC8F-1EBC-43E5-886D-F0A9AD3E9B6F}" type="slidenum">
              <a:rPr lang="en-US" smtClean="0"/>
              <a:pPr>
                <a:defRPr/>
              </a:pPr>
              <a:t>20</a:t>
            </a:fld>
            <a:endParaRPr lang="en-US" dirty="0"/>
          </a:p>
        </p:txBody>
      </p:sp>
      <p:sp>
        <p:nvSpPr>
          <p:cNvPr id="5" name="Header Placeholder 4"/>
          <p:cNvSpPr>
            <a:spLocks noGrp="1"/>
          </p:cNvSpPr>
          <p:nvPr>
            <p:ph type="hdr" sz="quarter" idx="11"/>
          </p:nvPr>
        </p:nvSpPr>
        <p:spPr>
          <a:xfrm>
            <a:off x="0" y="238125"/>
            <a:ext cx="3038475" cy="347663"/>
          </a:xfrm>
          <a:prstGeom prst="rect">
            <a:avLst/>
          </a:prstGeom>
        </p:spPr>
        <p:txBody>
          <a:bodyPr/>
          <a:lstStyle/>
          <a:p>
            <a:r>
              <a:rPr lang="en-US" dirty="0"/>
              <a:t>Module 3: Planning Network Addressing and Name Resolution</a:t>
            </a:r>
          </a:p>
          <a:p>
            <a:pPr>
              <a:defRPr/>
            </a:pPr>
            <a:endParaRPr lang="en-US" dirty="0"/>
          </a:p>
        </p:txBody>
      </p:sp>
      <p:sp>
        <p:nvSpPr>
          <p:cNvPr id="6" name="Date Placeholder 5"/>
          <p:cNvSpPr>
            <a:spLocks noGrp="1"/>
          </p:cNvSpPr>
          <p:nvPr>
            <p:ph type="dt" idx="12"/>
          </p:nvPr>
        </p:nvSpPr>
        <p:spPr/>
        <p:txBody>
          <a:bodyPr/>
          <a:lstStyle/>
          <a:p>
            <a:pPr>
              <a:defRPr/>
            </a:pPr>
            <a:r>
              <a:rPr lang="en-US" dirty="0" smtClean="0"/>
              <a:t>Course 6433A</a:t>
            </a:r>
            <a:endParaRPr lang="en-US" dirty="0"/>
          </a:p>
        </p:txBody>
      </p:sp>
    </p:spTree>
    <p:extLst>
      <p:ext uri="{BB962C8B-B14F-4D97-AF65-F5344CB8AC3E}">
        <p14:creationId xmlns:p14="http://schemas.microsoft.com/office/powerpoint/2010/main" val="132533638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dirty="0" smtClean="0"/>
              <a:t>Explain IPv6 over IPv4 tunneling. IPv6 over IPv4 tunneling is the encapsulation of IPv6 packets with an IPv4 header so that IPv6 packets can be sent over an IPv4 infrastructure. </a:t>
            </a:r>
          </a:p>
          <a:p>
            <a:pPr eaLnBrk="1" hangingPunct="1"/>
            <a:r>
              <a:rPr lang="en-US" dirty="0" smtClean="0"/>
              <a:t>Within the IPv4 header:</a:t>
            </a:r>
          </a:p>
          <a:p>
            <a:pPr lvl="1" eaLnBrk="1" hangingPunct="1"/>
            <a:r>
              <a:rPr lang="en-US" dirty="0" smtClean="0"/>
              <a:t>The IPv4 Protocol field is set to 41 to indicate an encapsulated IPv6 packet.</a:t>
            </a:r>
          </a:p>
          <a:p>
            <a:pPr lvl="1" eaLnBrk="1" hangingPunct="1"/>
            <a:r>
              <a:rPr lang="en-US" dirty="0" smtClean="0"/>
              <a:t>The </a:t>
            </a:r>
            <a:r>
              <a:rPr lang="en-US" b="1" dirty="0" smtClean="0"/>
              <a:t>Source</a:t>
            </a:r>
            <a:r>
              <a:rPr lang="en-US" dirty="0" smtClean="0"/>
              <a:t> and </a:t>
            </a:r>
            <a:r>
              <a:rPr lang="en-US" b="1" dirty="0" smtClean="0"/>
              <a:t>Destination</a:t>
            </a:r>
            <a:r>
              <a:rPr lang="en-US" dirty="0" smtClean="0"/>
              <a:t> fields are set to IPv4 addresses of the tunnel endpoints. The tunnel endpoints are configured either manually as part of the tunnel interface or are derived automatically from the next-hop address of the matching route for the destination and the tunneling interface.</a:t>
            </a:r>
          </a:p>
          <a:p>
            <a:pPr eaLnBrk="1" hangingPunct="1"/>
            <a:r>
              <a:rPr lang="en-US" dirty="0" smtClean="0"/>
              <a:t>Illustrate a graphical depiction of IPv6 over IPv4 tunneling.</a:t>
            </a:r>
          </a:p>
          <a:p>
            <a:pPr eaLnBrk="1" hangingPunct="1"/>
            <a:endParaRPr lang="en-US" dirty="0" smtClean="0"/>
          </a:p>
          <a:p>
            <a:pPr eaLnBrk="1" hangingPunct="1"/>
            <a:r>
              <a:rPr lang="en-US" b="1" dirty="0" smtClean="0"/>
              <a:t>Note: </a:t>
            </a:r>
            <a:r>
              <a:rPr lang="en-US" dirty="0" smtClean="0"/>
              <a:t>Unlike tunneling for the Point-to-Point Tunneling Protocol (PPTP) and Layer Two Tunneling Protocol (L2TP), there is no exchange of messages for tunnel setup, maintenance, or termination. Additionally, IPv6 over IPv4 tunneling does not provide security for tunneled IPv6 packets. This means that when you use IPv6 tunneling, it does not need to establish a connection first. Also, the tunneling infers that it is only tunneling through IPv4 networks and does not encrypt the tunnel.</a:t>
            </a:r>
          </a:p>
          <a:p>
            <a:pPr eaLnBrk="1" hangingPunct="1"/>
            <a:endParaRPr lang="en-US" dirty="0" smtClean="0"/>
          </a:p>
          <a:p>
            <a:pPr eaLnBrk="1" hangingPunct="1"/>
            <a:endParaRPr lang="en-US" dirty="0" smtClean="0"/>
          </a:p>
          <a:p>
            <a:endParaRPr lang="en-GB" dirty="0" smtClean="0"/>
          </a:p>
          <a:p>
            <a:endParaRPr lang="en-GB" dirty="0"/>
          </a:p>
        </p:txBody>
      </p:sp>
      <p:sp>
        <p:nvSpPr>
          <p:cNvPr id="4" name="Slide Number Placeholder 3"/>
          <p:cNvSpPr>
            <a:spLocks noGrp="1"/>
          </p:cNvSpPr>
          <p:nvPr>
            <p:ph type="sldNum" sz="quarter" idx="10"/>
          </p:nvPr>
        </p:nvSpPr>
        <p:spPr/>
        <p:txBody>
          <a:bodyPr/>
          <a:lstStyle/>
          <a:p>
            <a:pPr>
              <a:defRPr/>
            </a:pPr>
            <a:fld id="{DCCEFC8F-1EBC-43E5-886D-F0A9AD3E9B6F}" type="slidenum">
              <a:rPr lang="en-US" smtClean="0"/>
              <a:pPr>
                <a:defRPr/>
              </a:pPr>
              <a:t>21</a:t>
            </a:fld>
            <a:endParaRPr lang="en-US" dirty="0"/>
          </a:p>
        </p:txBody>
      </p:sp>
      <p:sp>
        <p:nvSpPr>
          <p:cNvPr id="5" name="Header Placeholder 4"/>
          <p:cNvSpPr>
            <a:spLocks noGrp="1"/>
          </p:cNvSpPr>
          <p:nvPr>
            <p:ph type="hdr" sz="quarter" idx="11"/>
          </p:nvPr>
        </p:nvSpPr>
        <p:spPr>
          <a:xfrm>
            <a:off x="0" y="238125"/>
            <a:ext cx="3038475" cy="347663"/>
          </a:xfrm>
          <a:prstGeom prst="rect">
            <a:avLst/>
          </a:prstGeom>
        </p:spPr>
        <p:txBody>
          <a:bodyPr/>
          <a:lstStyle/>
          <a:p>
            <a:r>
              <a:rPr lang="en-US" dirty="0"/>
              <a:t>Module 3: Planning Network Addressing and Name Resolution</a:t>
            </a:r>
          </a:p>
          <a:p>
            <a:pPr>
              <a:defRPr/>
            </a:pPr>
            <a:endParaRPr lang="en-US" dirty="0"/>
          </a:p>
        </p:txBody>
      </p:sp>
      <p:sp>
        <p:nvSpPr>
          <p:cNvPr id="6" name="Date Placeholder 5"/>
          <p:cNvSpPr>
            <a:spLocks noGrp="1"/>
          </p:cNvSpPr>
          <p:nvPr>
            <p:ph type="dt" idx="12"/>
          </p:nvPr>
        </p:nvSpPr>
        <p:spPr/>
        <p:txBody>
          <a:bodyPr/>
          <a:lstStyle/>
          <a:p>
            <a:pPr>
              <a:defRPr/>
            </a:pPr>
            <a:r>
              <a:rPr lang="en-US" dirty="0" smtClean="0"/>
              <a:t>Course 6433A</a:t>
            </a:r>
            <a:endParaRPr lang="en-US" dirty="0"/>
          </a:p>
        </p:txBody>
      </p:sp>
    </p:spTree>
    <p:extLst>
      <p:ext uri="{BB962C8B-B14F-4D97-AF65-F5344CB8AC3E}">
        <p14:creationId xmlns:p14="http://schemas.microsoft.com/office/powerpoint/2010/main" val="402209367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dirty="0" smtClean="0"/>
              <a:t>Conduct a classroom discussion about the considerations for migrating from IPv4 to IPv6. Ask students to answer the questions on the slide.</a:t>
            </a:r>
          </a:p>
          <a:p>
            <a:r>
              <a:rPr lang="en-US" sz="1000" b="1" kern="1200" dirty="0" smtClean="0">
                <a:solidFill>
                  <a:schemeClr val="tx1"/>
                </a:solidFill>
                <a:effectLst/>
                <a:latin typeface="Arial" charset="0"/>
                <a:ea typeface="+mn-ea"/>
                <a:cs typeface="+mn-cs"/>
              </a:rPr>
              <a:t>Applications</a:t>
            </a:r>
            <a:endParaRPr lang="en-GB" sz="1000" b="1" kern="1200" dirty="0" smtClean="0">
              <a:solidFill>
                <a:schemeClr val="tx1"/>
              </a:solidFill>
              <a:effectLst/>
              <a:latin typeface="Arial" charset="0"/>
              <a:ea typeface="+mn-ea"/>
              <a:cs typeface="+mn-cs"/>
            </a:endParaRPr>
          </a:p>
          <a:p>
            <a:r>
              <a:rPr lang="en-US" sz="1000" kern="1200" dirty="0" smtClean="0">
                <a:solidFill>
                  <a:schemeClr val="tx1"/>
                </a:solidFill>
                <a:effectLst/>
                <a:latin typeface="Arial" charset="0"/>
                <a:ea typeface="+mn-ea"/>
                <a:cs typeface="+mn-cs"/>
              </a:rPr>
              <a:t>Because some application might hard-code data objects, such as IP address length or IP address validation, running the application using IPv6 may not be possible. An example is an application that uses a classic IPv4 configuration field, rather than a name field, to configure server connectivity. </a:t>
            </a:r>
            <a:endParaRPr lang="en-GB" sz="1000" kern="1200" dirty="0" smtClean="0">
              <a:solidFill>
                <a:schemeClr val="tx1"/>
              </a:solidFill>
              <a:effectLst/>
              <a:latin typeface="Arial" charset="0"/>
              <a:ea typeface="+mn-ea"/>
              <a:cs typeface="+mn-cs"/>
            </a:endParaRPr>
          </a:p>
          <a:p>
            <a:r>
              <a:rPr lang="en-US" sz="1000" b="1" kern="1200" dirty="0" smtClean="0">
                <a:solidFill>
                  <a:schemeClr val="tx1"/>
                </a:solidFill>
                <a:effectLst/>
                <a:latin typeface="Arial" charset="0"/>
                <a:ea typeface="+mn-ea"/>
                <a:cs typeface="+mn-cs"/>
              </a:rPr>
              <a:t>Infrastructure and Device Upgrades</a:t>
            </a:r>
            <a:endParaRPr lang="en-GB" sz="1000" b="1" kern="1200" dirty="0" smtClean="0">
              <a:solidFill>
                <a:schemeClr val="tx1"/>
              </a:solidFill>
              <a:effectLst/>
              <a:latin typeface="Arial" charset="0"/>
              <a:ea typeface="+mn-ea"/>
              <a:cs typeface="+mn-cs"/>
            </a:endParaRPr>
          </a:p>
          <a:p>
            <a:r>
              <a:rPr lang="en-US" sz="1000" kern="1200" dirty="0" smtClean="0">
                <a:solidFill>
                  <a:schemeClr val="tx1"/>
                </a:solidFill>
                <a:effectLst/>
                <a:latin typeface="Arial" charset="0"/>
                <a:ea typeface="+mn-ea"/>
                <a:cs typeface="+mn-cs"/>
              </a:rPr>
              <a:t>Devices in the network must support IPv6, including routers that you must configure to route IPv6 traffic and manage multiple IPv6 subnets, and network printers, which often have hardwired IP implementations that you cannot upgrade to support IPv6 communications.</a:t>
            </a:r>
            <a:endParaRPr lang="en-GB" sz="1000" kern="1200" dirty="0" smtClean="0">
              <a:solidFill>
                <a:schemeClr val="tx1"/>
              </a:solidFill>
              <a:effectLst/>
              <a:latin typeface="Arial" charset="0"/>
              <a:ea typeface="+mn-ea"/>
              <a:cs typeface="+mn-cs"/>
            </a:endParaRPr>
          </a:p>
          <a:p>
            <a:pPr eaLnBrk="1" hangingPunct="1"/>
            <a:endParaRPr lang="en-US" dirty="0" smtClean="0"/>
          </a:p>
          <a:p>
            <a:pPr eaLnBrk="1" hangingPunct="1"/>
            <a:endParaRPr lang="en-US" dirty="0" smtClean="0"/>
          </a:p>
          <a:p>
            <a:pPr eaLnBrk="1" hangingPunct="1"/>
            <a:r>
              <a:rPr lang="en-US" b="1" dirty="0" smtClean="0"/>
              <a:t>References</a:t>
            </a:r>
          </a:p>
          <a:p>
            <a:pPr eaLnBrk="1" hangingPunct="1">
              <a:spcAft>
                <a:spcPct val="0"/>
              </a:spcAft>
              <a:buFontTx/>
              <a:buChar char="•"/>
            </a:pPr>
            <a:r>
              <a:rPr lang="en-US" dirty="0" smtClean="0"/>
              <a:t> IPv6 Transition Technologies</a:t>
            </a:r>
          </a:p>
          <a:p>
            <a:pPr eaLnBrk="1" hangingPunct="1"/>
            <a:r>
              <a:rPr lang="en-US" dirty="0" smtClean="0"/>
              <a:t>http://go.microsoft.com/fwlink/?LinkID=112079&amp;clcid=0x409</a:t>
            </a:r>
          </a:p>
          <a:p>
            <a:pPr eaLnBrk="1" hangingPunct="1"/>
            <a:endParaRPr lang="en-US" dirty="0" smtClean="0"/>
          </a:p>
          <a:p>
            <a:pPr eaLnBrk="1" hangingPunct="1"/>
            <a:endParaRPr lang="en-US" dirty="0" smtClean="0"/>
          </a:p>
          <a:p>
            <a:endParaRPr lang="en-GB" dirty="0" smtClean="0"/>
          </a:p>
          <a:p>
            <a:endParaRPr lang="en-GB" dirty="0"/>
          </a:p>
        </p:txBody>
      </p:sp>
      <p:sp>
        <p:nvSpPr>
          <p:cNvPr id="4" name="Slide Number Placeholder 3"/>
          <p:cNvSpPr>
            <a:spLocks noGrp="1"/>
          </p:cNvSpPr>
          <p:nvPr>
            <p:ph type="sldNum" sz="quarter" idx="10"/>
          </p:nvPr>
        </p:nvSpPr>
        <p:spPr/>
        <p:txBody>
          <a:bodyPr/>
          <a:lstStyle/>
          <a:p>
            <a:pPr>
              <a:defRPr/>
            </a:pPr>
            <a:fld id="{DCCEFC8F-1EBC-43E5-886D-F0A9AD3E9B6F}" type="slidenum">
              <a:rPr lang="en-US" smtClean="0"/>
              <a:pPr>
                <a:defRPr/>
              </a:pPr>
              <a:t>22</a:t>
            </a:fld>
            <a:endParaRPr lang="en-US" dirty="0"/>
          </a:p>
        </p:txBody>
      </p:sp>
      <p:sp>
        <p:nvSpPr>
          <p:cNvPr id="5" name="Header Placeholder 4"/>
          <p:cNvSpPr>
            <a:spLocks noGrp="1"/>
          </p:cNvSpPr>
          <p:nvPr>
            <p:ph type="hdr" sz="quarter" idx="11"/>
          </p:nvPr>
        </p:nvSpPr>
        <p:spPr>
          <a:xfrm>
            <a:off x="0" y="238125"/>
            <a:ext cx="3038475" cy="347663"/>
          </a:xfrm>
          <a:prstGeom prst="rect">
            <a:avLst/>
          </a:prstGeom>
        </p:spPr>
        <p:txBody>
          <a:bodyPr/>
          <a:lstStyle/>
          <a:p>
            <a:r>
              <a:rPr lang="en-US" dirty="0"/>
              <a:t>Module 3: Planning Network Addressing and Name Resolution</a:t>
            </a:r>
          </a:p>
          <a:p>
            <a:pPr>
              <a:defRPr/>
            </a:pPr>
            <a:endParaRPr lang="en-US" dirty="0"/>
          </a:p>
        </p:txBody>
      </p:sp>
      <p:sp>
        <p:nvSpPr>
          <p:cNvPr id="6" name="Date Placeholder 5"/>
          <p:cNvSpPr>
            <a:spLocks noGrp="1"/>
          </p:cNvSpPr>
          <p:nvPr>
            <p:ph type="dt" idx="12"/>
          </p:nvPr>
        </p:nvSpPr>
        <p:spPr/>
        <p:txBody>
          <a:bodyPr/>
          <a:lstStyle/>
          <a:p>
            <a:pPr>
              <a:defRPr/>
            </a:pPr>
            <a:r>
              <a:rPr lang="en-US" dirty="0" smtClean="0"/>
              <a:t>Course 6433A</a:t>
            </a:r>
            <a:endParaRPr lang="en-US" dirty="0"/>
          </a:p>
        </p:txBody>
      </p:sp>
    </p:spTree>
    <p:extLst>
      <p:ext uri="{BB962C8B-B14F-4D97-AF65-F5344CB8AC3E}">
        <p14:creationId xmlns:p14="http://schemas.microsoft.com/office/powerpoint/2010/main" val="168066344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tabLst>
                <a:tab pos="285750" algn="l"/>
              </a:tabLst>
            </a:pPr>
            <a:r>
              <a:rPr lang="en-US" dirty="0" smtClean="0"/>
              <a:t>Describe the process for transitioning to IPv6 effectively.</a:t>
            </a:r>
          </a:p>
          <a:p>
            <a:pPr>
              <a:tabLst>
                <a:tab pos="285750" algn="l"/>
              </a:tabLst>
            </a:pPr>
            <a:r>
              <a:rPr lang="en-US" dirty="0" smtClean="0"/>
              <a:t>The migration from IPv4 to IPv6 is expected to take considerable amount of time. This reality was taken into consideration during the designing of IPv6. As a result, the IPv6 transition plan is a multistep process that allows for extended coexistence. </a:t>
            </a:r>
          </a:p>
          <a:p>
            <a:pPr>
              <a:tabLst>
                <a:tab pos="285750" algn="l"/>
              </a:tabLst>
            </a:pPr>
            <a:r>
              <a:rPr lang="en-US" dirty="0" smtClean="0"/>
              <a:t>To achieve the goal of a pure IPv6 environment, the following general process guidelines are provided:</a:t>
            </a:r>
          </a:p>
          <a:p>
            <a:pPr marL="285750" lvl="1" indent="-171450">
              <a:buFontTx/>
              <a:buAutoNum type="arabicPeriod"/>
              <a:tabLst>
                <a:tab pos="285750" algn="l"/>
              </a:tabLst>
            </a:pPr>
            <a:r>
              <a:rPr lang="en-US" dirty="0" smtClean="0"/>
              <a:t>Upgrade your applications to be independent of IPv6 or IPv4.</a:t>
            </a:r>
            <a:endParaRPr lang="en-CA" dirty="0" smtClean="0"/>
          </a:p>
          <a:p>
            <a:pPr marL="285750" lvl="1" indent="-171450">
              <a:buFontTx/>
              <a:buAutoNum type="arabicPeriod"/>
              <a:tabLst>
                <a:tab pos="285750" algn="l"/>
              </a:tabLst>
            </a:pPr>
            <a:r>
              <a:rPr lang="en-US" dirty="0" smtClean="0"/>
              <a:t>Update the DNS infrastructure to support IPv6 address and PTR records.</a:t>
            </a:r>
            <a:endParaRPr lang="en-CA" dirty="0" smtClean="0"/>
          </a:p>
          <a:p>
            <a:pPr marL="285750" lvl="1" indent="-171450">
              <a:buFontTx/>
              <a:buAutoNum type="arabicPeriod"/>
              <a:tabLst>
                <a:tab pos="285750" algn="l"/>
              </a:tabLst>
            </a:pPr>
            <a:r>
              <a:rPr lang="en-US" dirty="0" smtClean="0"/>
              <a:t>Upgrade hosts to IPv6/IPv4 nodes.</a:t>
            </a:r>
            <a:endParaRPr lang="en-CA" dirty="0" smtClean="0"/>
          </a:p>
          <a:p>
            <a:pPr marL="285750" lvl="1" indent="-171450">
              <a:buFontTx/>
              <a:buAutoNum type="arabicPeriod"/>
              <a:tabLst>
                <a:tab pos="285750" algn="l"/>
              </a:tabLst>
            </a:pPr>
            <a:r>
              <a:rPr lang="en-US" dirty="0" smtClean="0"/>
              <a:t>Upgrade routing infrastructure for native IPv6 routing.</a:t>
            </a:r>
            <a:endParaRPr lang="en-CA" dirty="0" smtClean="0"/>
          </a:p>
          <a:p>
            <a:pPr marL="285750" lvl="1" indent="-171450">
              <a:buFontTx/>
              <a:buAutoNum type="arabicPeriod"/>
              <a:tabLst>
                <a:tab pos="285750" algn="l"/>
              </a:tabLst>
            </a:pPr>
            <a:r>
              <a:rPr lang="en-US" dirty="0" smtClean="0"/>
              <a:t>Convert IPv6/IPv4 nodes to IPv6-only nodes.</a:t>
            </a:r>
            <a:endParaRPr lang="en-CA" dirty="0" smtClean="0"/>
          </a:p>
          <a:p>
            <a:pPr eaLnBrk="1" hangingPunct="1">
              <a:tabLst>
                <a:tab pos="285750" algn="l"/>
              </a:tabLst>
            </a:pPr>
            <a:endParaRPr lang="en-US" dirty="0" smtClean="0"/>
          </a:p>
          <a:p>
            <a:pPr eaLnBrk="1" hangingPunct="1">
              <a:tabLst>
                <a:tab pos="285750" algn="l"/>
              </a:tabLst>
            </a:pPr>
            <a:r>
              <a:rPr lang="en-US" b="1" dirty="0" smtClean="0"/>
              <a:t>References</a:t>
            </a:r>
          </a:p>
          <a:p>
            <a:pPr eaLnBrk="1" hangingPunct="1">
              <a:spcAft>
                <a:spcPct val="0"/>
              </a:spcAft>
              <a:buFontTx/>
              <a:buChar char="•"/>
              <a:tabLst>
                <a:tab pos="285750" algn="l"/>
              </a:tabLst>
            </a:pPr>
            <a:r>
              <a:rPr lang="en-US" dirty="0" smtClean="0"/>
              <a:t> IPv6 Transition Technologies</a:t>
            </a:r>
          </a:p>
          <a:p>
            <a:pPr eaLnBrk="1" hangingPunct="1">
              <a:tabLst>
                <a:tab pos="285750" algn="l"/>
              </a:tabLst>
            </a:pPr>
            <a:r>
              <a:rPr lang="en-US" dirty="0" smtClean="0"/>
              <a:t>http://go.microsoft.com/fwlink/?LinkID=112079&amp;clcid=0x409</a:t>
            </a:r>
          </a:p>
          <a:p>
            <a:endParaRPr lang="en-GB" dirty="0"/>
          </a:p>
        </p:txBody>
      </p:sp>
      <p:sp>
        <p:nvSpPr>
          <p:cNvPr id="4" name="Slide Number Placeholder 3"/>
          <p:cNvSpPr>
            <a:spLocks noGrp="1"/>
          </p:cNvSpPr>
          <p:nvPr>
            <p:ph type="sldNum" sz="quarter" idx="10"/>
          </p:nvPr>
        </p:nvSpPr>
        <p:spPr/>
        <p:txBody>
          <a:bodyPr/>
          <a:lstStyle/>
          <a:p>
            <a:pPr>
              <a:defRPr/>
            </a:pPr>
            <a:fld id="{DCCEFC8F-1EBC-43E5-886D-F0A9AD3E9B6F}" type="slidenum">
              <a:rPr lang="en-US" smtClean="0"/>
              <a:pPr>
                <a:defRPr/>
              </a:pPr>
              <a:t>23</a:t>
            </a:fld>
            <a:endParaRPr lang="en-US" dirty="0"/>
          </a:p>
        </p:txBody>
      </p:sp>
      <p:sp>
        <p:nvSpPr>
          <p:cNvPr id="5" name="Header Placeholder 4"/>
          <p:cNvSpPr>
            <a:spLocks noGrp="1"/>
          </p:cNvSpPr>
          <p:nvPr>
            <p:ph type="hdr" sz="quarter" idx="11"/>
          </p:nvPr>
        </p:nvSpPr>
        <p:spPr>
          <a:xfrm>
            <a:off x="0" y="238125"/>
            <a:ext cx="3038475" cy="347663"/>
          </a:xfrm>
          <a:prstGeom prst="rect">
            <a:avLst/>
          </a:prstGeom>
        </p:spPr>
        <p:txBody>
          <a:bodyPr/>
          <a:lstStyle/>
          <a:p>
            <a:r>
              <a:rPr lang="en-US" dirty="0"/>
              <a:t>Module 3: Planning Network Addressing and Name Resolution</a:t>
            </a:r>
          </a:p>
          <a:p>
            <a:pPr>
              <a:defRPr/>
            </a:pPr>
            <a:endParaRPr lang="en-US" dirty="0"/>
          </a:p>
        </p:txBody>
      </p:sp>
      <p:sp>
        <p:nvSpPr>
          <p:cNvPr id="6" name="Date Placeholder 5"/>
          <p:cNvSpPr>
            <a:spLocks noGrp="1"/>
          </p:cNvSpPr>
          <p:nvPr>
            <p:ph type="dt" idx="12"/>
          </p:nvPr>
        </p:nvSpPr>
        <p:spPr/>
        <p:txBody>
          <a:bodyPr/>
          <a:lstStyle/>
          <a:p>
            <a:pPr>
              <a:defRPr/>
            </a:pPr>
            <a:r>
              <a:rPr lang="en-US" dirty="0" smtClean="0"/>
              <a:t>Course 6433A</a:t>
            </a:r>
            <a:endParaRPr lang="en-US" dirty="0"/>
          </a:p>
        </p:txBody>
      </p:sp>
    </p:spTree>
    <p:extLst>
      <p:ext uri="{BB962C8B-B14F-4D97-AF65-F5344CB8AC3E}">
        <p14:creationId xmlns:p14="http://schemas.microsoft.com/office/powerpoint/2010/main" val="83227675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lnSpc>
                <a:spcPct val="90000"/>
              </a:lnSpc>
            </a:pPr>
            <a:r>
              <a:rPr lang="en-US" dirty="0" smtClean="0"/>
              <a:t>Use the four-part build slide to:</a:t>
            </a:r>
          </a:p>
          <a:p>
            <a:pPr marL="228600" lvl="1" eaLnBrk="1" hangingPunct="1">
              <a:lnSpc>
                <a:spcPct val="90000"/>
              </a:lnSpc>
            </a:pPr>
            <a:r>
              <a:rPr lang="en-US" dirty="0" smtClean="0"/>
              <a:t>Provide an overview of Teredo tunneling.</a:t>
            </a:r>
          </a:p>
          <a:p>
            <a:pPr marL="228600" lvl="1" eaLnBrk="1" hangingPunct="1">
              <a:lnSpc>
                <a:spcPct val="90000"/>
              </a:lnSpc>
            </a:pPr>
            <a:r>
              <a:rPr lang="en-US" dirty="0" smtClean="0"/>
              <a:t>Describe the Teredo components. </a:t>
            </a:r>
          </a:p>
          <a:p>
            <a:pPr marL="228600" lvl="1" eaLnBrk="1" hangingPunct="1">
              <a:lnSpc>
                <a:spcPct val="90000"/>
              </a:lnSpc>
            </a:pPr>
            <a:r>
              <a:rPr lang="en-US" dirty="0" smtClean="0"/>
              <a:t>Describe the Teredo process.</a:t>
            </a:r>
          </a:p>
          <a:p>
            <a:pPr marL="228600" lvl="1" eaLnBrk="1" hangingPunct="1">
              <a:lnSpc>
                <a:spcPct val="90000"/>
              </a:lnSpc>
            </a:pPr>
            <a:r>
              <a:rPr lang="en-US" dirty="0" smtClean="0"/>
              <a:t>Describe how Teredo works behind a restricted NAT.</a:t>
            </a:r>
          </a:p>
          <a:p>
            <a:pPr indent="-228600" eaLnBrk="1" hangingPunct="1">
              <a:lnSpc>
                <a:spcPct val="90000"/>
              </a:lnSpc>
            </a:pPr>
            <a:r>
              <a:rPr lang="en-US" dirty="0"/>
              <a:t/>
            </a:r>
            <a:br>
              <a:rPr lang="en-US" dirty="0"/>
            </a:br>
            <a:r>
              <a:rPr lang="en-US" dirty="0" smtClean="0"/>
              <a:t>This content is available online</a:t>
            </a:r>
            <a:r>
              <a:rPr lang="en-US" baseline="0" dirty="0" smtClean="0"/>
              <a:t> to students:</a:t>
            </a:r>
          </a:p>
          <a:p>
            <a:r>
              <a:rPr lang="en-US" sz="1000" b="1" kern="1200" dirty="0" smtClean="0">
                <a:solidFill>
                  <a:schemeClr val="tx1"/>
                </a:solidFill>
                <a:effectLst/>
                <a:latin typeface="Arial" charset="0"/>
                <a:ea typeface="+mn-ea"/>
                <a:cs typeface="+mn-cs"/>
              </a:rPr>
              <a:t>How Teredo Works</a:t>
            </a:r>
            <a:endParaRPr lang="en-GB" sz="1000" b="1" kern="1200" dirty="0" smtClean="0">
              <a:solidFill>
                <a:schemeClr val="tx1"/>
              </a:solidFill>
              <a:effectLst/>
              <a:latin typeface="Arial" charset="0"/>
              <a:ea typeface="+mn-ea"/>
              <a:cs typeface="+mn-cs"/>
            </a:endParaRPr>
          </a:p>
          <a:p>
            <a:r>
              <a:rPr lang="en-US" sz="1000" kern="1200" dirty="0" smtClean="0">
                <a:solidFill>
                  <a:schemeClr val="tx1"/>
                </a:solidFill>
                <a:effectLst/>
                <a:latin typeface="Arial" charset="0"/>
                <a:ea typeface="+mn-ea"/>
                <a:cs typeface="+mn-cs"/>
              </a:rPr>
              <a:t>For two Windows-based Teredo clients, the most crucial Teredo processes are those that you use for initial configuration and communication with a different site’s peer:</a:t>
            </a:r>
            <a:endParaRPr lang="en-GB" sz="1000" kern="1200" dirty="0" smtClean="0">
              <a:solidFill>
                <a:schemeClr val="tx1"/>
              </a:solidFill>
              <a:effectLst/>
              <a:latin typeface="Arial" charset="0"/>
              <a:ea typeface="+mn-ea"/>
              <a:cs typeface="+mn-cs"/>
            </a:endParaRPr>
          </a:p>
          <a:p>
            <a:pPr marL="171450" lvl="0" indent="-171450">
              <a:buFont typeface="Arial" pitchFamily="34" charset="0"/>
              <a:buChar char="•"/>
            </a:pPr>
            <a:r>
              <a:rPr lang="en-US" sz="1000" kern="1200" dirty="0" smtClean="0">
                <a:solidFill>
                  <a:schemeClr val="tx1"/>
                </a:solidFill>
                <a:effectLst/>
                <a:latin typeface="Arial" charset="0"/>
                <a:ea typeface="+mn-ea"/>
                <a:cs typeface="+mn-cs"/>
              </a:rPr>
              <a:t>Initial Configuration</a:t>
            </a:r>
            <a:endParaRPr lang="en-GB" sz="1000" kern="1200" dirty="0" smtClean="0">
              <a:solidFill>
                <a:schemeClr val="tx1"/>
              </a:solidFill>
              <a:effectLst/>
              <a:latin typeface="Arial" charset="0"/>
              <a:ea typeface="+mn-ea"/>
              <a:cs typeface="+mn-cs"/>
            </a:endParaRPr>
          </a:p>
          <a:p>
            <a:pPr marL="514350" lvl="1" indent="-171450">
              <a:buFont typeface="Arial" pitchFamily="34" charset="0"/>
              <a:buChar char="•"/>
            </a:pPr>
            <a:r>
              <a:rPr lang="en-US" kern="1200" dirty="0" smtClean="0">
                <a:solidFill>
                  <a:schemeClr val="tx1"/>
                </a:solidFill>
                <a:effectLst/>
                <a:latin typeface="Arial" charset="0"/>
                <a:ea typeface="+mn-ea"/>
                <a:cs typeface="+mn-cs"/>
              </a:rPr>
              <a:t>Teredo client:</a:t>
            </a:r>
            <a:endParaRPr lang="en-GB" kern="1200" dirty="0" smtClean="0">
              <a:solidFill>
                <a:schemeClr val="tx1"/>
              </a:solidFill>
              <a:effectLst/>
              <a:latin typeface="Arial" charset="0"/>
              <a:ea typeface="+mn-ea"/>
              <a:cs typeface="+mn-cs"/>
            </a:endParaRPr>
          </a:p>
          <a:p>
            <a:pPr marL="1085850" lvl="2" indent="-171450">
              <a:buFont typeface="Arial" pitchFamily="34" charset="0"/>
              <a:buChar char="•"/>
            </a:pPr>
            <a:r>
              <a:rPr lang="en-US" kern="1200" dirty="0" smtClean="0">
                <a:solidFill>
                  <a:schemeClr val="tx1"/>
                </a:solidFill>
                <a:effectLst/>
                <a:latin typeface="Arial" charset="0"/>
                <a:ea typeface="+mn-ea"/>
                <a:cs typeface="+mn-cs"/>
              </a:rPr>
              <a:t>Resolves the default name teredo.ipv6.microsoft.com for Teredo servers</a:t>
            </a:r>
            <a:endParaRPr lang="en-GB" kern="1200" dirty="0" smtClean="0">
              <a:solidFill>
                <a:schemeClr val="tx1"/>
              </a:solidFill>
              <a:effectLst/>
              <a:latin typeface="Arial" charset="0"/>
              <a:ea typeface="+mn-ea"/>
              <a:cs typeface="+mn-cs"/>
            </a:endParaRPr>
          </a:p>
          <a:p>
            <a:pPr marL="1085850" lvl="2" indent="-171450">
              <a:buFont typeface="Arial" pitchFamily="34" charset="0"/>
              <a:buChar char="•"/>
            </a:pPr>
            <a:r>
              <a:rPr lang="en-US" kern="1200" dirty="0" smtClean="0">
                <a:solidFill>
                  <a:schemeClr val="tx1"/>
                </a:solidFill>
                <a:effectLst/>
                <a:latin typeface="Arial" charset="0"/>
                <a:ea typeface="+mn-ea"/>
                <a:cs typeface="+mn-cs"/>
              </a:rPr>
              <a:t>Sends multiple Teredo-encapsulated Router Solicitations to multiple Teredo servers</a:t>
            </a:r>
            <a:endParaRPr lang="en-GB" kern="1200" dirty="0" smtClean="0">
              <a:solidFill>
                <a:schemeClr val="tx1"/>
              </a:solidFill>
              <a:effectLst/>
              <a:latin typeface="Arial" charset="0"/>
              <a:ea typeface="+mn-ea"/>
              <a:cs typeface="+mn-cs"/>
            </a:endParaRPr>
          </a:p>
          <a:p>
            <a:pPr marL="514350" lvl="1" indent="-171450">
              <a:buFont typeface="Arial" pitchFamily="34" charset="0"/>
              <a:buChar char="•"/>
            </a:pPr>
            <a:r>
              <a:rPr lang="en-US" kern="1200" dirty="0" smtClean="0">
                <a:solidFill>
                  <a:schemeClr val="tx1"/>
                </a:solidFill>
                <a:effectLst/>
                <a:latin typeface="Arial" charset="0"/>
                <a:ea typeface="+mn-ea"/>
                <a:cs typeface="+mn-cs"/>
              </a:rPr>
              <a:t>Based on responses, Teredo client determines:</a:t>
            </a:r>
            <a:endParaRPr lang="en-GB" kern="1200" dirty="0" smtClean="0">
              <a:solidFill>
                <a:schemeClr val="tx1"/>
              </a:solidFill>
              <a:effectLst/>
              <a:latin typeface="Arial" charset="0"/>
              <a:ea typeface="+mn-ea"/>
              <a:cs typeface="+mn-cs"/>
            </a:endParaRPr>
          </a:p>
          <a:p>
            <a:pPr marL="1085850" lvl="2" indent="-171450">
              <a:buFont typeface="Arial" pitchFamily="34" charset="0"/>
              <a:buChar char="•"/>
            </a:pPr>
            <a:r>
              <a:rPr lang="en-US" kern="1200" dirty="0" smtClean="0">
                <a:solidFill>
                  <a:schemeClr val="tx1"/>
                </a:solidFill>
                <a:effectLst/>
                <a:latin typeface="Arial" charset="0"/>
                <a:ea typeface="+mn-ea"/>
                <a:cs typeface="+mn-cs"/>
              </a:rPr>
              <a:t>Teredo server IPv4 address</a:t>
            </a:r>
            <a:endParaRPr lang="en-GB" kern="1200" dirty="0" smtClean="0">
              <a:solidFill>
                <a:schemeClr val="tx1"/>
              </a:solidFill>
              <a:effectLst/>
              <a:latin typeface="Arial" charset="0"/>
              <a:ea typeface="+mn-ea"/>
              <a:cs typeface="+mn-cs"/>
            </a:endParaRPr>
          </a:p>
          <a:p>
            <a:pPr marL="1085850" lvl="2" indent="-171450">
              <a:buFont typeface="Arial" pitchFamily="34" charset="0"/>
              <a:buChar char="•"/>
            </a:pPr>
            <a:r>
              <a:rPr lang="en-US" kern="1200" dirty="0" smtClean="0">
                <a:solidFill>
                  <a:schemeClr val="tx1"/>
                </a:solidFill>
                <a:effectLst/>
                <a:latin typeface="Arial" charset="0"/>
                <a:ea typeface="+mn-ea"/>
                <a:cs typeface="+mn-cs"/>
              </a:rPr>
              <a:t>Type of NAT</a:t>
            </a:r>
            <a:endParaRPr lang="en-GB" kern="1200" dirty="0" smtClean="0">
              <a:solidFill>
                <a:schemeClr val="tx1"/>
              </a:solidFill>
              <a:effectLst/>
              <a:latin typeface="Arial" charset="0"/>
              <a:ea typeface="+mn-ea"/>
              <a:cs typeface="+mn-cs"/>
            </a:endParaRPr>
          </a:p>
          <a:p>
            <a:pPr marL="1085850" lvl="2" indent="-171450">
              <a:buFont typeface="Arial" pitchFamily="34" charset="0"/>
              <a:buChar char="•"/>
            </a:pPr>
            <a:r>
              <a:rPr lang="en-US" kern="1200" dirty="0" smtClean="0">
                <a:solidFill>
                  <a:schemeClr val="tx1"/>
                </a:solidFill>
                <a:effectLst/>
                <a:latin typeface="Arial" charset="0"/>
                <a:ea typeface="+mn-ea"/>
                <a:cs typeface="+mn-cs"/>
              </a:rPr>
              <a:t>Externally mapped address and port for Teredo traffic</a:t>
            </a:r>
            <a:endParaRPr lang="en-GB" kern="1200" dirty="0" smtClean="0">
              <a:solidFill>
                <a:schemeClr val="tx1"/>
              </a:solidFill>
              <a:effectLst/>
              <a:latin typeface="Arial" charset="0"/>
              <a:ea typeface="+mn-ea"/>
              <a:cs typeface="+mn-cs"/>
            </a:endParaRPr>
          </a:p>
          <a:p>
            <a:pPr marL="171450" lvl="0" indent="-171450">
              <a:buFont typeface="Arial" pitchFamily="34" charset="0"/>
              <a:buChar char="•"/>
            </a:pPr>
            <a:r>
              <a:rPr lang="en-US" sz="1000" kern="1200" dirty="0" smtClean="0">
                <a:solidFill>
                  <a:schemeClr val="tx1"/>
                </a:solidFill>
                <a:effectLst/>
                <a:latin typeface="Arial" charset="0"/>
                <a:ea typeface="+mn-ea"/>
                <a:cs typeface="+mn-cs"/>
              </a:rPr>
              <a:t>Initial Communication Between Two Teredo Clients in Different Sites. The set of packets sent during the initial communication between Teredo clients that are located in different sites depends on whether the Teredo clients are located behind cone NATs or restricted NATs: </a:t>
            </a:r>
            <a:endParaRPr lang="en-GB" sz="1000" kern="1200" dirty="0" smtClean="0">
              <a:solidFill>
                <a:schemeClr val="tx1"/>
              </a:solidFill>
              <a:effectLst/>
              <a:latin typeface="Arial" charset="0"/>
              <a:ea typeface="+mn-ea"/>
              <a:cs typeface="+mn-cs"/>
            </a:endParaRPr>
          </a:p>
          <a:p>
            <a:pPr marL="514350" lvl="1" indent="-171450">
              <a:buFont typeface="Arial" pitchFamily="34" charset="0"/>
              <a:buChar char="•"/>
            </a:pPr>
            <a:r>
              <a:rPr lang="en-US" kern="1200" dirty="0" smtClean="0">
                <a:solidFill>
                  <a:schemeClr val="tx1"/>
                </a:solidFill>
                <a:effectLst/>
                <a:latin typeface="Arial" charset="0"/>
                <a:ea typeface="+mn-ea"/>
                <a:cs typeface="+mn-cs"/>
              </a:rPr>
              <a:t>When a Teredo client is located behind a cone NAT, the NAT translation-table entries for the Teredo client’s traffic allows traffic from any source IP address or source UDP port. Therefore, a Teredo client can send packets directly to another Teredo client behind a cone NAT without having to send additional packets.</a:t>
            </a:r>
            <a:endParaRPr lang="en-GB" kern="1200" dirty="0" smtClean="0">
              <a:solidFill>
                <a:schemeClr val="tx1"/>
              </a:solidFill>
              <a:effectLst/>
              <a:latin typeface="Arial" charset="0"/>
              <a:ea typeface="+mn-ea"/>
              <a:cs typeface="+mn-cs"/>
            </a:endParaRPr>
          </a:p>
          <a:p>
            <a:pPr marL="514350" lvl="1" indent="-171450">
              <a:buFont typeface="Arial" pitchFamily="34" charset="0"/>
              <a:buChar char="•"/>
            </a:pPr>
            <a:r>
              <a:rPr lang="en-US" kern="1200" dirty="0" smtClean="0">
                <a:solidFill>
                  <a:schemeClr val="tx1"/>
                </a:solidFill>
                <a:effectLst/>
                <a:latin typeface="Arial" charset="0"/>
                <a:ea typeface="+mn-ea"/>
                <a:cs typeface="+mn-cs"/>
              </a:rPr>
              <a:t>When a Teredo client is located behind a restricted NAT, the NAT translation-table entries for the Teredo client’s traffic only is allowed from specific IPv4 addresses and UDP port numbers. Therefore, when a Teredo client is located behind a restricted NAT, an initiating Teredo client must first send packets to create a source-specific NAT mapping that allows the initiating Teredo client’s traffic to traverse the restricted NAT, prior to sending the initial communication packet.</a:t>
            </a:r>
            <a:endParaRPr lang="en-GB" kern="1200" dirty="0" smtClean="0">
              <a:solidFill>
                <a:schemeClr val="tx1"/>
              </a:solidFill>
              <a:effectLst/>
              <a:latin typeface="Arial" charset="0"/>
              <a:ea typeface="+mn-ea"/>
              <a:cs typeface="+mn-cs"/>
            </a:endParaRPr>
          </a:p>
          <a:p>
            <a:pPr eaLnBrk="1" hangingPunct="1"/>
            <a:endParaRPr lang="en-US" dirty="0" smtClean="0"/>
          </a:p>
          <a:p>
            <a:endParaRPr lang="en-GB" dirty="0" smtClean="0"/>
          </a:p>
          <a:p>
            <a:pPr eaLnBrk="1" hangingPunct="1"/>
            <a:endParaRPr lang="en-US" dirty="0" smtClean="0"/>
          </a:p>
          <a:p>
            <a:endParaRPr lang="en-GB" dirty="0" smtClean="0"/>
          </a:p>
          <a:p>
            <a:endParaRPr lang="en-GB" dirty="0"/>
          </a:p>
        </p:txBody>
      </p:sp>
      <p:sp>
        <p:nvSpPr>
          <p:cNvPr id="4" name="Slide Number Placeholder 3"/>
          <p:cNvSpPr>
            <a:spLocks noGrp="1"/>
          </p:cNvSpPr>
          <p:nvPr>
            <p:ph type="sldNum" sz="quarter" idx="10"/>
          </p:nvPr>
        </p:nvSpPr>
        <p:spPr/>
        <p:txBody>
          <a:bodyPr/>
          <a:lstStyle/>
          <a:p>
            <a:pPr>
              <a:defRPr/>
            </a:pPr>
            <a:fld id="{DCCEFC8F-1EBC-43E5-886D-F0A9AD3E9B6F}" type="slidenum">
              <a:rPr lang="en-US" smtClean="0"/>
              <a:pPr>
                <a:defRPr/>
              </a:pPr>
              <a:t>24</a:t>
            </a:fld>
            <a:endParaRPr lang="en-US" dirty="0"/>
          </a:p>
        </p:txBody>
      </p:sp>
      <p:sp>
        <p:nvSpPr>
          <p:cNvPr id="5" name="Header Placeholder 4"/>
          <p:cNvSpPr>
            <a:spLocks noGrp="1"/>
          </p:cNvSpPr>
          <p:nvPr>
            <p:ph type="hdr" sz="quarter" idx="11"/>
          </p:nvPr>
        </p:nvSpPr>
        <p:spPr>
          <a:xfrm>
            <a:off x="0" y="238125"/>
            <a:ext cx="3038475" cy="347663"/>
          </a:xfrm>
          <a:prstGeom prst="rect">
            <a:avLst/>
          </a:prstGeom>
        </p:spPr>
        <p:txBody>
          <a:bodyPr/>
          <a:lstStyle/>
          <a:p>
            <a:r>
              <a:rPr lang="en-US" dirty="0"/>
              <a:t>Module 3: Planning Network Addressing and Name Resolution</a:t>
            </a:r>
          </a:p>
          <a:p>
            <a:pPr>
              <a:defRPr/>
            </a:pPr>
            <a:endParaRPr lang="en-US" dirty="0"/>
          </a:p>
        </p:txBody>
      </p:sp>
      <p:sp>
        <p:nvSpPr>
          <p:cNvPr id="6" name="Date Placeholder 5"/>
          <p:cNvSpPr>
            <a:spLocks noGrp="1"/>
          </p:cNvSpPr>
          <p:nvPr>
            <p:ph type="dt" idx="12"/>
          </p:nvPr>
        </p:nvSpPr>
        <p:spPr/>
        <p:txBody>
          <a:bodyPr/>
          <a:lstStyle/>
          <a:p>
            <a:pPr>
              <a:defRPr/>
            </a:pPr>
            <a:r>
              <a:rPr lang="en-US" dirty="0" smtClean="0"/>
              <a:t>Course 6433A</a:t>
            </a:r>
            <a:endParaRPr lang="en-US" dirty="0"/>
          </a:p>
        </p:txBody>
      </p:sp>
    </p:spTree>
    <p:extLst>
      <p:ext uri="{BB962C8B-B14F-4D97-AF65-F5344CB8AC3E}">
        <p14:creationId xmlns:p14="http://schemas.microsoft.com/office/powerpoint/2010/main" val="401085778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Teredo: Restricted NAT</a:t>
            </a:r>
            <a:endParaRPr lang="en-GB" b="1" dirty="0"/>
          </a:p>
          <a:p>
            <a:r>
              <a:rPr lang="en-US" dirty="0"/>
              <a:t>The following process sends an initial communication packet from Teredo Client A to Teredo Client B:</a:t>
            </a:r>
            <a:endParaRPr lang="en-GB" dirty="0"/>
          </a:p>
          <a:p>
            <a:pPr marL="228600" lvl="0" indent="-228600">
              <a:buFont typeface="+mj-lt"/>
              <a:buAutoNum type="arabicPeriod"/>
            </a:pPr>
            <a:r>
              <a:rPr lang="en-US" dirty="0"/>
              <a:t>Teredo Client A sends a bubble packet directly to Teredo Client B. A bubble packet contains no data, and it creates or maintains NAT mappings. Because Teredo Client B is behind a restricted NAT, Teredo traffic from an arbitrary source IPv4 address and UDP port number is not allowed unless there is a source-specific NAT translation-table entry. Assuming that there is no such entry, the restricted NAT discards the bubble packet silently. However, when the restricted NAT for Teredo Client A forwarded the bubble packet, it created a source-specific NAT translation-table entry that allows future packets sent from Teredo Client B to be forwarded to Teredo Client A.</a:t>
            </a:r>
            <a:endParaRPr lang="en-GB" dirty="0"/>
          </a:p>
          <a:p>
            <a:pPr marL="228600" lvl="0" indent="-228600">
              <a:buFont typeface="+mj-lt"/>
              <a:buAutoNum type="arabicPeriod"/>
            </a:pPr>
            <a:r>
              <a:rPr lang="en-US" dirty="0"/>
              <a:t>Teredo Client A sends a bubble packet to Teredo Client B through Teredo Server 2 (Teredo Client B’s Teredo server). The IPv4 destination address in the bubble packet is set to the IPv4 address of Teredo Server 2, which Teredo Client A determines from the third and fourth blocks of Teredo Client B’s Teredo address.</a:t>
            </a:r>
            <a:endParaRPr lang="en-GB" dirty="0"/>
          </a:p>
          <a:p>
            <a:pPr marL="228600" lvl="0" indent="-228600">
              <a:buFont typeface="+mj-lt"/>
              <a:buAutoNum type="arabicPeriod"/>
            </a:pPr>
            <a:r>
              <a:rPr lang="en-US" dirty="0"/>
              <a:t>Teredo Server 2 forwards the bubble packet to Teredo Client B. The restricted NAT for Teredo Client B forwards the packet because there is an existing source-specific mapping for Teredo traffic from Teredo Server 2 (initial configuration of Teredo Client B establishes this mapping).</a:t>
            </a:r>
            <a:endParaRPr lang="en-GB" dirty="0"/>
          </a:p>
          <a:p>
            <a:pPr marL="228600" lvl="0" indent="-228600">
              <a:buFont typeface="+mj-lt"/>
              <a:buAutoNum type="arabicPeriod"/>
            </a:pPr>
            <a:r>
              <a:rPr lang="en-US" dirty="0"/>
              <a:t>Teredo Client B responds to the bubble packet received from Teredo Client A with its own bubble packet, which is sent directly to Teredo Client A. Because Teredo Client A’s restricted NAT has a source-specific mapping for Teredo traffic from Teredo Client B (the initial bubble packet sent from Teredo Client A in step 1 establishes this mapping), it forwards the bubble packet to Teredo Client A.</a:t>
            </a:r>
            <a:endParaRPr lang="en-GB" dirty="0"/>
          </a:p>
          <a:p>
            <a:pPr marL="228600" lvl="0" indent="-228600">
              <a:buFont typeface="+mj-lt"/>
              <a:buAutoNum type="arabicPeriod"/>
            </a:pPr>
            <a:r>
              <a:rPr lang="en-US" dirty="0"/>
              <a:t>Upon the bubble packet’s receipt from Teredo Client B, Teredo Client A determines that source-specific NAT mappings exist for both NATs. Teredo Client A sends an initial communication packet directly to Teredo Client B. Subsequent packets are sent directly between Teredo clients A and B.</a:t>
            </a:r>
            <a:endParaRPr lang="en-GB" dirty="0"/>
          </a:p>
          <a:p>
            <a:pPr marL="114300" lvl="1" indent="0" eaLnBrk="1" hangingPunct="1">
              <a:lnSpc>
                <a:spcPct val="90000"/>
              </a:lnSpc>
              <a:buNone/>
            </a:pPr>
            <a:endParaRPr lang="en-US" dirty="0"/>
          </a:p>
          <a:p>
            <a:pPr eaLnBrk="1" hangingPunct="1"/>
            <a:endParaRPr lang="en-US" b="1" dirty="0"/>
          </a:p>
          <a:p>
            <a:pPr eaLnBrk="1" hangingPunct="1"/>
            <a:r>
              <a:rPr lang="en-US" b="1" dirty="0"/>
              <a:t>References</a:t>
            </a:r>
          </a:p>
          <a:p>
            <a:pPr eaLnBrk="1" hangingPunct="1">
              <a:spcAft>
                <a:spcPct val="0"/>
              </a:spcAft>
              <a:buFontTx/>
              <a:buChar char="•"/>
            </a:pPr>
            <a:r>
              <a:rPr lang="en-US" dirty="0"/>
              <a:t> IPv6 Transition Technologies </a:t>
            </a:r>
          </a:p>
          <a:p>
            <a:pPr eaLnBrk="1" hangingPunct="1"/>
            <a:r>
              <a:rPr lang="en-US" dirty="0"/>
              <a:t>http://go.microsoft.com/fwlink/?LinkID=112079&amp;clcid=0x409</a:t>
            </a:r>
          </a:p>
          <a:p>
            <a:endParaRPr lang="en-GB" dirty="0"/>
          </a:p>
        </p:txBody>
      </p:sp>
      <p:sp>
        <p:nvSpPr>
          <p:cNvPr id="4" name="Slide Number Placeholder 3"/>
          <p:cNvSpPr>
            <a:spLocks noGrp="1"/>
          </p:cNvSpPr>
          <p:nvPr>
            <p:ph type="sldNum" sz="quarter" idx="10"/>
          </p:nvPr>
        </p:nvSpPr>
        <p:spPr/>
        <p:txBody>
          <a:bodyPr/>
          <a:lstStyle/>
          <a:p>
            <a:pPr>
              <a:defRPr/>
            </a:pPr>
            <a:fld id="{DCCEFC8F-1EBC-43E5-886D-F0A9AD3E9B6F}" type="slidenum">
              <a:rPr lang="en-US" smtClean="0"/>
              <a:pPr>
                <a:defRPr/>
              </a:pPr>
              <a:t>25</a:t>
            </a:fld>
            <a:endParaRPr lang="en-US" dirty="0"/>
          </a:p>
        </p:txBody>
      </p:sp>
      <p:sp>
        <p:nvSpPr>
          <p:cNvPr id="5" name="Header Placeholder 4"/>
          <p:cNvSpPr>
            <a:spLocks noGrp="1"/>
          </p:cNvSpPr>
          <p:nvPr>
            <p:ph type="hdr" sz="quarter" idx="11"/>
          </p:nvPr>
        </p:nvSpPr>
        <p:spPr>
          <a:xfrm>
            <a:off x="0" y="238125"/>
            <a:ext cx="3038475" cy="347663"/>
          </a:xfrm>
          <a:prstGeom prst="rect">
            <a:avLst/>
          </a:prstGeom>
        </p:spPr>
        <p:txBody>
          <a:bodyPr/>
          <a:lstStyle/>
          <a:p>
            <a:r>
              <a:rPr lang="en-US" dirty="0"/>
              <a:t>Module 3: Planning Network Addressing and Name Resolution</a:t>
            </a:r>
          </a:p>
          <a:p>
            <a:pPr>
              <a:defRPr/>
            </a:pPr>
            <a:endParaRPr lang="en-US" dirty="0"/>
          </a:p>
        </p:txBody>
      </p:sp>
      <p:sp>
        <p:nvSpPr>
          <p:cNvPr id="6" name="Date Placeholder 5"/>
          <p:cNvSpPr>
            <a:spLocks noGrp="1"/>
          </p:cNvSpPr>
          <p:nvPr>
            <p:ph type="dt" idx="12"/>
          </p:nvPr>
        </p:nvSpPr>
        <p:spPr/>
        <p:txBody>
          <a:bodyPr/>
          <a:lstStyle/>
          <a:p>
            <a:pPr>
              <a:defRPr/>
            </a:pPr>
            <a:r>
              <a:rPr lang="en-US" dirty="0" smtClean="0"/>
              <a:t>Course 6433A</a:t>
            </a:r>
            <a:endParaRPr lang="en-US" dirty="0"/>
          </a:p>
        </p:txBody>
      </p:sp>
    </p:spTree>
    <p:extLst>
      <p:ext uri="{BB962C8B-B14F-4D97-AF65-F5344CB8AC3E}">
        <p14:creationId xmlns:p14="http://schemas.microsoft.com/office/powerpoint/2010/main" val="51619159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dirty="0" smtClean="0"/>
              <a:t>Explain that you use 6to4 tunneling when there is a need to connect IPv6 hosts and networks that are connected using only IPv4. This is used commonly in a router-to-router configuration to connect two business networks that are using IPv6.</a:t>
            </a:r>
          </a:p>
          <a:p>
            <a:pPr eaLnBrk="1" hangingPunct="1"/>
            <a:r>
              <a:rPr lang="en-US" dirty="0" smtClean="0"/>
              <a:t>6to4 is an address-assignment and router-to-router, host-to-router, and router-to-host automatic tunneling technology that you can use to provide unicast IPv6 connectivity between IPv6 sites and hosts across the IPv4 Internet. 6to4 treats the entire IPv4 Internet as a single link. 6to4 is described in RFC 3056.</a:t>
            </a:r>
          </a:p>
          <a:p>
            <a:pPr eaLnBrk="1" hangingPunct="1"/>
            <a:r>
              <a:rPr lang="en-US" dirty="0" smtClean="0"/>
              <a:t>Explain that in a 6to4 address, </a:t>
            </a:r>
            <a:r>
              <a:rPr lang="en-US" b="1" dirty="0" smtClean="0"/>
              <a:t>WWXX:YYZZ </a:t>
            </a:r>
            <a:r>
              <a:rPr lang="en-US" dirty="0" smtClean="0"/>
              <a:t>is the colon-hexadecimal representation of w.x.y.z, a public IPv4 address.</a:t>
            </a:r>
          </a:p>
          <a:p>
            <a:pPr eaLnBrk="1" hangingPunct="1"/>
            <a:r>
              <a:rPr lang="en-US" b="1" dirty="0" smtClean="0"/>
              <a:t>Example</a:t>
            </a:r>
          </a:p>
          <a:p>
            <a:pPr eaLnBrk="1" hangingPunct="1"/>
            <a:r>
              <a:rPr lang="en-US" dirty="0" smtClean="0"/>
              <a:t>In the example network shown in the slide, Host A and Host B can communicate with each other because of a default route using the next-hop address of the 6to4 router in Site 1. When Host A communicates with Host C in another site, Host A sends the traffic to the 6to4 router in Site 1 as IPv6 packets. The 6to4 router in Site 1, using the 2002::/16 route in its routing table and the 6to4 tunnel interface, encapsulates the traffic with an IPv4 header and tunnels it to the 6to4 router in Site 2. The 6to4 router in Site 2 receives the tunneled traffic, removes the IPv4 header and, using the subnet prefix route in its routing table, forwards the IPv6 packet to Host C.</a:t>
            </a:r>
          </a:p>
          <a:p>
            <a:pPr eaLnBrk="1" hangingPunct="1"/>
            <a:r>
              <a:rPr lang="en-US" dirty="0" smtClean="0"/>
              <a:t>For example, Host A resides on subnet 1 within Site 1 that uses the public IPv4 address of 157.60.91.123. Host C resides on subnet 2 within Site 2 that uses the public IPv4 address of 131.107.210.49. The table lists the addresses in the IPv4 and IPv6 headers when the 6to4 router in Site 1 sends the IPv4-encapsulated IPv6 packet to the 6to4 router in Site 2.</a:t>
            </a:r>
          </a:p>
          <a:p>
            <a:endParaRPr lang="en-GB" dirty="0" smtClean="0"/>
          </a:p>
          <a:p>
            <a:endParaRPr lang="en-GB" dirty="0"/>
          </a:p>
        </p:txBody>
      </p:sp>
      <p:sp>
        <p:nvSpPr>
          <p:cNvPr id="4" name="Slide Number Placeholder 3"/>
          <p:cNvSpPr>
            <a:spLocks noGrp="1"/>
          </p:cNvSpPr>
          <p:nvPr>
            <p:ph type="sldNum" sz="quarter" idx="10"/>
          </p:nvPr>
        </p:nvSpPr>
        <p:spPr/>
        <p:txBody>
          <a:bodyPr/>
          <a:lstStyle/>
          <a:p>
            <a:pPr>
              <a:defRPr/>
            </a:pPr>
            <a:fld id="{DCCEFC8F-1EBC-43E5-886D-F0A9AD3E9B6F}" type="slidenum">
              <a:rPr lang="en-US" smtClean="0"/>
              <a:pPr>
                <a:defRPr/>
              </a:pPr>
              <a:t>26</a:t>
            </a:fld>
            <a:endParaRPr lang="en-US" dirty="0"/>
          </a:p>
        </p:txBody>
      </p:sp>
      <p:sp>
        <p:nvSpPr>
          <p:cNvPr id="5" name="Header Placeholder 4"/>
          <p:cNvSpPr>
            <a:spLocks noGrp="1"/>
          </p:cNvSpPr>
          <p:nvPr>
            <p:ph type="hdr" sz="quarter" idx="11"/>
          </p:nvPr>
        </p:nvSpPr>
        <p:spPr>
          <a:xfrm>
            <a:off x="0" y="238125"/>
            <a:ext cx="3038475" cy="347663"/>
          </a:xfrm>
          <a:prstGeom prst="rect">
            <a:avLst/>
          </a:prstGeom>
        </p:spPr>
        <p:txBody>
          <a:bodyPr/>
          <a:lstStyle/>
          <a:p>
            <a:r>
              <a:rPr lang="en-US" dirty="0"/>
              <a:t>Module 3: Planning Network Addressing and Name Resolution</a:t>
            </a:r>
          </a:p>
          <a:p>
            <a:pPr>
              <a:defRPr/>
            </a:pPr>
            <a:endParaRPr lang="en-US" dirty="0"/>
          </a:p>
        </p:txBody>
      </p:sp>
      <p:sp>
        <p:nvSpPr>
          <p:cNvPr id="6" name="Date Placeholder 5"/>
          <p:cNvSpPr>
            <a:spLocks noGrp="1"/>
          </p:cNvSpPr>
          <p:nvPr>
            <p:ph type="dt" idx="12"/>
          </p:nvPr>
        </p:nvSpPr>
        <p:spPr/>
        <p:txBody>
          <a:bodyPr/>
          <a:lstStyle/>
          <a:p>
            <a:pPr>
              <a:defRPr/>
            </a:pPr>
            <a:r>
              <a:rPr lang="en-US" dirty="0" smtClean="0"/>
              <a:t>Course 6433A</a:t>
            </a:r>
            <a:endParaRPr lang="en-US" dirty="0"/>
          </a:p>
        </p:txBody>
      </p:sp>
    </p:spTree>
    <p:extLst>
      <p:ext uri="{BB962C8B-B14F-4D97-AF65-F5344CB8AC3E}">
        <p14:creationId xmlns:p14="http://schemas.microsoft.com/office/powerpoint/2010/main" val="426685507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dirty="0" smtClean="0"/>
              <a:t>Explain ISATAP tunneling.</a:t>
            </a:r>
          </a:p>
          <a:p>
            <a:pPr eaLnBrk="1" hangingPunct="1"/>
            <a:r>
              <a:rPr lang="en-US" dirty="0" smtClean="0"/>
              <a:t>ISATAP is an address-assignment and host-to-host, host-to-router, and router-to-host automatic tunneling technology that you can use to provide unicast IPv6 connectivity between IPv6/IPv4 hosts across an IPv4 intranet.</a:t>
            </a:r>
          </a:p>
          <a:p>
            <a:pPr eaLnBrk="1" hangingPunct="1"/>
            <a:r>
              <a:rPr lang="en-US" b="1" dirty="0" smtClean="0"/>
              <a:t>ISATAP Router</a:t>
            </a:r>
          </a:p>
          <a:p>
            <a:pPr eaLnBrk="1" hangingPunct="1"/>
            <a:r>
              <a:rPr lang="en-US" dirty="0" smtClean="0"/>
              <a:t>ISATAP allows IPv6 clients in an IPv4 subnet communicate without additional manual configuration. An ISATAP router allows the clients to communicate with other IPv6 clients in pure IPv6 or mixed subnets.</a:t>
            </a:r>
          </a:p>
          <a:p>
            <a:pPr eaLnBrk="1" hangingPunct="1"/>
            <a:r>
              <a:rPr lang="en-US" b="1" dirty="0" smtClean="0"/>
              <a:t>How ISATAP Tunneling Works</a:t>
            </a:r>
          </a:p>
          <a:p>
            <a:pPr eaLnBrk="1" hangingPunct="1"/>
            <a:r>
              <a:rPr lang="en-US" dirty="0" smtClean="0"/>
              <a:t>Use the diagram portion of the build slide to explain how ISATAP tunneling works. </a:t>
            </a:r>
          </a:p>
          <a:p>
            <a:pPr eaLnBrk="1" hangingPunct="1"/>
            <a:r>
              <a:rPr lang="en-US" dirty="0" smtClean="0"/>
              <a:t>ISATAP tunneling can be initiated in several ways. The ISATAP router can be resolved by resolving the name “ISATAP” to an IPv4 address or by using the </a:t>
            </a:r>
            <a:r>
              <a:rPr lang="en-US" b="1" dirty="0" smtClean="0"/>
              <a:t>Netsh Interface IPv6 ISATAP set Router </a:t>
            </a:r>
            <a:r>
              <a:rPr lang="en-US" dirty="0" smtClean="0"/>
              <a:t>command.</a:t>
            </a:r>
          </a:p>
          <a:p>
            <a:pPr eaLnBrk="1" hangingPunct="1"/>
            <a:r>
              <a:rPr lang="en-US" dirty="0" smtClean="0"/>
              <a:t>To resolve “ISATAP” in the naming infrastructure, define the name at a level that works best for the administrator.</a:t>
            </a:r>
          </a:p>
          <a:p>
            <a:pPr eaLnBrk="1" hangingPunct="1"/>
            <a:r>
              <a:rPr lang="en-US" dirty="0" smtClean="0"/>
              <a:t>After the router is found, the host will communicate with the router using IPv4. The router will provide information to the host about the IPv6 ISATAP network prefix and whether the particular router is a default router.</a:t>
            </a:r>
          </a:p>
          <a:p>
            <a:pPr eaLnBrk="1" hangingPunct="1"/>
            <a:r>
              <a:rPr lang="en-US" b="1" dirty="0"/>
              <a:t>Note</a:t>
            </a:r>
            <a:r>
              <a:rPr lang="en-US" dirty="0"/>
              <a:t> </a:t>
            </a:r>
            <a:r>
              <a:rPr lang="en-US" dirty="0" smtClean="0"/>
              <a:t>Point out, </a:t>
            </a:r>
            <a:r>
              <a:rPr lang="en-US" smtClean="0"/>
              <a:t>that it is </a:t>
            </a:r>
            <a:r>
              <a:rPr lang="en-US" dirty="0"/>
              <a:t>important to plan ISATAP implementation carefully; all nodes will be connected to the same IPv6 subnet and AD DS site awareness configured with the Active Directory Sites and Services snap-in will be lost unless also configured for ISATAP-equivalent subnets. For this reason and others, Microsoft recommends that you use ISATAP only for limited testing, rather than for Intranet wide deployment, and instead deploy native IPv6 support for your intranet.</a:t>
            </a:r>
          </a:p>
          <a:p>
            <a:pPr eaLnBrk="1" hangingPunct="1"/>
            <a:endParaRPr lang="en-US" dirty="0" smtClean="0"/>
          </a:p>
          <a:p>
            <a:pPr eaLnBrk="1" hangingPunct="1"/>
            <a:r>
              <a:rPr lang="en-US" b="1" dirty="0" smtClean="0"/>
              <a:t>Note</a:t>
            </a:r>
            <a:r>
              <a:rPr lang="en-US" dirty="0" smtClean="0"/>
              <a:t>: consider mentioning that IS</a:t>
            </a:r>
            <a:r>
              <a:rPr lang="en-GB" dirty="0" smtClean="0"/>
              <a:t>ATAP is on the DNS Global Block list by default to prevent high jacking.</a:t>
            </a:r>
            <a:endParaRPr lang="en-US" dirty="0" smtClean="0"/>
          </a:p>
          <a:p>
            <a:pPr eaLnBrk="1" hangingPunct="1"/>
            <a:endParaRPr lang="en-US" b="1" dirty="0" smtClean="0"/>
          </a:p>
          <a:p>
            <a:pPr eaLnBrk="1" hangingPunct="1"/>
            <a:endParaRPr lang="en-US" dirty="0" smtClean="0"/>
          </a:p>
          <a:p>
            <a:pPr eaLnBrk="1" hangingPunct="1"/>
            <a:endParaRPr lang="en-US" dirty="0" smtClean="0"/>
          </a:p>
          <a:p>
            <a:pPr eaLnBrk="1" hangingPunct="1"/>
            <a:endParaRPr lang="en-US" dirty="0" smtClean="0"/>
          </a:p>
          <a:p>
            <a:endParaRPr lang="en-GB" dirty="0" smtClean="0"/>
          </a:p>
          <a:p>
            <a:endParaRPr lang="en-GB" dirty="0"/>
          </a:p>
        </p:txBody>
      </p:sp>
      <p:sp>
        <p:nvSpPr>
          <p:cNvPr id="4" name="Slide Number Placeholder 3"/>
          <p:cNvSpPr>
            <a:spLocks noGrp="1"/>
          </p:cNvSpPr>
          <p:nvPr>
            <p:ph type="sldNum" sz="quarter" idx="10"/>
          </p:nvPr>
        </p:nvSpPr>
        <p:spPr/>
        <p:txBody>
          <a:bodyPr/>
          <a:lstStyle/>
          <a:p>
            <a:pPr>
              <a:defRPr/>
            </a:pPr>
            <a:fld id="{DCCEFC8F-1EBC-43E5-886D-F0A9AD3E9B6F}" type="slidenum">
              <a:rPr lang="en-US" smtClean="0"/>
              <a:pPr>
                <a:defRPr/>
              </a:pPr>
              <a:t>27</a:t>
            </a:fld>
            <a:endParaRPr lang="en-US" dirty="0"/>
          </a:p>
        </p:txBody>
      </p:sp>
      <p:sp>
        <p:nvSpPr>
          <p:cNvPr id="5" name="Header Placeholder 4"/>
          <p:cNvSpPr>
            <a:spLocks noGrp="1"/>
          </p:cNvSpPr>
          <p:nvPr>
            <p:ph type="hdr" sz="quarter" idx="11"/>
          </p:nvPr>
        </p:nvSpPr>
        <p:spPr>
          <a:xfrm>
            <a:off x="0" y="238125"/>
            <a:ext cx="3038475" cy="347663"/>
          </a:xfrm>
          <a:prstGeom prst="rect">
            <a:avLst/>
          </a:prstGeom>
        </p:spPr>
        <p:txBody>
          <a:bodyPr/>
          <a:lstStyle/>
          <a:p>
            <a:r>
              <a:rPr lang="en-US" dirty="0"/>
              <a:t>Module 3: Planning Network Addressing and Name Resolution</a:t>
            </a:r>
          </a:p>
          <a:p>
            <a:pPr>
              <a:defRPr/>
            </a:pPr>
            <a:endParaRPr lang="en-US" dirty="0"/>
          </a:p>
        </p:txBody>
      </p:sp>
      <p:sp>
        <p:nvSpPr>
          <p:cNvPr id="6" name="Date Placeholder 5"/>
          <p:cNvSpPr>
            <a:spLocks noGrp="1"/>
          </p:cNvSpPr>
          <p:nvPr>
            <p:ph type="dt" idx="12"/>
          </p:nvPr>
        </p:nvSpPr>
        <p:spPr/>
        <p:txBody>
          <a:bodyPr/>
          <a:lstStyle/>
          <a:p>
            <a:pPr>
              <a:defRPr/>
            </a:pPr>
            <a:r>
              <a:rPr lang="en-US" dirty="0" smtClean="0"/>
              <a:t>Course 6433A</a:t>
            </a:r>
            <a:endParaRPr lang="en-US" dirty="0"/>
          </a:p>
        </p:txBody>
      </p:sp>
    </p:spTree>
    <p:extLst>
      <p:ext uri="{BB962C8B-B14F-4D97-AF65-F5344CB8AC3E}">
        <p14:creationId xmlns:p14="http://schemas.microsoft.com/office/powerpoint/2010/main" val="331689168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smtClean="0"/>
              <a:t>Key Message</a:t>
            </a:r>
            <a:r>
              <a:rPr lang="en-GB" dirty="0" smtClean="0"/>
              <a:t>: Describe the IP-HTTPS</a:t>
            </a:r>
            <a:r>
              <a:rPr lang="en-GB" baseline="0" dirty="0" smtClean="0"/>
              <a:t> protocol.</a:t>
            </a:r>
          </a:p>
          <a:p>
            <a:endParaRPr lang="en-GB" baseline="0" dirty="0" smtClean="0"/>
          </a:p>
          <a:p>
            <a:r>
              <a:rPr lang="en-GB" b="1" baseline="0" dirty="0" smtClean="0"/>
              <a:t>References</a:t>
            </a:r>
            <a:r>
              <a:rPr lang="en-GB" baseline="0" dirty="0" smtClean="0"/>
              <a:t>:</a:t>
            </a:r>
            <a:br>
              <a:rPr lang="en-GB" baseline="0" dirty="0" smtClean="0"/>
            </a:br>
            <a:r>
              <a:rPr lang="en-GB" dirty="0" smtClean="0"/>
              <a:t>http://msdn.microsoft.com/en-us/library/dd357723(PROT.10).aspx</a:t>
            </a:r>
          </a:p>
          <a:p>
            <a:endParaRPr lang="en-GB" dirty="0" smtClean="0"/>
          </a:p>
          <a:p>
            <a:endParaRPr lang="en-GB" dirty="0"/>
          </a:p>
        </p:txBody>
      </p:sp>
      <p:sp>
        <p:nvSpPr>
          <p:cNvPr id="4" name="Slide Number Placeholder 3"/>
          <p:cNvSpPr>
            <a:spLocks noGrp="1"/>
          </p:cNvSpPr>
          <p:nvPr>
            <p:ph type="sldNum" sz="quarter" idx="10"/>
          </p:nvPr>
        </p:nvSpPr>
        <p:spPr/>
        <p:txBody>
          <a:bodyPr/>
          <a:lstStyle/>
          <a:p>
            <a:pPr>
              <a:defRPr/>
            </a:pPr>
            <a:fld id="{DCCEFC8F-1EBC-43E5-886D-F0A9AD3E9B6F}" type="slidenum">
              <a:rPr lang="en-US" smtClean="0"/>
              <a:pPr>
                <a:defRPr/>
              </a:pPr>
              <a:t>28</a:t>
            </a:fld>
            <a:endParaRPr lang="en-US" dirty="0"/>
          </a:p>
        </p:txBody>
      </p:sp>
      <p:sp>
        <p:nvSpPr>
          <p:cNvPr id="5" name="Header Placeholder 4"/>
          <p:cNvSpPr>
            <a:spLocks noGrp="1"/>
          </p:cNvSpPr>
          <p:nvPr>
            <p:ph type="hdr" sz="quarter" idx="11"/>
          </p:nvPr>
        </p:nvSpPr>
        <p:spPr>
          <a:xfrm>
            <a:off x="0" y="238125"/>
            <a:ext cx="3038475" cy="347663"/>
          </a:xfrm>
          <a:prstGeom prst="rect">
            <a:avLst/>
          </a:prstGeom>
        </p:spPr>
        <p:txBody>
          <a:bodyPr/>
          <a:lstStyle/>
          <a:p>
            <a:r>
              <a:rPr lang="en-US" dirty="0"/>
              <a:t>Module 3: Planning Network Addressing and Name Resolution</a:t>
            </a:r>
          </a:p>
          <a:p>
            <a:pPr>
              <a:defRPr/>
            </a:pPr>
            <a:endParaRPr lang="en-US" dirty="0"/>
          </a:p>
        </p:txBody>
      </p:sp>
      <p:sp>
        <p:nvSpPr>
          <p:cNvPr id="6" name="Date Placeholder 5"/>
          <p:cNvSpPr>
            <a:spLocks noGrp="1"/>
          </p:cNvSpPr>
          <p:nvPr>
            <p:ph type="dt" idx="12"/>
          </p:nvPr>
        </p:nvSpPr>
        <p:spPr/>
        <p:txBody>
          <a:bodyPr/>
          <a:lstStyle/>
          <a:p>
            <a:pPr>
              <a:defRPr/>
            </a:pPr>
            <a:r>
              <a:rPr lang="en-US" dirty="0" smtClean="0"/>
              <a:t>Course 6433A</a:t>
            </a:r>
            <a:endParaRPr lang="en-US" dirty="0"/>
          </a:p>
        </p:txBody>
      </p:sp>
    </p:spTree>
    <p:extLst>
      <p:ext uri="{BB962C8B-B14F-4D97-AF65-F5344CB8AC3E}">
        <p14:creationId xmlns:p14="http://schemas.microsoft.com/office/powerpoint/2010/main" val="323701336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smtClean="0"/>
              <a:t>Key message</a:t>
            </a:r>
            <a:r>
              <a:rPr lang="en-GB" dirty="0" smtClean="0"/>
              <a:t>: Student</a:t>
            </a:r>
            <a:r>
              <a:rPr lang="en-GB" baseline="0" dirty="0" smtClean="0"/>
              <a:t>s should select the appropriate transition technology based on a scenario.</a:t>
            </a:r>
          </a:p>
          <a:p>
            <a:endParaRPr lang="en-GB" baseline="0" dirty="0" smtClean="0"/>
          </a:p>
          <a:p>
            <a:r>
              <a:rPr lang="en-GB" baseline="0" dirty="0" smtClean="0"/>
              <a:t>The appropriate technology is ISATAP. This enables an IPv4 to IPv6 connectivity solution that meets the objectives of the scenario. </a:t>
            </a:r>
          </a:p>
          <a:p>
            <a:endParaRPr lang="en-GB" baseline="0" dirty="0" smtClean="0"/>
          </a:p>
          <a:p>
            <a:pPr marL="228600" lvl="0" indent="-228600">
              <a:buFont typeface="+mj-lt"/>
              <a:buAutoNum type="arabicPeriod"/>
            </a:pPr>
            <a:r>
              <a:rPr lang="en-US" sz="1000" kern="1200" dirty="0" smtClean="0">
                <a:solidFill>
                  <a:schemeClr val="tx1"/>
                </a:solidFill>
                <a:effectLst/>
                <a:latin typeface="Arial" charset="0"/>
                <a:ea typeface="+mn-ea"/>
                <a:cs typeface="+mn-cs"/>
              </a:rPr>
              <a:t>Which transition technology do you propose?</a:t>
            </a:r>
            <a:endParaRPr lang="en-GB" sz="1000" kern="1200" dirty="0" smtClean="0">
              <a:solidFill>
                <a:schemeClr val="tx1"/>
              </a:solidFill>
              <a:effectLst/>
              <a:latin typeface="Arial" charset="0"/>
              <a:ea typeface="+mn-ea"/>
              <a:cs typeface="+mn-cs"/>
            </a:endParaRPr>
          </a:p>
          <a:p>
            <a:endParaRPr lang="en-US" sz="1000" kern="1200" dirty="0" smtClean="0">
              <a:solidFill>
                <a:schemeClr val="tx1"/>
              </a:solidFill>
              <a:effectLst/>
              <a:latin typeface="Arial" charset="0"/>
              <a:ea typeface="+mn-ea"/>
              <a:cs typeface="+mn-cs"/>
            </a:endParaRPr>
          </a:p>
          <a:p>
            <a:r>
              <a:rPr lang="en-US" sz="1000" kern="1200" dirty="0" smtClean="0">
                <a:solidFill>
                  <a:schemeClr val="tx1"/>
                </a:solidFill>
                <a:effectLst/>
                <a:latin typeface="Arial" charset="0"/>
                <a:ea typeface="+mn-ea"/>
                <a:cs typeface="+mn-cs"/>
              </a:rPr>
              <a:t>ISATAP is indicated. ISATAP is designed to provide IPv4 to IPv6 connectivity across an IPv4 intranet, which is the situation at Contoso. </a:t>
            </a:r>
            <a:endParaRPr lang="en-GB" sz="1000" kern="1200" dirty="0" smtClean="0">
              <a:solidFill>
                <a:schemeClr val="tx1"/>
              </a:solidFill>
              <a:effectLst/>
              <a:latin typeface="Arial" charset="0"/>
              <a:ea typeface="+mn-ea"/>
              <a:cs typeface="+mn-cs"/>
            </a:endParaRPr>
          </a:p>
          <a:p>
            <a:r>
              <a:rPr lang="en-US" sz="1000" kern="1200" dirty="0" smtClean="0">
                <a:solidFill>
                  <a:schemeClr val="tx1"/>
                </a:solidFill>
                <a:effectLst/>
                <a:latin typeface="Arial" charset="0"/>
                <a:ea typeface="+mn-ea"/>
                <a:cs typeface="+mn-cs"/>
              </a:rPr>
              <a:t>You can implement ISATAP without needing to make configuration changes to the hosts as the ISATAP routers can advertise the required configuration information. </a:t>
            </a:r>
            <a:endParaRPr lang="en-GB" sz="1000" kern="1200" dirty="0" smtClean="0">
              <a:solidFill>
                <a:schemeClr val="tx1"/>
              </a:solidFill>
              <a:effectLst/>
              <a:latin typeface="Arial" charset="0"/>
              <a:ea typeface="+mn-ea"/>
              <a:cs typeface="+mn-cs"/>
            </a:endParaRPr>
          </a:p>
          <a:p>
            <a:r>
              <a:rPr lang="en-US" sz="1000" kern="1200" dirty="0" smtClean="0">
                <a:solidFill>
                  <a:schemeClr val="tx1"/>
                </a:solidFill>
                <a:effectLst/>
                <a:latin typeface="Arial" charset="0"/>
                <a:ea typeface="+mn-ea"/>
                <a:cs typeface="+mn-cs"/>
              </a:rPr>
              <a:t>DHCP servers are not affected. </a:t>
            </a:r>
            <a:endParaRPr lang="en-GB" sz="1000" kern="1200" dirty="0" smtClean="0">
              <a:solidFill>
                <a:schemeClr val="tx1"/>
              </a:solidFill>
              <a:effectLst/>
              <a:latin typeface="Arial" charset="0"/>
              <a:ea typeface="+mn-ea"/>
              <a:cs typeface="+mn-cs"/>
            </a:endParaRPr>
          </a:p>
          <a:p>
            <a:r>
              <a:rPr lang="en-US" sz="1000" kern="1200" dirty="0" smtClean="0">
                <a:solidFill>
                  <a:schemeClr val="tx1"/>
                </a:solidFill>
                <a:effectLst/>
                <a:latin typeface="Arial" charset="0"/>
                <a:ea typeface="+mn-ea"/>
                <a:cs typeface="+mn-cs"/>
              </a:rPr>
              <a:t>6to4 would not be suitable; it is a technology used to provide IPv6 connectivity between IPv6 sites and hosts across the IPv4 Internet. </a:t>
            </a:r>
            <a:endParaRPr lang="en-GB" sz="1000" kern="1200" dirty="0" smtClean="0">
              <a:solidFill>
                <a:schemeClr val="tx1"/>
              </a:solidFill>
              <a:effectLst/>
              <a:latin typeface="Arial" charset="0"/>
              <a:ea typeface="+mn-ea"/>
              <a:cs typeface="+mn-cs"/>
            </a:endParaRPr>
          </a:p>
          <a:p>
            <a:r>
              <a:rPr lang="en-US" sz="1000" kern="1200" dirty="0" smtClean="0">
                <a:solidFill>
                  <a:schemeClr val="tx1"/>
                </a:solidFill>
                <a:effectLst/>
                <a:latin typeface="Arial" charset="0"/>
                <a:ea typeface="+mn-ea"/>
                <a:cs typeface="+mn-cs"/>
              </a:rPr>
              <a:t>Teredo would be unsuitable; it enables you to tunnel IPv6 across the Internet when the clients are behind an IPv4 NAT.</a:t>
            </a:r>
            <a:endParaRPr lang="en-GB" sz="1000" kern="1200" dirty="0" smtClean="0">
              <a:solidFill>
                <a:schemeClr val="tx1"/>
              </a:solidFill>
              <a:effectLst/>
              <a:latin typeface="Arial" charset="0"/>
              <a:ea typeface="+mn-ea"/>
              <a:cs typeface="+mn-cs"/>
            </a:endParaRPr>
          </a:p>
          <a:p>
            <a:pPr lvl="0"/>
            <a:endParaRPr lang="en-US" sz="1000" kern="1200" dirty="0" smtClean="0">
              <a:solidFill>
                <a:schemeClr val="tx1"/>
              </a:solidFill>
              <a:effectLst/>
              <a:latin typeface="Arial" charset="0"/>
              <a:ea typeface="+mn-ea"/>
              <a:cs typeface="+mn-cs"/>
            </a:endParaRPr>
          </a:p>
          <a:p>
            <a:pPr marL="228600" lvl="0" indent="-228600">
              <a:buFont typeface="+mj-lt"/>
              <a:buAutoNum type="arabicPeriod" startAt="2"/>
            </a:pPr>
            <a:r>
              <a:rPr lang="en-US" sz="1000" kern="1200" dirty="0" smtClean="0">
                <a:solidFill>
                  <a:schemeClr val="tx1"/>
                </a:solidFill>
                <a:effectLst/>
                <a:latin typeface="Arial" charset="0"/>
                <a:ea typeface="+mn-ea"/>
                <a:cs typeface="+mn-cs"/>
              </a:rPr>
              <a:t>What configuration changes must you make to implement this transition?</a:t>
            </a:r>
            <a:endParaRPr lang="en-GB" sz="1000" kern="1200" dirty="0" smtClean="0">
              <a:solidFill>
                <a:schemeClr val="tx1"/>
              </a:solidFill>
              <a:effectLst/>
              <a:latin typeface="Arial" charset="0"/>
              <a:ea typeface="+mn-ea"/>
              <a:cs typeface="+mn-cs"/>
            </a:endParaRPr>
          </a:p>
          <a:p>
            <a:endParaRPr lang="en-US" sz="1000" kern="1200" dirty="0" smtClean="0">
              <a:solidFill>
                <a:schemeClr val="tx1"/>
              </a:solidFill>
              <a:effectLst/>
              <a:latin typeface="Arial" charset="0"/>
              <a:ea typeface="+mn-ea"/>
              <a:cs typeface="+mn-cs"/>
            </a:endParaRPr>
          </a:p>
          <a:p>
            <a:r>
              <a:rPr lang="en-US" sz="1000" kern="1200" dirty="0" smtClean="0">
                <a:solidFill>
                  <a:schemeClr val="tx1"/>
                </a:solidFill>
                <a:effectLst/>
                <a:latin typeface="Arial" charset="0"/>
                <a:ea typeface="+mn-ea"/>
                <a:cs typeface="+mn-cs"/>
              </a:rPr>
              <a:t>You must configure the routers in Contoso to support ISATAP and to advertise the IPv6 configuration to the branch offices. You must also create a DNS record for the ISATAP router. </a:t>
            </a:r>
            <a:endParaRPr lang="en-GB" sz="1000" kern="1200" dirty="0" smtClean="0">
              <a:solidFill>
                <a:schemeClr val="tx1"/>
              </a:solidFill>
              <a:effectLst/>
              <a:latin typeface="Arial" charset="0"/>
              <a:ea typeface="+mn-ea"/>
              <a:cs typeface="+mn-cs"/>
            </a:endParaRPr>
          </a:p>
          <a:p>
            <a:endParaRPr lang="en-GB" dirty="0"/>
          </a:p>
        </p:txBody>
      </p:sp>
      <p:sp>
        <p:nvSpPr>
          <p:cNvPr id="4" name="Slide Number Placeholder 3"/>
          <p:cNvSpPr>
            <a:spLocks noGrp="1"/>
          </p:cNvSpPr>
          <p:nvPr>
            <p:ph type="sldNum" sz="quarter" idx="10"/>
          </p:nvPr>
        </p:nvSpPr>
        <p:spPr/>
        <p:txBody>
          <a:bodyPr/>
          <a:lstStyle/>
          <a:p>
            <a:pPr>
              <a:defRPr/>
            </a:pPr>
            <a:fld id="{DCCEFC8F-1EBC-43E5-886D-F0A9AD3E9B6F}" type="slidenum">
              <a:rPr lang="en-US" smtClean="0"/>
              <a:pPr>
                <a:defRPr/>
              </a:pPr>
              <a:t>29</a:t>
            </a:fld>
            <a:endParaRPr lang="en-US" dirty="0"/>
          </a:p>
        </p:txBody>
      </p:sp>
      <p:sp>
        <p:nvSpPr>
          <p:cNvPr id="5" name="Header Placeholder 4"/>
          <p:cNvSpPr>
            <a:spLocks noGrp="1"/>
          </p:cNvSpPr>
          <p:nvPr>
            <p:ph type="hdr" sz="quarter" idx="11"/>
          </p:nvPr>
        </p:nvSpPr>
        <p:spPr>
          <a:xfrm>
            <a:off x="0" y="238125"/>
            <a:ext cx="3038475" cy="347663"/>
          </a:xfrm>
          <a:prstGeom prst="rect">
            <a:avLst/>
          </a:prstGeom>
        </p:spPr>
        <p:txBody>
          <a:bodyPr/>
          <a:lstStyle/>
          <a:p>
            <a:r>
              <a:rPr lang="en-US" dirty="0"/>
              <a:t>Module 3: Planning Network Addressing and Name Resolution</a:t>
            </a:r>
          </a:p>
          <a:p>
            <a:pPr>
              <a:defRPr/>
            </a:pPr>
            <a:endParaRPr lang="en-US" dirty="0"/>
          </a:p>
        </p:txBody>
      </p:sp>
      <p:sp>
        <p:nvSpPr>
          <p:cNvPr id="6" name="Date Placeholder 5"/>
          <p:cNvSpPr>
            <a:spLocks noGrp="1"/>
          </p:cNvSpPr>
          <p:nvPr>
            <p:ph type="dt" idx="12"/>
          </p:nvPr>
        </p:nvSpPr>
        <p:spPr/>
        <p:txBody>
          <a:bodyPr/>
          <a:lstStyle/>
          <a:p>
            <a:pPr>
              <a:defRPr/>
            </a:pPr>
            <a:r>
              <a:rPr lang="en-US" dirty="0" smtClean="0"/>
              <a:t>Course 6433A</a:t>
            </a:r>
            <a:endParaRPr lang="en-US" dirty="0"/>
          </a:p>
        </p:txBody>
      </p:sp>
    </p:spTree>
    <p:extLst>
      <p:ext uri="{BB962C8B-B14F-4D97-AF65-F5344CB8AC3E}">
        <p14:creationId xmlns:p14="http://schemas.microsoft.com/office/powerpoint/2010/main" val="391516169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b="1">
                <a:solidFill>
                  <a:schemeClr val="tx1"/>
                </a:solidFill>
                <a:latin typeface="Verdana" pitchFamily="34" charset="0"/>
              </a:defRPr>
            </a:lvl1pPr>
            <a:lvl2pPr marL="742950" indent="-285750">
              <a:defRPr b="1">
                <a:solidFill>
                  <a:schemeClr val="tx1"/>
                </a:solidFill>
                <a:latin typeface="Verdana" pitchFamily="34" charset="0"/>
              </a:defRPr>
            </a:lvl2pPr>
            <a:lvl3pPr marL="1143000" indent="-228600">
              <a:defRPr b="1">
                <a:solidFill>
                  <a:schemeClr val="tx1"/>
                </a:solidFill>
                <a:latin typeface="Verdana" pitchFamily="34" charset="0"/>
              </a:defRPr>
            </a:lvl3pPr>
            <a:lvl4pPr marL="1600200" indent="-228600">
              <a:defRPr b="1">
                <a:solidFill>
                  <a:schemeClr val="tx1"/>
                </a:solidFill>
                <a:latin typeface="Verdana" pitchFamily="34" charset="0"/>
              </a:defRPr>
            </a:lvl4pPr>
            <a:lvl5pPr marL="2057400" indent="-228600">
              <a:defRPr b="1">
                <a:solidFill>
                  <a:schemeClr val="tx1"/>
                </a:solidFill>
                <a:latin typeface="Verdana" pitchFamily="34" charset="0"/>
              </a:defRPr>
            </a:lvl5pPr>
            <a:lvl6pPr marL="2514600" indent="-228600" algn="ctr" eaLnBrk="0" fontAlgn="base" hangingPunct="0">
              <a:spcBef>
                <a:spcPct val="0"/>
              </a:spcBef>
              <a:spcAft>
                <a:spcPct val="0"/>
              </a:spcAft>
              <a:defRPr b="1">
                <a:solidFill>
                  <a:schemeClr val="tx1"/>
                </a:solidFill>
                <a:latin typeface="Verdana" pitchFamily="34" charset="0"/>
              </a:defRPr>
            </a:lvl6pPr>
            <a:lvl7pPr marL="2971800" indent="-228600" algn="ctr" eaLnBrk="0" fontAlgn="base" hangingPunct="0">
              <a:spcBef>
                <a:spcPct val="0"/>
              </a:spcBef>
              <a:spcAft>
                <a:spcPct val="0"/>
              </a:spcAft>
              <a:defRPr b="1">
                <a:solidFill>
                  <a:schemeClr val="tx1"/>
                </a:solidFill>
                <a:latin typeface="Verdana" pitchFamily="34" charset="0"/>
              </a:defRPr>
            </a:lvl7pPr>
            <a:lvl8pPr marL="3429000" indent="-228600" algn="ctr" eaLnBrk="0" fontAlgn="base" hangingPunct="0">
              <a:spcBef>
                <a:spcPct val="0"/>
              </a:spcBef>
              <a:spcAft>
                <a:spcPct val="0"/>
              </a:spcAft>
              <a:defRPr b="1">
                <a:solidFill>
                  <a:schemeClr val="tx1"/>
                </a:solidFill>
                <a:latin typeface="Verdana" pitchFamily="34" charset="0"/>
              </a:defRPr>
            </a:lvl8pPr>
            <a:lvl9pPr marL="3886200" indent="-228600" algn="ctr" eaLnBrk="0" fontAlgn="base" hangingPunct="0">
              <a:spcBef>
                <a:spcPct val="0"/>
              </a:spcBef>
              <a:spcAft>
                <a:spcPct val="0"/>
              </a:spcAft>
              <a:defRPr b="1">
                <a:solidFill>
                  <a:schemeClr val="tx1"/>
                </a:solidFill>
                <a:latin typeface="Verdana" pitchFamily="34" charset="0"/>
              </a:defRPr>
            </a:lvl9pPr>
          </a:lstStyle>
          <a:p>
            <a:fld id="{46AE78BA-67AB-471D-B711-49450D4EAD10}" type="slidenum">
              <a:rPr lang="en-US" b="0" smtClean="0">
                <a:latin typeface="Arial" charset="0"/>
              </a:rPr>
              <a:pPr/>
              <a:t>3</a:t>
            </a:fld>
            <a:endParaRPr lang="en-US" b="0" dirty="0" smtClean="0">
              <a:latin typeface="Arial" charset="0"/>
            </a:endParaRPr>
          </a:p>
        </p:txBody>
      </p:sp>
      <p:sp>
        <p:nvSpPr>
          <p:cNvPr id="35843" name="Rectangle 2"/>
          <p:cNvSpPr>
            <a:spLocks noGrp="1" noRot="1" noChangeAspect="1" noChangeArrowheads="1" noTextEdit="1"/>
          </p:cNvSpPr>
          <p:nvPr>
            <p:ph type="sldImg"/>
          </p:nvPr>
        </p:nvSpPr>
        <p:spPr>
          <a:ln/>
        </p:spPr>
      </p:sp>
      <p:sp>
        <p:nvSpPr>
          <p:cNvPr id="35844" name="Rectangle 3"/>
          <p:cNvSpPr>
            <a:spLocks noGrp="1" noChangeArrowheads="1"/>
          </p:cNvSpPr>
          <p:nvPr>
            <p:ph type="body" idx="1"/>
          </p:nvPr>
        </p:nvSpPr>
        <p:spPr>
          <a:xfrm>
            <a:off x="666750" y="2360613"/>
            <a:ext cx="6086475" cy="639127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dirty="0" smtClean="0"/>
              <a:t>After completing this lesson, students will be able to:</a:t>
            </a:r>
          </a:p>
          <a:p>
            <a:pPr marL="171450" lvl="0" indent="-171450">
              <a:buFont typeface="Arial" pitchFamily="34" charset="0"/>
              <a:buChar char="•"/>
            </a:pPr>
            <a:r>
              <a:rPr lang="en-US" sz="1000" kern="1200" dirty="0" smtClean="0">
                <a:solidFill>
                  <a:schemeClr val="tx1"/>
                </a:solidFill>
                <a:effectLst/>
                <a:latin typeface="Arial" charset="0"/>
                <a:ea typeface="+mn-ea"/>
                <a:cs typeface="+mn-cs"/>
              </a:rPr>
              <a:t>Plan an IP</a:t>
            </a:r>
            <a:r>
              <a:rPr lang="en-US" sz="1000" kern="1200" baseline="0" dirty="0" smtClean="0">
                <a:solidFill>
                  <a:schemeClr val="tx1"/>
                </a:solidFill>
                <a:effectLst/>
                <a:latin typeface="Arial" charset="0"/>
                <a:ea typeface="+mn-ea"/>
                <a:cs typeface="+mn-cs"/>
              </a:rPr>
              <a:t> addressing scheme.</a:t>
            </a:r>
          </a:p>
          <a:p>
            <a:pPr marL="171450" lvl="0" indent="-171450">
              <a:buFont typeface="Arial" pitchFamily="34" charset="0"/>
              <a:buChar char="•"/>
            </a:pPr>
            <a:r>
              <a:rPr lang="en-US" sz="1000" kern="1200" baseline="0" dirty="0" smtClean="0">
                <a:solidFill>
                  <a:schemeClr val="tx1"/>
                </a:solidFill>
                <a:effectLst/>
                <a:latin typeface="Arial" charset="0"/>
                <a:ea typeface="+mn-ea"/>
                <a:cs typeface="+mn-cs"/>
              </a:rPr>
              <a:t>Describe the benefits of using DHCP.</a:t>
            </a:r>
            <a:endParaRPr lang="en-GB" sz="1000" kern="1200" dirty="0" smtClean="0">
              <a:solidFill>
                <a:schemeClr val="tx1"/>
              </a:solidFill>
              <a:effectLst/>
              <a:latin typeface="Arial" charset="0"/>
              <a:ea typeface="+mn-ea"/>
              <a:cs typeface="+mn-cs"/>
            </a:endParaRPr>
          </a:p>
          <a:p>
            <a:pPr marL="171450" marR="0" lvl="0" indent="-171450" algn="l" defTabSz="914400" rtl="0" eaLnBrk="0" fontAlgn="base" latinLnBrk="0" hangingPunct="0">
              <a:lnSpc>
                <a:spcPct val="100000"/>
              </a:lnSpc>
              <a:spcBef>
                <a:spcPct val="0"/>
              </a:spcBef>
              <a:spcAft>
                <a:spcPct val="60000"/>
              </a:spcAft>
              <a:buClrTx/>
              <a:buSzTx/>
              <a:buFont typeface="Arial" pitchFamily="34" charset="0"/>
              <a:buChar char="•"/>
              <a:tabLst/>
              <a:defRPr/>
            </a:pPr>
            <a:r>
              <a:rPr lang="en-GB" sz="1000" kern="1200" dirty="0" smtClean="0">
                <a:solidFill>
                  <a:schemeClr val="tx1"/>
                </a:solidFill>
                <a:effectLst/>
                <a:latin typeface="Arial" charset="0"/>
                <a:ea typeface="+mn-ea"/>
                <a:cs typeface="+mn-cs"/>
              </a:rPr>
              <a:t>Plan DHCP scopes.</a:t>
            </a:r>
          </a:p>
          <a:p>
            <a:pPr marL="171450" marR="0" lvl="0" indent="-171450" algn="l" defTabSz="914400" rtl="0" eaLnBrk="0" fontAlgn="base" latinLnBrk="0" hangingPunct="0">
              <a:lnSpc>
                <a:spcPct val="100000"/>
              </a:lnSpc>
              <a:spcBef>
                <a:spcPct val="0"/>
              </a:spcBef>
              <a:spcAft>
                <a:spcPct val="60000"/>
              </a:spcAft>
              <a:buClrTx/>
              <a:buSzTx/>
              <a:buFont typeface="Arial" pitchFamily="34" charset="0"/>
              <a:buChar char="•"/>
              <a:tabLst/>
              <a:defRPr/>
            </a:pPr>
            <a:r>
              <a:rPr lang="en-GB" sz="1000" kern="1200" dirty="0" smtClean="0">
                <a:solidFill>
                  <a:schemeClr val="tx1"/>
                </a:solidFill>
                <a:effectLst/>
                <a:latin typeface="Arial" charset="0"/>
                <a:ea typeface="+mn-ea"/>
                <a:cs typeface="+mn-cs"/>
              </a:rPr>
              <a:t>Plan the deployment of DHCP servers.</a:t>
            </a:r>
          </a:p>
          <a:p>
            <a:pPr marL="171450" lvl="0" indent="-171450">
              <a:buFont typeface="Arial" pitchFamily="34" charset="0"/>
              <a:buChar char="•"/>
            </a:pPr>
            <a:r>
              <a:rPr lang="en-GB" sz="1000" kern="1200" dirty="0" smtClean="0">
                <a:solidFill>
                  <a:schemeClr val="tx1"/>
                </a:solidFill>
                <a:effectLst/>
                <a:latin typeface="Arial" charset="0"/>
                <a:ea typeface="+mn-ea"/>
                <a:cs typeface="+mn-cs"/>
              </a:rPr>
              <a:t>Describe the considerations for securing DHCP.</a:t>
            </a:r>
          </a:p>
          <a:p>
            <a:pPr marL="171450" lvl="0" indent="-171450">
              <a:buFont typeface="Arial" pitchFamily="34" charset="0"/>
              <a:buChar char="•"/>
            </a:pPr>
            <a:endParaRPr lang="en-US" sz="1000" kern="1200" dirty="0" smtClean="0">
              <a:solidFill>
                <a:schemeClr val="tx1"/>
              </a:solidFill>
              <a:effectLst/>
              <a:latin typeface="Arial" charset="0"/>
              <a:ea typeface="+mn-ea"/>
              <a:cs typeface="+mn-cs"/>
            </a:endParaRPr>
          </a:p>
        </p:txBody>
      </p:sp>
      <p:sp>
        <p:nvSpPr>
          <p:cNvPr id="5" name="Rectangle 2"/>
          <p:cNvSpPr>
            <a:spLocks noGrp="1" noChangeArrowheads="1"/>
          </p:cNvSpPr>
          <p:nvPr>
            <p:ph type="hdr" sz="quarter"/>
          </p:nvPr>
        </p:nvSpPr>
        <p:spPr bwMode="auto">
          <a:xfrm>
            <a:off x="0" y="238125"/>
            <a:ext cx="3038475" cy="347663"/>
          </a:xfrm>
          <a:prstGeom prst="rect">
            <a:avLst/>
          </a:prstGeom>
          <a:noFill/>
          <a:ln w="9525">
            <a:noFill/>
            <a:miter lim="800000"/>
            <a:headEnd/>
            <a:tailEnd/>
          </a:ln>
          <a:effectLst/>
        </p:spPr>
        <p:txBody>
          <a:bodyPr vert="horz" wrap="square" lIns="91440" tIns="0" rIns="91440" bIns="0" numCol="1" anchor="t" anchorCtr="0" compatLnSpc="1">
            <a:prstTxWarp prst="textNoShape">
              <a:avLst/>
            </a:prstTxWarp>
          </a:bodyPr>
          <a:lstStyle>
            <a:lvl1pPr algn="l" eaLnBrk="1" hangingPunct="1">
              <a:defRPr sz="1200">
                <a:solidFill>
                  <a:srgbClr val="336699"/>
                </a:solidFill>
                <a:latin typeface="Arial" charset="0"/>
                <a:cs typeface="+mn-cs"/>
              </a:defRPr>
            </a:lvl1pPr>
          </a:lstStyle>
          <a:p>
            <a:r>
              <a:rPr lang="en-US" dirty="0"/>
              <a:t>Module 3: Planning Network Addressing and Name Resolution</a:t>
            </a:r>
          </a:p>
          <a:p>
            <a:pPr>
              <a:defRPr/>
            </a:pPr>
            <a:endParaRPr lang="en-US" dirty="0"/>
          </a:p>
        </p:txBody>
      </p:sp>
      <p:sp>
        <p:nvSpPr>
          <p:cNvPr id="6" name="Rectangle 3"/>
          <p:cNvSpPr>
            <a:spLocks noGrp="1" noChangeArrowheads="1"/>
          </p:cNvSpPr>
          <p:nvPr>
            <p:ph type="dt" idx="1"/>
          </p:nvPr>
        </p:nvSpPr>
        <p:spPr bwMode="auto">
          <a:xfrm>
            <a:off x="0" y="0"/>
            <a:ext cx="3038475" cy="222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eaLnBrk="1" hangingPunct="1">
              <a:defRPr sz="1200">
                <a:latin typeface="Arial" charset="0"/>
                <a:cs typeface="+mn-cs"/>
              </a:defRPr>
            </a:lvl1pPr>
          </a:lstStyle>
          <a:p>
            <a:pPr>
              <a:defRPr/>
            </a:pPr>
            <a:r>
              <a:rPr lang="en-US" dirty="0" smtClean="0"/>
              <a:t>Course 6433A</a:t>
            </a:r>
            <a:endParaRPr lang="en-US" dirty="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b="1">
                <a:solidFill>
                  <a:schemeClr val="tx1"/>
                </a:solidFill>
                <a:latin typeface="Verdana" pitchFamily="34" charset="0"/>
              </a:defRPr>
            </a:lvl1pPr>
            <a:lvl2pPr marL="742950" indent="-285750">
              <a:defRPr b="1">
                <a:solidFill>
                  <a:schemeClr val="tx1"/>
                </a:solidFill>
                <a:latin typeface="Verdana" pitchFamily="34" charset="0"/>
              </a:defRPr>
            </a:lvl2pPr>
            <a:lvl3pPr marL="1143000" indent="-228600">
              <a:defRPr b="1">
                <a:solidFill>
                  <a:schemeClr val="tx1"/>
                </a:solidFill>
                <a:latin typeface="Verdana" pitchFamily="34" charset="0"/>
              </a:defRPr>
            </a:lvl3pPr>
            <a:lvl4pPr marL="1600200" indent="-228600">
              <a:defRPr b="1">
                <a:solidFill>
                  <a:schemeClr val="tx1"/>
                </a:solidFill>
                <a:latin typeface="Verdana" pitchFamily="34" charset="0"/>
              </a:defRPr>
            </a:lvl4pPr>
            <a:lvl5pPr marL="2057400" indent="-228600">
              <a:defRPr b="1">
                <a:solidFill>
                  <a:schemeClr val="tx1"/>
                </a:solidFill>
                <a:latin typeface="Verdana" pitchFamily="34" charset="0"/>
              </a:defRPr>
            </a:lvl5pPr>
            <a:lvl6pPr marL="2514600" indent="-228600" algn="ctr" eaLnBrk="0" fontAlgn="base" hangingPunct="0">
              <a:spcBef>
                <a:spcPct val="0"/>
              </a:spcBef>
              <a:spcAft>
                <a:spcPct val="0"/>
              </a:spcAft>
              <a:defRPr b="1">
                <a:solidFill>
                  <a:schemeClr val="tx1"/>
                </a:solidFill>
                <a:latin typeface="Verdana" pitchFamily="34" charset="0"/>
              </a:defRPr>
            </a:lvl6pPr>
            <a:lvl7pPr marL="2971800" indent="-228600" algn="ctr" eaLnBrk="0" fontAlgn="base" hangingPunct="0">
              <a:spcBef>
                <a:spcPct val="0"/>
              </a:spcBef>
              <a:spcAft>
                <a:spcPct val="0"/>
              </a:spcAft>
              <a:defRPr b="1">
                <a:solidFill>
                  <a:schemeClr val="tx1"/>
                </a:solidFill>
                <a:latin typeface="Verdana" pitchFamily="34" charset="0"/>
              </a:defRPr>
            </a:lvl7pPr>
            <a:lvl8pPr marL="3429000" indent="-228600" algn="ctr" eaLnBrk="0" fontAlgn="base" hangingPunct="0">
              <a:spcBef>
                <a:spcPct val="0"/>
              </a:spcBef>
              <a:spcAft>
                <a:spcPct val="0"/>
              </a:spcAft>
              <a:defRPr b="1">
                <a:solidFill>
                  <a:schemeClr val="tx1"/>
                </a:solidFill>
                <a:latin typeface="Verdana" pitchFamily="34" charset="0"/>
              </a:defRPr>
            </a:lvl8pPr>
            <a:lvl9pPr marL="3886200" indent="-228600" algn="ctr" eaLnBrk="0" fontAlgn="base" hangingPunct="0">
              <a:spcBef>
                <a:spcPct val="0"/>
              </a:spcBef>
              <a:spcAft>
                <a:spcPct val="0"/>
              </a:spcAft>
              <a:defRPr b="1">
                <a:solidFill>
                  <a:schemeClr val="tx1"/>
                </a:solidFill>
                <a:latin typeface="Verdana" pitchFamily="34" charset="0"/>
              </a:defRPr>
            </a:lvl9pPr>
          </a:lstStyle>
          <a:p>
            <a:fld id="{46AE78BA-67AB-471D-B711-49450D4EAD10}" type="slidenum">
              <a:rPr lang="en-US" b="0" smtClean="0">
                <a:latin typeface="Arial" charset="0"/>
              </a:rPr>
              <a:pPr/>
              <a:t>30</a:t>
            </a:fld>
            <a:endParaRPr lang="en-US" b="0" dirty="0" smtClean="0">
              <a:latin typeface="Arial" charset="0"/>
            </a:endParaRPr>
          </a:p>
        </p:txBody>
      </p:sp>
      <p:sp>
        <p:nvSpPr>
          <p:cNvPr id="35843" name="Rectangle 2"/>
          <p:cNvSpPr>
            <a:spLocks noGrp="1" noRot="1" noChangeAspect="1" noChangeArrowheads="1" noTextEdit="1"/>
          </p:cNvSpPr>
          <p:nvPr>
            <p:ph type="sldImg"/>
          </p:nvPr>
        </p:nvSpPr>
        <p:spPr>
          <a:ln/>
        </p:spPr>
      </p:sp>
      <p:sp>
        <p:nvSpPr>
          <p:cNvPr id="35844" name="Rectangle 3"/>
          <p:cNvSpPr>
            <a:spLocks noGrp="1" noChangeArrowheads="1"/>
          </p:cNvSpPr>
          <p:nvPr>
            <p:ph type="body" idx="1"/>
          </p:nvPr>
        </p:nvSpPr>
        <p:spPr>
          <a:xfrm>
            <a:off x="666750" y="2360613"/>
            <a:ext cx="6086475" cy="639127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dirty="0" smtClean="0"/>
              <a:t>After completing this lesson, students will be able to:</a:t>
            </a:r>
          </a:p>
          <a:p>
            <a:pPr marL="171450" lvl="0" indent="-171450">
              <a:buFont typeface="Arial" pitchFamily="34" charset="0"/>
              <a:buChar char="•"/>
            </a:pPr>
            <a:r>
              <a:rPr lang="en-US" sz="1000" kern="1200" dirty="0" smtClean="0">
                <a:solidFill>
                  <a:schemeClr val="tx1"/>
                </a:solidFill>
                <a:effectLst/>
                <a:latin typeface="Arial" charset="0"/>
                <a:ea typeface="+mn-ea"/>
                <a:cs typeface="+mn-cs"/>
              </a:rPr>
              <a:t>Plan DNS domains.</a:t>
            </a:r>
            <a:endParaRPr lang="en-GB" sz="1000" kern="1200" dirty="0" smtClean="0">
              <a:solidFill>
                <a:schemeClr val="tx1"/>
              </a:solidFill>
              <a:effectLst/>
              <a:latin typeface="Arial" charset="0"/>
              <a:ea typeface="+mn-ea"/>
              <a:cs typeface="+mn-cs"/>
            </a:endParaRPr>
          </a:p>
          <a:p>
            <a:pPr marL="171450" lvl="0" indent="-171450">
              <a:buFont typeface="Arial" pitchFamily="34" charset="0"/>
              <a:buChar char="•"/>
            </a:pPr>
            <a:r>
              <a:rPr lang="en-US" sz="1000" kern="1200" dirty="0" smtClean="0">
                <a:solidFill>
                  <a:schemeClr val="tx1"/>
                </a:solidFill>
                <a:effectLst/>
                <a:latin typeface="Arial" charset="0"/>
                <a:ea typeface="+mn-ea"/>
                <a:cs typeface="+mn-cs"/>
              </a:rPr>
              <a:t>Plan zones.</a:t>
            </a:r>
            <a:endParaRPr lang="en-GB" sz="1000" kern="1200" dirty="0" smtClean="0">
              <a:solidFill>
                <a:schemeClr val="tx1"/>
              </a:solidFill>
              <a:effectLst/>
              <a:latin typeface="Arial" charset="0"/>
              <a:ea typeface="+mn-ea"/>
              <a:cs typeface="+mn-cs"/>
            </a:endParaRPr>
          </a:p>
          <a:p>
            <a:pPr marL="171450" lvl="0" indent="-171450">
              <a:buFont typeface="Arial" pitchFamily="34" charset="0"/>
              <a:buChar char="•"/>
            </a:pPr>
            <a:r>
              <a:rPr lang="en-US" sz="1000" kern="1200" dirty="0" smtClean="0">
                <a:solidFill>
                  <a:schemeClr val="tx1"/>
                </a:solidFill>
                <a:effectLst/>
                <a:latin typeface="Arial" charset="0"/>
                <a:ea typeface="+mn-ea"/>
                <a:cs typeface="+mn-cs"/>
              </a:rPr>
              <a:t>Implement DNS zones.</a:t>
            </a:r>
          </a:p>
          <a:p>
            <a:pPr marL="171450" lvl="0" indent="-171450">
              <a:buFont typeface="Arial" pitchFamily="34" charset="0"/>
              <a:buChar char="•"/>
            </a:pPr>
            <a:r>
              <a:rPr lang="en-US" sz="1000" kern="1200" dirty="0" smtClean="0">
                <a:solidFill>
                  <a:schemeClr val="tx1"/>
                </a:solidFill>
                <a:effectLst/>
                <a:latin typeface="Arial" charset="0"/>
                <a:ea typeface="+mn-ea"/>
                <a:cs typeface="+mn-cs"/>
              </a:rPr>
              <a:t>Plan DNS zone transfers.</a:t>
            </a:r>
            <a:endParaRPr lang="en-GB" sz="1000" kern="1200" dirty="0" smtClean="0">
              <a:solidFill>
                <a:schemeClr val="tx1"/>
              </a:solidFill>
              <a:effectLst/>
              <a:latin typeface="Arial" charset="0"/>
              <a:ea typeface="+mn-ea"/>
              <a:cs typeface="+mn-cs"/>
            </a:endParaRPr>
          </a:p>
          <a:p>
            <a:pPr marL="171450" lvl="0" indent="-171450">
              <a:buFont typeface="Arial" pitchFamily="34" charset="0"/>
              <a:buChar char="•"/>
            </a:pPr>
            <a:r>
              <a:rPr lang="en-US" sz="1000" kern="1200" dirty="0" smtClean="0">
                <a:solidFill>
                  <a:schemeClr val="tx1"/>
                </a:solidFill>
                <a:effectLst/>
                <a:latin typeface="Arial" charset="0"/>
                <a:ea typeface="+mn-ea"/>
                <a:cs typeface="+mn-cs"/>
              </a:rPr>
              <a:t>Delegate a DNS domain.</a:t>
            </a:r>
            <a:endParaRPr lang="en-GB" sz="1000" kern="1200" dirty="0" smtClean="0">
              <a:solidFill>
                <a:schemeClr val="tx1"/>
              </a:solidFill>
              <a:effectLst/>
              <a:latin typeface="Arial" charset="0"/>
              <a:ea typeface="+mn-ea"/>
              <a:cs typeface="+mn-cs"/>
            </a:endParaRPr>
          </a:p>
          <a:p>
            <a:pPr marL="171450" lvl="0" indent="-171450">
              <a:buFont typeface="Arial" pitchFamily="34" charset="0"/>
              <a:buChar char="•"/>
            </a:pPr>
            <a:r>
              <a:rPr lang="en-US" sz="1000" kern="1200" dirty="0" smtClean="0">
                <a:solidFill>
                  <a:schemeClr val="tx1"/>
                </a:solidFill>
                <a:effectLst/>
                <a:latin typeface="Arial" charset="0"/>
                <a:ea typeface="+mn-ea"/>
                <a:cs typeface="+mn-cs"/>
              </a:rPr>
              <a:t>Plan and implement DNS forwarding</a:t>
            </a:r>
          </a:p>
          <a:p>
            <a:pPr marL="171450" lvl="0" indent="-171450">
              <a:buFont typeface="Arial" pitchFamily="34" charset="0"/>
              <a:buChar char="•"/>
            </a:pPr>
            <a:r>
              <a:rPr lang="en-US" sz="1000" kern="1200" dirty="0" smtClean="0">
                <a:solidFill>
                  <a:schemeClr val="tx1"/>
                </a:solidFill>
                <a:effectLst/>
                <a:latin typeface="Arial" charset="0"/>
                <a:ea typeface="+mn-ea"/>
                <a:cs typeface="+mn-cs"/>
              </a:rPr>
              <a:t>Plan stub zones.</a:t>
            </a:r>
            <a:endParaRPr lang="en-GB" sz="1000" kern="1200" dirty="0" smtClean="0">
              <a:solidFill>
                <a:schemeClr val="tx1"/>
              </a:solidFill>
              <a:effectLst/>
              <a:latin typeface="Arial" charset="0"/>
              <a:ea typeface="+mn-ea"/>
              <a:cs typeface="+mn-cs"/>
            </a:endParaRPr>
          </a:p>
          <a:p>
            <a:pPr marL="171450" lvl="0" indent="-171450">
              <a:buFont typeface="Arial" pitchFamily="34" charset="0"/>
              <a:buChar char="•"/>
            </a:pPr>
            <a:r>
              <a:rPr lang="en-US" sz="1000" kern="1200" dirty="0" smtClean="0">
                <a:solidFill>
                  <a:schemeClr val="tx1"/>
                </a:solidFill>
                <a:effectLst/>
                <a:latin typeface="Arial" charset="0"/>
                <a:ea typeface="+mn-ea"/>
                <a:cs typeface="+mn-cs"/>
              </a:rPr>
              <a:t>Plan the placement of DNS servers.</a:t>
            </a:r>
          </a:p>
          <a:p>
            <a:pPr marL="171450" lvl="0" indent="-171450">
              <a:buFont typeface="Arial" pitchFamily="34" charset="0"/>
              <a:buChar char="•"/>
            </a:pPr>
            <a:r>
              <a:rPr lang="en-US" sz="1000" kern="1200" dirty="0" smtClean="0">
                <a:solidFill>
                  <a:schemeClr val="tx1"/>
                </a:solidFill>
                <a:effectLst/>
                <a:latin typeface="Arial" charset="0"/>
                <a:ea typeface="+mn-ea"/>
                <a:cs typeface="+mn-cs"/>
              </a:rPr>
              <a:t>Know</a:t>
            </a:r>
            <a:r>
              <a:rPr lang="en-US" sz="1000" kern="1200" baseline="0" dirty="0" smtClean="0">
                <a:solidFill>
                  <a:schemeClr val="tx1"/>
                </a:solidFill>
                <a:effectLst/>
                <a:latin typeface="Arial" charset="0"/>
                <a:ea typeface="+mn-ea"/>
                <a:cs typeface="+mn-cs"/>
              </a:rPr>
              <a:t> when to use WINS.</a:t>
            </a:r>
            <a:endParaRPr lang="en-GB" sz="1000" kern="1200" dirty="0">
              <a:solidFill>
                <a:schemeClr val="tx1"/>
              </a:solidFill>
              <a:effectLst/>
              <a:latin typeface="Arial" charset="0"/>
              <a:ea typeface="+mn-ea"/>
              <a:cs typeface="+mn-cs"/>
            </a:endParaRPr>
          </a:p>
        </p:txBody>
      </p:sp>
      <p:sp>
        <p:nvSpPr>
          <p:cNvPr id="5" name="Rectangle 2"/>
          <p:cNvSpPr>
            <a:spLocks noGrp="1" noChangeArrowheads="1"/>
          </p:cNvSpPr>
          <p:nvPr>
            <p:ph type="hdr" sz="quarter"/>
          </p:nvPr>
        </p:nvSpPr>
        <p:spPr bwMode="auto">
          <a:xfrm>
            <a:off x="0" y="238125"/>
            <a:ext cx="3038475" cy="347663"/>
          </a:xfrm>
          <a:prstGeom prst="rect">
            <a:avLst/>
          </a:prstGeom>
          <a:noFill/>
          <a:ln w="9525">
            <a:noFill/>
            <a:miter lim="800000"/>
            <a:headEnd/>
            <a:tailEnd/>
          </a:ln>
          <a:effectLst/>
        </p:spPr>
        <p:txBody>
          <a:bodyPr vert="horz" wrap="square" lIns="91440" tIns="0" rIns="91440" bIns="0" numCol="1" anchor="t" anchorCtr="0" compatLnSpc="1">
            <a:prstTxWarp prst="textNoShape">
              <a:avLst/>
            </a:prstTxWarp>
          </a:bodyPr>
          <a:lstStyle>
            <a:lvl1pPr algn="l" eaLnBrk="1" hangingPunct="1">
              <a:defRPr sz="1200">
                <a:solidFill>
                  <a:srgbClr val="336699"/>
                </a:solidFill>
                <a:latin typeface="Arial" charset="0"/>
                <a:cs typeface="+mn-cs"/>
              </a:defRPr>
            </a:lvl1pPr>
          </a:lstStyle>
          <a:p>
            <a:r>
              <a:rPr lang="en-US" dirty="0"/>
              <a:t>Module 3: Planning Network Addressing and Name Resolution</a:t>
            </a:r>
          </a:p>
          <a:p>
            <a:pPr>
              <a:defRPr/>
            </a:pPr>
            <a:endParaRPr lang="en-US" dirty="0"/>
          </a:p>
        </p:txBody>
      </p:sp>
      <p:sp>
        <p:nvSpPr>
          <p:cNvPr id="6" name="Rectangle 3"/>
          <p:cNvSpPr>
            <a:spLocks noGrp="1" noChangeArrowheads="1"/>
          </p:cNvSpPr>
          <p:nvPr>
            <p:ph type="dt" idx="1"/>
          </p:nvPr>
        </p:nvSpPr>
        <p:spPr bwMode="auto">
          <a:xfrm>
            <a:off x="0" y="0"/>
            <a:ext cx="3038475" cy="222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eaLnBrk="1" hangingPunct="1">
              <a:defRPr sz="1200">
                <a:latin typeface="Arial" charset="0"/>
                <a:cs typeface="+mn-cs"/>
              </a:defRPr>
            </a:lvl1pPr>
          </a:lstStyle>
          <a:p>
            <a:pPr>
              <a:defRPr/>
            </a:pPr>
            <a:r>
              <a:rPr lang="en-US" dirty="0" smtClean="0"/>
              <a:t>Course 6433A</a:t>
            </a:r>
            <a:endParaRPr lang="en-US" dirty="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Stress that often, the choice available for network administrators is somewhat limited, and that the namespace has been selected. However, ask them to consider the three strategies described in the notes, and determine which might be most applicable to their networks.</a:t>
            </a:r>
          </a:p>
          <a:p>
            <a:endParaRPr lang="en-US" dirty="0" smtClean="0"/>
          </a:p>
          <a:p>
            <a:r>
              <a:rPr lang="en-GB" b="1" dirty="0" smtClean="0"/>
              <a:t>Question for students</a:t>
            </a:r>
            <a:r>
              <a:rPr lang="en-US" dirty="0" smtClean="0"/>
              <a:t>: Ask students what DNS namespace they have in their organizations.</a:t>
            </a:r>
            <a:endParaRPr lang="en-GB" dirty="0" smtClean="0"/>
          </a:p>
          <a:p>
            <a:endParaRPr lang="en-GB" dirty="0"/>
          </a:p>
        </p:txBody>
      </p:sp>
      <p:sp>
        <p:nvSpPr>
          <p:cNvPr id="4" name="Slide Number Placeholder 3"/>
          <p:cNvSpPr>
            <a:spLocks noGrp="1"/>
          </p:cNvSpPr>
          <p:nvPr>
            <p:ph type="sldNum" sz="quarter" idx="10"/>
          </p:nvPr>
        </p:nvSpPr>
        <p:spPr/>
        <p:txBody>
          <a:bodyPr/>
          <a:lstStyle/>
          <a:p>
            <a:pPr>
              <a:defRPr/>
            </a:pPr>
            <a:fld id="{DCCEFC8F-1EBC-43E5-886D-F0A9AD3E9B6F}" type="slidenum">
              <a:rPr lang="en-US" smtClean="0"/>
              <a:pPr>
                <a:defRPr/>
              </a:pPr>
              <a:t>31</a:t>
            </a:fld>
            <a:endParaRPr lang="en-US" dirty="0"/>
          </a:p>
        </p:txBody>
      </p:sp>
      <p:sp>
        <p:nvSpPr>
          <p:cNvPr id="5" name="Header Placeholder 4"/>
          <p:cNvSpPr>
            <a:spLocks noGrp="1"/>
          </p:cNvSpPr>
          <p:nvPr>
            <p:ph type="hdr" sz="quarter" idx="11"/>
          </p:nvPr>
        </p:nvSpPr>
        <p:spPr>
          <a:xfrm>
            <a:off x="0" y="238125"/>
            <a:ext cx="3038475" cy="347663"/>
          </a:xfrm>
          <a:prstGeom prst="rect">
            <a:avLst/>
          </a:prstGeom>
        </p:spPr>
        <p:txBody>
          <a:bodyPr/>
          <a:lstStyle/>
          <a:p>
            <a:r>
              <a:rPr lang="en-US" dirty="0"/>
              <a:t>Module 3: Planning Network Addressing and Name Resolution</a:t>
            </a:r>
          </a:p>
          <a:p>
            <a:pPr>
              <a:defRPr/>
            </a:pPr>
            <a:endParaRPr lang="en-US" dirty="0"/>
          </a:p>
        </p:txBody>
      </p:sp>
      <p:sp>
        <p:nvSpPr>
          <p:cNvPr id="6" name="Date Placeholder 5"/>
          <p:cNvSpPr>
            <a:spLocks noGrp="1"/>
          </p:cNvSpPr>
          <p:nvPr>
            <p:ph type="dt" idx="12"/>
          </p:nvPr>
        </p:nvSpPr>
        <p:spPr/>
        <p:txBody>
          <a:bodyPr/>
          <a:lstStyle/>
          <a:p>
            <a:pPr>
              <a:defRPr/>
            </a:pPr>
            <a:r>
              <a:rPr lang="en-US" dirty="0" smtClean="0"/>
              <a:t>Course 6433A</a:t>
            </a:r>
            <a:endParaRPr lang="en-US" dirty="0"/>
          </a:p>
        </p:txBody>
      </p:sp>
    </p:spTree>
    <p:extLst>
      <p:ext uri="{BB962C8B-B14F-4D97-AF65-F5344CB8AC3E}">
        <p14:creationId xmlns:p14="http://schemas.microsoft.com/office/powerpoint/2010/main" val="2113705296"/>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Ensure students understand the difference between a DNS domain and a DNS zone. Contrast a DNS delegation and a DNS subdomain – from a zone management perspective. </a:t>
            </a:r>
          </a:p>
          <a:p>
            <a:endParaRPr lang="en-US" dirty="0" smtClean="0"/>
          </a:p>
          <a:p>
            <a:r>
              <a:rPr lang="en-GB" b="1" dirty="0" smtClean="0"/>
              <a:t>Question for students</a:t>
            </a:r>
            <a:r>
              <a:rPr lang="en-US" dirty="0" smtClean="0"/>
              <a:t>: Ask students how many zones are implemented within their own networks.</a:t>
            </a:r>
          </a:p>
          <a:p>
            <a:endParaRPr lang="en-GB" dirty="0"/>
          </a:p>
        </p:txBody>
      </p:sp>
      <p:sp>
        <p:nvSpPr>
          <p:cNvPr id="4" name="Slide Number Placeholder 3"/>
          <p:cNvSpPr>
            <a:spLocks noGrp="1"/>
          </p:cNvSpPr>
          <p:nvPr>
            <p:ph type="sldNum" sz="quarter" idx="10"/>
          </p:nvPr>
        </p:nvSpPr>
        <p:spPr/>
        <p:txBody>
          <a:bodyPr/>
          <a:lstStyle/>
          <a:p>
            <a:pPr>
              <a:defRPr/>
            </a:pPr>
            <a:fld id="{DCCEFC8F-1EBC-43E5-886D-F0A9AD3E9B6F}" type="slidenum">
              <a:rPr lang="en-US" smtClean="0"/>
              <a:pPr>
                <a:defRPr/>
              </a:pPr>
              <a:t>32</a:t>
            </a:fld>
            <a:endParaRPr lang="en-US" dirty="0"/>
          </a:p>
        </p:txBody>
      </p:sp>
      <p:sp>
        <p:nvSpPr>
          <p:cNvPr id="5" name="Header Placeholder 4"/>
          <p:cNvSpPr>
            <a:spLocks noGrp="1"/>
          </p:cNvSpPr>
          <p:nvPr>
            <p:ph type="hdr" sz="quarter" idx="11"/>
          </p:nvPr>
        </p:nvSpPr>
        <p:spPr>
          <a:xfrm>
            <a:off x="0" y="238125"/>
            <a:ext cx="3038475" cy="347663"/>
          </a:xfrm>
          <a:prstGeom prst="rect">
            <a:avLst/>
          </a:prstGeom>
        </p:spPr>
        <p:txBody>
          <a:bodyPr/>
          <a:lstStyle/>
          <a:p>
            <a:r>
              <a:rPr lang="en-US" dirty="0"/>
              <a:t>Module 3: Planning Network Addressing and Name Resolution</a:t>
            </a:r>
          </a:p>
          <a:p>
            <a:pPr>
              <a:defRPr/>
            </a:pPr>
            <a:endParaRPr lang="en-US" dirty="0"/>
          </a:p>
        </p:txBody>
      </p:sp>
      <p:sp>
        <p:nvSpPr>
          <p:cNvPr id="6" name="Date Placeholder 5"/>
          <p:cNvSpPr>
            <a:spLocks noGrp="1"/>
          </p:cNvSpPr>
          <p:nvPr>
            <p:ph type="dt" idx="12"/>
          </p:nvPr>
        </p:nvSpPr>
        <p:spPr/>
        <p:txBody>
          <a:bodyPr/>
          <a:lstStyle/>
          <a:p>
            <a:pPr>
              <a:defRPr/>
            </a:pPr>
            <a:r>
              <a:rPr lang="en-US" dirty="0" smtClean="0"/>
              <a:t>Course 6433A</a:t>
            </a:r>
            <a:endParaRPr lang="en-US" dirty="0"/>
          </a:p>
        </p:txBody>
      </p:sp>
    </p:spTree>
    <p:extLst>
      <p:ext uri="{BB962C8B-B14F-4D97-AF65-F5344CB8AC3E}">
        <p14:creationId xmlns:p14="http://schemas.microsoft.com/office/powerpoint/2010/main" val="222536026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dirty="0" smtClean="0"/>
              <a:t>Explain the purpose of DNS forward and reverse lookup zones.</a:t>
            </a:r>
          </a:p>
          <a:p>
            <a:pPr eaLnBrk="1" hangingPunct="1"/>
            <a:endParaRPr lang="en-US" b="1" dirty="0" smtClean="0"/>
          </a:p>
          <a:p>
            <a:pPr eaLnBrk="1" hangingPunct="1"/>
            <a:r>
              <a:rPr lang="en-US" b="1" dirty="0" smtClean="0"/>
              <a:t>Forward Lookup Zone</a:t>
            </a:r>
          </a:p>
          <a:p>
            <a:pPr eaLnBrk="1" hangingPunct="1"/>
            <a:r>
              <a:rPr lang="en-US" dirty="0" smtClean="0"/>
              <a:t>The forward lookup zone resolves host names to IP addresses. It hosts the common resource records: A, CNAMES, SRV, MX, SOA, and NS.</a:t>
            </a:r>
          </a:p>
          <a:p>
            <a:pPr eaLnBrk="1" hangingPunct="1"/>
            <a:endParaRPr lang="en-US" b="1" dirty="0" smtClean="0"/>
          </a:p>
          <a:p>
            <a:pPr eaLnBrk="1" hangingPunct="1"/>
            <a:r>
              <a:rPr lang="en-US" b="1" dirty="0" smtClean="0"/>
              <a:t>Reverse Lookup Zone</a:t>
            </a:r>
          </a:p>
          <a:p>
            <a:pPr eaLnBrk="1" hangingPunct="1"/>
            <a:r>
              <a:rPr lang="en-US" dirty="0" smtClean="0"/>
              <a:t>The reverse lookup zone resolves an IP address to a domain name. It hosts SOA, NS, and PTR records.</a:t>
            </a:r>
          </a:p>
          <a:p>
            <a:pPr eaLnBrk="1" hangingPunct="1"/>
            <a:r>
              <a:rPr lang="en-US" dirty="0" smtClean="0"/>
              <a:t>Ensure that students understand that a reverse zone functions in the same manner as a forward zone. The IP address is the “name” being looked for, and the Name is the returned information. Reverse zones are not always configured, but you should configure them to reduce warning and error messages. Many standard Internet protocols rely on reverse zone lookup data as means of validating forward zone information. For example, if the forward look up indicates that training.contoso.com is coming from 192.168.2.45, a reverse lookup can confirm that training.contoso.com is associated with 192.168.2.45.</a:t>
            </a:r>
          </a:p>
          <a:p>
            <a:pPr eaLnBrk="1" hangingPunct="1"/>
            <a:endParaRPr lang="en-US" dirty="0" smtClean="0"/>
          </a:p>
          <a:p>
            <a:pPr eaLnBrk="1" hangingPunct="1"/>
            <a:r>
              <a:rPr lang="en-US" b="1" dirty="0" smtClean="0"/>
              <a:t>References</a:t>
            </a:r>
            <a:endParaRPr lang="en-US" dirty="0" smtClean="0"/>
          </a:p>
          <a:p>
            <a:pPr eaLnBrk="1" hangingPunct="1"/>
            <a:r>
              <a:rPr lang="en-US" dirty="0" smtClean="0"/>
              <a:t>Help topic: </a:t>
            </a:r>
            <a:r>
              <a:rPr lang="en-CA" dirty="0" smtClean="0"/>
              <a:t>Understanding Zone Types</a:t>
            </a:r>
          </a:p>
          <a:p>
            <a:endParaRPr lang="en-GB" dirty="0"/>
          </a:p>
        </p:txBody>
      </p:sp>
      <p:sp>
        <p:nvSpPr>
          <p:cNvPr id="4" name="Slide Number Placeholder 3"/>
          <p:cNvSpPr>
            <a:spLocks noGrp="1"/>
          </p:cNvSpPr>
          <p:nvPr>
            <p:ph type="sldNum" sz="quarter" idx="10"/>
          </p:nvPr>
        </p:nvSpPr>
        <p:spPr/>
        <p:txBody>
          <a:bodyPr/>
          <a:lstStyle/>
          <a:p>
            <a:pPr>
              <a:defRPr/>
            </a:pPr>
            <a:fld id="{DCCEFC8F-1EBC-43E5-886D-F0A9AD3E9B6F}" type="slidenum">
              <a:rPr lang="en-US" smtClean="0"/>
              <a:pPr>
                <a:defRPr/>
              </a:pPr>
              <a:t>33</a:t>
            </a:fld>
            <a:endParaRPr lang="en-US" dirty="0"/>
          </a:p>
        </p:txBody>
      </p:sp>
      <p:sp>
        <p:nvSpPr>
          <p:cNvPr id="5" name="Header Placeholder 4"/>
          <p:cNvSpPr>
            <a:spLocks noGrp="1"/>
          </p:cNvSpPr>
          <p:nvPr>
            <p:ph type="hdr" sz="quarter" idx="11"/>
          </p:nvPr>
        </p:nvSpPr>
        <p:spPr>
          <a:xfrm>
            <a:off x="0" y="238125"/>
            <a:ext cx="3038475" cy="347663"/>
          </a:xfrm>
          <a:prstGeom prst="rect">
            <a:avLst/>
          </a:prstGeom>
        </p:spPr>
        <p:txBody>
          <a:bodyPr/>
          <a:lstStyle/>
          <a:p>
            <a:r>
              <a:rPr lang="en-US" dirty="0"/>
              <a:t>Module 3: Planning Network Addressing and Name Resolution</a:t>
            </a:r>
          </a:p>
          <a:p>
            <a:pPr>
              <a:defRPr/>
            </a:pPr>
            <a:endParaRPr lang="en-US" dirty="0"/>
          </a:p>
        </p:txBody>
      </p:sp>
      <p:sp>
        <p:nvSpPr>
          <p:cNvPr id="6" name="Date Placeholder 5"/>
          <p:cNvSpPr>
            <a:spLocks noGrp="1"/>
          </p:cNvSpPr>
          <p:nvPr>
            <p:ph type="dt" idx="12"/>
          </p:nvPr>
        </p:nvSpPr>
        <p:spPr/>
        <p:txBody>
          <a:bodyPr/>
          <a:lstStyle/>
          <a:p>
            <a:pPr>
              <a:defRPr/>
            </a:pPr>
            <a:r>
              <a:rPr lang="en-US" dirty="0" smtClean="0"/>
              <a:t>Course 6433A</a:t>
            </a:r>
            <a:endParaRPr lang="en-US" dirty="0"/>
          </a:p>
        </p:txBody>
      </p:sp>
    </p:spTree>
    <p:extLst>
      <p:ext uri="{BB962C8B-B14F-4D97-AF65-F5344CB8AC3E}">
        <p14:creationId xmlns:p14="http://schemas.microsoft.com/office/powerpoint/2010/main" val="1652647838"/>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dirty="0" smtClean="0"/>
              <a:t/>
            </a:r>
            <a:br>
              <a:rPr lang="en-US" dirty="0" smtClean="0"/>
            </a:br>
            <a:r>
              <a:rPr lang="en-US" dirty="0" smtClean="0"/>
              <a:t>Define zone transfer and describe the purpose and process of zone transfers. Describe the DNS zone transfer process by referring to the slide.</a:t>
            </a:r>
          </a:p>
          <a:p>
            <a:pPr eaLnBrk="1" hangingPunct="1"/>
            <a:r>
              <a:rPr lang="en-US" dirty="0" smtClean="0"/>
              <a:t>A zone transfer occurs when the DNS zone that is on one server is transferred to another DNS server.</a:t>
            </a:r>
          </a:p>
          <a:p>
            <a:pPr eaLnBrk="1" hangingPunct="1"/>
            <a:r>
              <a:rPr lang="en-US" dirty="0" smtClean="0"/>
              <a:t>Zone transfers keep primary and secondary DNS server zones synchronized. This is how DNS builds its resilience on the Internet. Emphasize the importance of keeping zones up-to-date and synchronized. </a:t>
            </a:r>
          </a:p>
          <a:p>
            <a:pPr eaLnBrk="1" hangingPunct="1"/>
            <a:r>
              <a:rPr lang="en-US" dirty="0" smtClean="0"/>
              <a:t>Briefly discuss the two types of DNS zone transfers: full and incremental.</a:t>
            </a:r>
          </a:p>
          <a:p>
            <a:pPr lvl="1" eaLnBrk="1" hangingPunct="1"/>
            <a:r>
              <a:rPr lang="en-US" dirty="0" smtClean="0"/>
              <a:t>A full zone transfer occurs when the entire zone is copied from one DNS server to another.</a:t>
            </a:r>
          </a:p>
          <a:p>
            <a:pPr lvl="1" eaLnBrk="1" hangingPunct="1"/>
            <a:r>
              <a:rPr lang="en-US" dirty="0" smtClean="0"/>
              <a:t>An incremental zone transfer occurs when there is an update to the DNS server and only the resource records that were changed are replicated to the another server.</a:t>
            </a:r>
          </a:p>
          <a:p>
            <a:pPr eaLnBrk="1" hangingPunct="1"/>
            <a:r>
              <a:rPr lang="en-US" dirty="0" smtClean="0"/>
              <a:t>Be sure to highlight that Active Directory-integrated zones are replicated as part of the Active Directory, whereas standards-based zone transfers are transferred using DNS zone transfer queries.</a:t>
            </a:r>
          </a:p>
          <a:p>
            <a:pPr eaLnBrk="1" hangingPunct="1"/>
            <a:endParaRPr lang="en-US" dirty="0" smtClean="0"/>
          </a:p>
          <a:p>
            <a:pPr eaLnBrk="1" hangingPunct="1"/>
            <a:r>
              <a:rPr lang="en-US" b="1" dirty="0" smtClean="0"/>
              <a:t>Note</a:t>
            </a:r>
            <a:r>
              <a:rPr lang="en-US" dirty="0" smtClean="0"/>
              <a:t>:</a:t>
            </a:r>
            <a:r>
              <a:rPr lang="en-US" baseline="0" dirty="0" smtClean="0"/>
              <a:t> Zone transfers can take a few minutes. </a:t>
            </a:r>
          </a:p>
          <a:p>
            <a:pPr eaLnBrk="1" hangingPunct="1"/>
            <a:r>
              <a:rPr lang="en-US" b="1" baseline="0" dirty="0" smtClean="0"/>
              <a:t>Note</a:t>
            </a:r>
            <a:r>
              <a:rPr lang="en-US" baseline="0" dirty="0" smtClean="0"/>
              <a:t>: Worth mentioning that a secondary server’s master server can be AD integrated. </a:t>
            </a:r>
            <a:endParaRPr lang="en-US" dirty="0" smtClean="0"/>
          </a:p>
          <a:p>
            <a:pPr eaLnBrk="1" hangingPunct="1"/>
            <a:endParaRPr lang="en-US" dirty="0" smtClean="0"/>
          </a:p>
          <a:p>
            <a:pPr eaLnBrk="1" hangingPunct="1"/>
            <a:r>
              <a:rPr lang="en-US" b="1" dirty="0" smtClean="0"/>
              <a:t>References</a:t>
            </a:r>
          </a:p>
          <a:p>
            <a:pPr eaLnBrk="1" hangingPunct="1"/>
            <a:r>
              <a:rPr lang="en-US" dirty="0" smtClean="0"/>
              <a:t>Microsoft TechNet: Understanding zones and zone transfer: http://go.microsoft.com/fwlink/?LinkId=99835&amp;clcid=0x409</a:t>
            </a:r>
          </a:p>
          <a:p>
            <a:endParaRPr lang="en-GB" dirty="0"/>
          </a:p>
        </p:txBody>
      </p:sp>
      <p:sp>
        <p:nvSpPr>
          <p:cNvPr id="4" name="Slide Number Placeholder 3"/>
          <p:cNvSpPr>
            <a:spLocks noGrp="1"/>
          </p:cNvSpPr>
          <p:nvPr>
            <p:ph type="sldNum" sz="quarter" idx="10"/>
          </p:nvPr>
        </p:nvSpPr>
        <p:spPr/>
        <p:txBody>
          <a:bodyPr/>
          <a:lstStyle/>
          <a:p>
            <a:pPr>
              <a:defRPr/>
            </a:pPr>
            <a:fld id="{DCCEFC8F-1EBC-43E5-886D-F0A9AD3E9B6F}" type="slidenum">
              <a:rPr lang="en-US" smtClean="0"/>
              <a:pPr>
                <a:defRPr/>
              </a:pPr>
              <a:t>34</a:t>
            </a:fld>
            <a:endParaRPr lang="en-US" dirty="0"/>
          </a:p>
        </p:txBody>
      </p:sp>
      <p:sp>
        <p:nvSpPr>
          <p:cNvPr id="5" name="Header Placeholder 4"/>
          <p:cNvSpPr>
            <a:spLocks noGrp="1"/>
          </p:cNvSpPr>
          <p:nvPr>
            <p:ph type="hdr" sz="quarter" idx="11"/>
          </p:nvPr>
        </p:nvSpPr>
        <p:spPr>
          <a:xfrm>
            <a:off x="0" y="238125"/>
            <a:ext cx="3038475" cy="347663"/>
          </a:xfrm>
          <a:prstGeom prst="rect">
            <a:avLst/>
          </a:prstGeom>
        </p:spPr>
        <p:txBody>
          <a:bodyPr/>
          <a:lstStyle/>
          <a:p>
            <a:r>
              <a:rPr lang="en-US" dirty="0"/>
              <a:t>Module 3: Planning Network Addressing and Name Resolution</a:t>
            </a:r>
          </a:p>
          <a:p>
            <a:pPr>
              <a:defRPr/>
            </a:pPr>
            <a:endParaRPr lang="en-US" dirty="0"/>
          </a:p>
        </p:txBody>
      </p:sp>
      <p:sp>
        <p:nvSpPr>
          <p:cNvPr id="6" name="Date Placeholder 5"/>
          <p:cNvSpPr>
            <a:spLocks noGrp="1"/>
          </p:cNvSpPr>
          <p:nvPr>
            <p:ph type="dt" idx="12"/>
          </p:nvPr>
        </p:nvSpPr>
        <p:spPr/>
        <p:txBody>
          <a:bodyPr/>
          <a:lstStyle/>
          <a:p>
            <a:pPr>
              <a:defRPr/>
            </a:pPr>
            <a:r>
              <a:rPr lang="en-US" dirty="0" smtClean="0"/>
              <a:t>Course 6433A</a:t>
            </a:r>
            <a:endParaRPr lang="en-US" dirty="0"/>
          </a:p>
        </p:txBody>
      </p:sp>
    </p:spTree>
    <p:extLst>
      <p:ext uri="{BB962C8B-B14F-4D97-AF65-F5344CB8AC3E}">
        <p14:creationId xmlns:p14="http://schemas.microsoft.com/office/powerpoint/2010/main" val="2565964427"/>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000" b="1" kern="1200" dirty="0" smtClean="0">
                <a:solidFill>
                  <a:schemeClr val="tx1"/>
                </a:solidFill>
                <a:effectLst/>
                <a:latin typeface="Arial" charset="0"/>
                <a:ea typeface="+mn-ea"/>
                <a:cs typeface="+mn-cs"/>
              </a:rPr>
              <a:t>Demonstration steps:</a:t>
            </a:r>
            <a:endParaRPr lang="en-GB" sz="1000" b="1" kern="1200" dirty="0" smtClean="0">
              <a:solidFill>
                <a:schemeClr val="tx1"/>
              </a:solidFill>
              <a:effectLst/>
              <a:latin typeface="Arial" charset="0"/>
              <a:ea typeface="+mn-ea"/>
              <a:cs typeface="+mn-cs"/>
            </a:endParaRPr>
          </a:p>
          <a:p>
            <a:r>
              <a:rPr lang="en-US" sz="1000" b="1" kern="1200" dirty="0" smtClean="0">
                <a:solidFill>
                  <a:schemeClr val="tx1"/>
                </a:solidFill>
                <a:effectLst/>
                <a:latin typeface="Arial" charset="0"/>
                <a:ea typeface="+mn-ea"/>
                <a:cs typeface="+mn-cs"/>
              </a:rPr>
              <a:t>Note:</a:t>
            </a:r>
            <a:r>
              <a:rPr lang="en-US" sz="1000" kern="1200" dirty="0" smtClean="0">
                <a:solidFill>
                  <a:schemeClr val="tx1"/>
                </a:solidFill>
                <a:effectLst/>
                <a:latin typeface="Arial" charset="0"/>
                <a:ea typeface="+mn-ea"/>
                <a:cs typeface="+mn-cs"/>
              </a:rPr>
              <a:t> You require the 6433A-NYC-DC1, 6433A-NYC-SVR1, and 6433A-NYC-CL1 virtual machines to complete this demonstration. 6433A-NYC-DC1 and 6433A-NYC-CL1 are both running from the previous demonstration. Now start 6433A-NYC-SVR1 and log on to the virtual machine as </a:t>
            </a:r>
            <a:r>
              <a:rPr lang="en-US" sz="1000" b="1" kern="1200" dirty="0" smtClean="0">
                <a:solidFill>
                  <a:schemeClr val="tx1"/>
                </a:solidFill>
                <a:effectLst/>
                <a:latin typeface="Arial" charset="0"/>
                <a:ea typeface="+mn-ea"/>
                <a:cs typeface="+mn-cs"/>
              </a:rPr>
              <a:t>Contoso\Administrator</a:t>
            </a:r>
            <a:r>
              <a:rPr lang="en-US" sz="1000" kern="1200" dirty="0" smtClean="0">
                <a:solidFill>
                  <a:schemeClr val="tx1"/>
                </a:solidFill>
                <a:effectLst/>
                <a:latin typeface="Arial" charset="0"/>
                <a:ea typeface="+mn-ea"/>
                <a:cs typeface="+mn-cs"/>
              </a:rPr>
              <a:t> with the password of </a:t>
            </a:r>
            <a:r>
              <a:rPr lang="en-US" sz="1000" b="1" kern="1200" dirty="0" smtClean="0">
                <a:solidFill>
                  <a:schemeClr val="tx1"/>
                </a:solidFill>
                <a:effectLst/>
                <a:latin typeface="Arial" charset="0"/>
                <a:ea typeface="+mn-ea"/>
                <a:cs typeface="+mn-cs"/>
              </a:rPr>
              <a:t>Pa$$w0rd</a:t>
            </a:r>
            <a:r>
              <a:rPr lang="en-US" sz="1000" kern="1200" dirty="0" smtClean="0">
                <a:solidFill>
                  <a:schemeClr val="tx1"/>
                </a:solidFill>
                <a:effectLst/>
                <a:latin typeface="Arial" charset="0"/>
                <a:ea typeface="+mn-ea"/>
                <a:cs typeface="+mn-cs"/>
              </a:rPr>
              <a:t>.</a:t>
            </a:r>
          </a:p>
          <a:p>
            <a:endParaRPr lang="en-GB" sz="1000" kern="1200" dirty="0" smtClean="0">
              <a:solidFill>
                <a:schemeClr val="tx1"/>
              </a:solidFill>
              <a:effectLst/>
              <a:latin typeface="Arial" charset="0"/>
              <a:ea typeface="+mn-ea"/>
              <a:cs typeface="+mn-cs"/>
            </a:endParaRPr>
          </a:p>
          <a:p>
            <a:pPr lvl="0"/>
            <a:r>
              <a:rPr lang="en-US" sz="1000" b="1" u="sng" kern="1200" dirty="0" smtClean="0">
                <a:solidFill>
                  <a:schemeClr val="tx1"/>
                </a:solidFill>
                <a:effectLst/>
                <a:latin typeface="Arial" charset="0"/>
                <a:ea typeface="+mn-ea"/>
                <a:cs typeface="+mn-cs"/>
              </a:rPr>
              <a:t>Configure the DNS suffix for NYC-SVR1</a:t>
            </a:r>
            <a:endParaRPr lang="en-GB" sz="1000" b="1" u="sng" kern="1200" dirty="0" smtClean="0">
              <a:solidFill>
                <a:schemeClr val="tx1"/>
              </a:solidFill>
              <a:effectLst/>
              <a:latin typeface="Arial" charset="0"/>
              <a:ea typeface="+mn-ea"/>
              <a:cs typeface="+mn-cs"/>
            </a:endParaRPr>
          </a:p>
          <a:p>
            <a:pPr marL="228600" lvl="0" indent="-228600">
              <a:buFont typeface="+mj-lt"/>
              <a:buAutoNum type="arabicPeriod"/>
            </a:pPr>
            <a:r>
              <a:rPr lang="en-US" sz="1000" kern="1200" dirty="0" smtClean="0">
                <a:solidFill>
                  <a:schemeClr val="tx1"/>
                </a:solidFill>
                <a:effectLst/>
                <a:latin typeface="Arial" charset="0"/>
                <a:ea typeface="+mn-ea"/>
                <a:cs typeface="+mn-cs"/>
              </a:rPr>
              <a:t>Switch to NYC-SVR1.</a:t>
            </a:r>
            <a:endParaRPr lang="en-GB" sz="1000" kern="1200" dirty="0" smtClean="0">
              <a:solidFill>
                <a:schemeClr val="tx1"/>
              </a:solidFill>
              <a:effectLst/>
              <a:latin typeface="Arial" charset="0"/>
              <a:ea typeface="+mn-ea"/>
              <a:cs typeface="+mn-cs"/>
            </a:endParaRPr>
          </a:p>
          <a:p>
            <a:pPr marL="228600" lvl="0" indent="-228600">
              <a:buFont typeface="+mj-lt"/>
              <a:buAutoNum type="arabicPeriod"/>
            </a:pPr>
            <a:r>
              <a:rPr lang="en-US" sz="1000" kern="1200" dirty="0" smtClean="0">
                <a:solidFill>
                  <a:schemeClr val="tx1"/>
                </a:solidFill>
                <a:effectLst/>
                <a:latin typeface="Arial" charset="0"/>
                <a:ea typeface="+mn-ea"/>
                <a:cs typeface="+mn-cs"/>
              </a:rPr>
              <a:t>Click </a:t>
            </a:r>
            <a:r>
              <a:rPr lang="en-US" sz="1000" b="1" kern="1200" dirty="0" smtClean="0">
                <a:solidFill>
                  <a:schemeClr val="tx1"/>
                </a:solidFill>
                <a:effectLst/>
                <a:latin typeface="Arial" charset="0"/>
                <a:ea typeface="+mn-ea"/>
                <a:cs typeface="+mn-cs"/>
              </a:rPr>
              <a:t>Start</a:t>
            </a:r>
            <a:r>
              <a:rPr lang="en-US" sz="1000" kern="1200" dirty="0" smtClean="0">
                <a:solidFill>
                  <a:schemeClr val="tx1"/>
                </a:solidFill>
                <a:effectLst/>
                <a:latin typeface="Arial" charset="0"/>
                <a:ea typeface="+mn-ea"/>
                <a:cs typeface="+mn-cs"/>
              </a:rPr>
              <a:t>, right-click </a:t>
            </a:r>
            <a:r>
              <a:rPr lang="en-US" sz="1000" b="1" kern="1200" dirty="0" smtClean="0">
                <a:solidFill>
                  <a:schemeClr val="tx1"/>
                </a:solidFill>
                <a:effectLst/>
                <a:latin typeface="Arial" charset="0"/>
                <a:ea typeface="+mn-ea"/>
                <a:cs typeface="+mn-cs"/>
              </a:rPr>
              <a:t>Computer</a:t>
            </a:r>
            <a:r>
              <a:rPr lang="en-US" sz="1000" kern="1200" dirty="0" smtClean="0">
                <a:solidFill>
                  <a:schemeClr val="tx1"/>
                </a:solidFill>
                <a:effectLst/>
                <a:latin typeface="Arial" charset="0"/>
                <a:ea typeface="+mn-ea"/>
                <a:cs typeface="+mn-cs"/>
              </a:rPr>
              <a:t> and then click </a:t>
            </a:r>
            <a:r>
              <a:rPr lang="en-US" sz="1000" b="1" kern="1200" dirty="0" smtClean="0">
                <a:solidFill>
                  <a:schemeClr val="tx1"/>
                </a:solidFill>
                <a:effectLst/>
                <a:latin typeface="Arial" charset="0"/>
                <a:ea typeface="+mn-ea"/>
                <a:cs typeface="+mn-cs"/>
              </a:rPr>
              <a:t>Properties</a:t>
            </a:r>
            <a:r>
              <a:rPr lang="en-US" sz="1000" kern="1200" dirty="0" smtClean="0">
                <a:solidFill>
                  <a:schemeClr val="tx1"/>
                </a:solidFill>
                <a:effectLst/>
                <a:latin typeface="Arial" charset="0"/>
                <a:ea typeface="+mn-ea"/>
                <a:cs typeface="+mn-cs"/>
              </a:rPr>
              <a:t>.</a:t>
            </a:r>
            <a:endParaRPr lang="en-GB" sz="1000" kern="1200" dirty="0" smtClean="0">
              <a:solidFill>
                <a:schemeClr val="tx1"/>
              </a:solidFill>
              <a:effectLst/>
              <a:latin typeface="Arial" charset="0"/>
              <a:ea typeface="+mn-ea"/>
              <a:cs typeface="+mn-cs"/>
            </a:endParaRPr>
          </a:p>
          <a:p>
            <a:pPr marL="228600" lvl="0" indent="-228600">
              <a:buFont typeface="+mj-lt"/>
              <a:buAutoNum type="arabicPeriod"/>
            </a:pPr>
            <a:r>
              <a:rPr lang="en-US" sz="1000" kern="1200" dirty="0" smtClean="0">
                <a:solidFill>
                  <a:schemeClr val="tx1"/>
                </a:solidFill>
                <a:effectLst/>
                <a:latin typeface="Arial" charset="0"/>
                <a:ea typeface="+mn-ea"/>
                <a:cs typeface="+mn-cs"/>
              </a:rPr>
              <a:t>In System, click </a:t>
            </a:r>
            <a:r>
              <a:rPr lang="en-US" sz="1000" b="1" kern="1200" dirty="0" smtClean="0">
                <a:solidFill>
                  <a:schemeClr val="tx1"/>
                </a:solidFill>
                <a:effectLst/>
                <a:latin typeface="Arial" charset="0"/>
                <a:ea typeface="+mn-ea"/>
                <a:cs typeface="+mn-cs"/>
              </a:rPr>
              <a:t>Advanced system settings</a:t>
            </a:r>
            <a:r>
              <a:rPr lang="en-US" sz="1000" kern="1200" dirty="0" smtClean="0">
                <a:solidFill>
                  <a:schemeClr val="tx1"/>
                </a:solidFill>
                <a:effectLst/>
                <a:latin typeface="Arial" charset="0"/>
                <a:ea typeface="+mn-ea"/>
                <a:cs typeface="+mn-cs"/>
              </a:rPr>
              <a:t>.</a:t>
            </a:r>
            <a:endParaRPr lang="en-GB" sz="1000" kern="1200" dirty="0" smtClean="0">
              <a:solidFill>
                <a:schemeClr val="tx1"/>
              </a:solidFill>
              <a:effectLst/>
              <a:latin typeface="Arial" charset="0"/>
              <a:ea typeface="+mn-ea"/>
              <a:cs typeface="+mn-cs"/>
            </a:endParaRPr>
          </a:p>
          <a:p>
            <a:pPr marL="228600" lvl="0" indent="-228600">
              <a:buFont typeface="+mj-lt"/>
              <a:buAutoNum type="arabicPeriod"/>
            </a:pPr>
            <a:r>
              <a:rPr lang="en-US" sz="1000" kern="1200" dirty="0" smtClean="0">
                <a:solidFill>
                  <a:schemeClr val="tx1"/>
                </a:solidFill>
                <a:effectLst/>
                <a:latin typeface="Arial" charset="0"/>
                <a:ea typeface="+mn-ea"/>
                <a:cs typeface="+mn-cs"/>
              </a:rPr>
              <a:t>In the </a:t>
            </a:r>
            <a:r>
              <a:rPr lang="en-US" sz="1000" b="1" kern="1200" dirty="0" smtClean="0">
                <a:solidFill>
                  <a:schemeClr val="tx1"/>
                </a:solidFill>
                <a:effectLst/>
                <a:latin typeface="Arial" charset="0"/>
                <a:ea typeface="+mn-ea"/>
                <a:cs typeface="+mn-cs"/>
              </a:rPr>
              <a:t>System Properties</a:t>
            </a:r>
            <a:r>
              <a:rPr lang="en-US" sz="1000" kern="1200" dirty="0" smtClean="0">
                <a:solidFill>
                  <a:schemeClr val="tx1"/>
                </a:solidFill>
                <a:effectLst/>
                <a:latin typeface="Arial" charset="0"/>
                <a:ea typeface="+mn-ea"/>
                <a:cs typeface="+mn-cs"/>
              </a:rPr>
              <a:t> dialog box, click the </a:t>
            </a:r>
            <a:r>
              <a:rPr lang="en-US" sz="1000" b="1" kern="1200" dirty="0" smtClean="0">
                <a:solidFill>
                  <a:schemeClr val="tx1"/>
                </a:solidFill>
                <a:effectLst/>
                <a:latin typeface="Arial" charset="0"/>
                <a:ea typeface="+mn-ea"/>
                <a:cs typeface="+mn-cs"/>
              </a:rPr>
              <a:t>Computer Name</a:t>
            </a:r>
            <a:r>
              <a:rPr lang="en-US" sz="1000" kern="1200" dirty="0" smtClean="0">
                <a:solidFill>
                  <a:schemeClr val="tx1"/>
                </a:solidFill>
                <a:effectLst/>
                <a:latin typeface="Arial" charset="0"/>
                <a:ea typeface="+mn-ea"/>
                <a:cs typeface="+mn-cs"/>
              </a:rPr>
              <a:t> tab, and then click </a:t>
            </a:r>
            <a:r>
              <a:rPr lang="en-US" sz="1000" b="1" kern="1200" dirty="0" smtClean="0">
                <a:solidFill>
                  <a:schemeClr val="tx1"/>
                </a:solidFill>
                <a:effectLst/>
                <a:latin typeface="Arial" charset="0"/>
                <a:ea typeface="+mn-ea"/>
                <a:cs typeface="+mn-cs"/>
              </a:rPr>
              <a:t>Change</a:t>
            </a:r>
            <a:r>
              <a:rPr lang="en-US" sz="1000" kern="1200" dirty="0" smtClean="0">
                <a:solidFill>
                  <a:schemeClr val="tx1"/>
                </a:solidFill>
                <a:effectLst/>
                <a:latin typeface="Arial" charset="0"/>
                <a:ea typeface="+mn-ea"/>
                <a:cs typeface="+mn-cs"/>
              </a:rPr>
              <a:t>.</a:t>
            </a:r>
            <a:endParaRPr lang="en-GB" sz="1000" kern="1200" dirty="0" smtClean="0">
              <a:solidFill>
                <a:schemeClr val="tx1"/>
              </a:solidFill>
              <a:effectLst/>
              <a:latin typeface="Arial" charset="0"/>
              <a:ea typeface="+mn-ea"/>
              <a:cs typeface="+mn-cs"/>
            </a:endParaRPr>
          </a:p>
          <a:p>
            <a:pPr marL="228600" lvl="0" indent="-228600">
              <a:buFont typeface="+mj-lt"/>
              <a:buAutoNum type="arabicPeriod"/>
            </a:pPr>
            <a:r>
              <a:rPr lang="en-US" sz="1000" kern="1200" dirty="0" smtClean="0">
                <a:solidFill>
                  <a:schemeClr val="tx1"/>
                </a:solidFill>
                <a:effectLst/>
                <a:latin typeface="Arial" charset="0"/>
                <a:ea typeface="+mn-ea"/>
                <a:cs typeface="+mn-cs"/>
              </a:rPr>
              <a:t>In the </a:t>
            </a:r>
            <a:r>
              <a:rPr lang="en-US" sz="1000" b="1" kern="1200" dirty="0" smtClean="0">
                <a:solidFill>
                  <a:schemeClr val="tx1"/>
                </a:solidFill>
                <a:effectLst/>
                <a:latin typeface="Arial" charset="0"/>
                <a:ea typeface="+mn-ea"/>
                <a:cs typeface="+mn-cs"/>
              </a:rPr>
              <a:t>Computer Name/Domain Changes</a:t>
            </a:r>
            <a:r>
              <a:rPr lang="en-US" sz="1000" kern="1200" dirty="0" smtClean="0">
                <a:solidFill>
                  <a:schemeClr val="tx1"/>
                </a:solidFill>
                <a:effectLst/>
                <a:latin typeface="Arial" charset="0"/>
                <a:ea typeface="+mn-ea"/>
                <a:cs typeface="+mn-cs"/>
              </a:rPr>
              <a:t> dialog box, click </a:t>
            </a:r>
            <a:r>
              <a:rPr lang="en-US" sz="1000" b="1" kern="1200" dirty="0" smtClean="0">
                <a:solidFill>
                  <a:schemeClr val="tx1"/>
                </a:solidFill>
                <a:effectLst/>
                <a:latin typeface="Arial" charset="0"/>
                <a:ea typeface="+mn-ea"/>
                <a:cs typeface="+mn-cs"/>
              </a:rPr>
              <a:t>More</a:t>
            </a:r>
            <a:r>
              <a:rPr lang="en-US" sz="1000" kern="1200" dirty="0" smtClean="0">
                <a:solidFill>
                  <a:schemeClr val="tx1"/>
                </a:solidFill>
                <a:effectLst/>
                <a:latin typeface="Arial" charset="0"/>
                <a:ea typeface="+mn-ea"/>
                <a:cs typeface="+mn-cs"/>
              </a:rPr>
              <a:t>.</a:t>
            </a:r>
            <a:endParaRPr lang="en-GB" sz="1000" kern="1200" dirty="0" smtClean="0">
              <a:solidFill>
                <a:schemeClr val="tx1"/>
              </a:solidFill>
              <a:effectLst/>
              <a:latin typeface="Arial" charset="0"/>
              <a:ea typeface="+mn-ea"/>
              <a:cs typeface="+mn-cs"/>
            </a:endParaRPr>
          </a:p>
          <a:p>
            <a:pPr marL="228600" lvl="0" indent="-228600">
              <a:buFont typeface="+mj-lt"/>
              <a:buAutoNum type="arabicPeriod"/>
            </a:pPr>
            <a:r>
              <a:rPr lang="en-US" sz="1000" kern="1200" dirty="0" smtClean="0">
                <a:solidFill>
                  <a:schemeClr val="tx1"/>
                </a:solidFill>
                <a:effectLst/>
                <a:latin typeface="Arial" charset="0"/>
                <a:ea typeface="+mn-ea"/>
                <a:cs typeface="+mn-cs"/>
              </a:rPr>
              <a:t>In the </a:t>
            </a:r>
            <a:r>
              <a:rPr lang="en-US" sz="1000" b="1" kern="1200" dirty="0" smtClean="0">
                <a:solidFill>
                  <a:schemeClr val="tx1"/>
                </a:solidFill>
                <a:effectLst/>
                <a:latin typeface="Arial" charset="0"/>
                <a:ea typeface="+mn-ea"/>
                <a:cs typeface="+mn-cs"/>
              </a:rPr>
              <a:t>DNS Suffix and NetBIOS Computer Name</a:t>
            </a:r>
            <a:r>
              <a:rPr lang="en-US" sz="1000" kern="1200" dirty="0" smtClean="0">
                <a:solidFill>
                  <a:schemeClr val="tx1"/>
                </a:solidFill>
                <a:effectLst/>
                <a:latin typeface="Arial" charset="0"/>
                <a:ea typeface="+mn-ea"/>
                <a:cs typeface="+mn-cs"/>
              </a:rPr>
              <a:t> dialog box, in the </a:t>
            </a:r>
            <a:r>
              <a:rPr lang="en-US" sz="1000" b="1" kern="1200" dirty="0" smtClean="0">
                <a:solidFill>
                  <a:schemeClr val="tx1"/>
                </a:solidFill>
                <a:effectLst/>
                <a:latin typeface="Arial" charset="0"/>
                <a:ea typeface="+mn-ea"/>
                <a:cs typeface="+mn-cs"/>
              </a:rPr>
              <a:t>Primary DNS</a:t>
            </a:r>
            <a:r>
              <a:rPr lang="en-US" sz="1000" kern="1200" dirty="0" smtClean="0">
                <a:solidFill>
                  <a:schemeClr val="tx1"/>
                </a:solidFill>
                <a:effectLst/>
                <a:latin typeface="Arial" charset="0"/>
                <a:ea typeface="+mn-ea"/>
                <a:cs typeface="+mn-cs"/>
              </a:rPr>
              <a:t> </a:t>
            </a:r>
            <a:r>
              <a:rPr lang="en-US" sz="1000" b="1" kern="1200" dirty="0" smtClean="0">
                <a:solidFill>
                  <a:schemeClr val="tx1"/>
                </a:solidFill>
                <a:effectLst/>
                <a:latin typeface="Arial" charset="0"/>
                <a:ea typeface="+mn-ea"/>
                <a:cs typeface="+mn-cs"/>
              </a:rPr>
              <a:t>suffix of this computer</a:t>
            </a:r>
            <a:r>
              <a:rPr lang="en-US" sz="1000" kern="1200" dirty="0" smtClean="0">
                <a:solidFill>
                  <a:schemeClr val="tx1"/>
                </a:solidFill>
                <a:effectLst/>
                <a:latin typeface="Arial" charset="0"/>
                <a:ea typeface="+mn-ea"/>
                <a:cs typeface="+mn-cs"/>
              </a:rPr>
              <a:t> box, type </a:t>
            </a:r>
            <a:r>
              <a:rPr lang="en-US" sz="1000" b="1" kern="1200" dirty="0" smtClean="0">
                <a:solidFill>
                  <a:schemeClr val="tx1"/>
                </a:solidFill>
                <a:effectLst/>
                <a:latin typeface="Arial" charset="0"/>
                <a:ea typeface="+mn-ea"/>
                <a:cs typeface="+mn-cs"/>
              </a:rPr>
              <a:t>south.contoso.com</a:t>
            </a:r>
            <a:r>
              <a:rPr lang="en-US" sz="1000" kern="1200" dirty="0" smtClean="0">
                <a:solidFill>
                  <a:schemeClr val="tx1"/>
                </a:solidFill>
                <a:effectLst/>
                <a:latin typeface="Arial" charset="0"/>
                <a:ea typeface="+mn-ea"/>
                <a:cs typeface="+mn-cs"/>
              </a:rPr>
              <a:t>.</a:t>
            </a:r>
            <a:endParaRPr lang="en-GB" sz="1000" kern="1200" dirty="0" smtClean="0">
              <a:solidFill>
                <a:schemeClr val="tx1"/>
              </a:solidFill>
              <a:effectLst/>
              <a:latin typeface="Arial" charset="0"/>
              <a:ea typeface="+mn-ea"/>
              <a:cs typeface="+mn-cs"/>
            </a:endParaRPr>
          </a:p>
          <a:p>
            <a:pPr marL="228600" lvl="0" indent="-228600">
              <a:buFont typeface="+mj-lt"/>
              <a:buAutoNum type="arabicPeriod"/>
            </a:pPr>
            <a:r>
              <a:rPr lang="en-US" sz="1000" kern="1200" dirty="0" smtClean="0">
                <a:solidFill>
                  <a:schemeClr val="tx1"/>
                </a:solidFill>
                <a:effectLst/>
                <a:latin typeface="Arial" charset="0"/>
                <a:ea typeface="+mn-ea"/>
                <a:cs typeface="+mn-cs"/>
              </a:rPr>
              <a:t>Clear the </a:t>
            </a:r>
            <a:r>
              <a:rPr lang="en-US" sz="1000" b="1" kern="1200" dirty="0" smtClean="0">
                <a:solidFill>
                  <a:schemeClr val="tx1"/>
                </a:solidFill>
                <a:effectLst/>
                <a:latin typeface="Arial" charset="0"/>
                <a:ea typeface="+mn-ea"/>
                <a:cs typeface="+mn-cs"/>
              </a:rPr>
              <a:t>Change primary DNS suffix when the domain membership changes</a:t>
            </a:r>
            <a:r>
              <a:rPr lang="en-US" sz="1000" kern="1200" dirty="0" smtClean="0">
                <a:solidFill>
                  <a:schemeClr val="tx1"/>
                </a:solidFill>
                <a:effectLst/>
                <a:latin typeface="Arial" charset="0"/>
                <a:ea typeface="+mn-ea"/>
                <a:cs typeface="+mn-cs"/>
              </a:rPr>
              <a:t> check box and then click </a:t>
            </a:r>
            <a:r>
              <a:rPr lang="en-US" sz="1000" b="1" kern="1200" dirty="0" smtClean="0">
                <a:solidFill>
                  <a:schemeClr val="tx1"/>
                </a:solidFill>
                <a:effectLst/>
                <a:latin typeface="Arial" charset="0"/>
                <a:ea typeface="+mn-ea"/>
                <a:cs typeface="+mn-cs"/>
              </a:rPr>
              <a:t>OK</a:t>
            </a:r>
            <a:r>
              <a:rPr lang="en-US" sz="1000" kern="1200" dirty="0" smtClean="0">
                <a:solidFill>
                  <a:schemeClr val="tx1"/>
                </a:solidFill>
                <a:effectLst/>
                <a:latin typeface="Arial" charset="0"/>
                <a:ea typeface="+mn-ea"/>
                <a:cs typeface="+mn-cs"/>
              </a:rPr>
              <a:t>.</a:t>
            </a:r>
            <a:endParaRPr lang="en-GB" sz="1000" kern="1200" dirty="0" smtClean="0">
              <a:solidFill>
                <a:schemeClr val="tx1"/>
              </a:solidFill>
              <a:effectLst/>
              <a:latin typeface="Arial" charset="0"/>
              <a:ea typeface="+mn-ea"/>
              <a:cs typeface="+mn-cs"/>
            </a:endParaRPr>
          </a:p>
          <a:p>
            <a:pPr marL="228600" lvl="0" indent="-228600">
              <a:buFont typeface="+mj-lt"/>
              <a:buAutoNum type="arabicPeriod"/>
            </a:pPr>
            <a:r>
              <a:rPr lang="en-US" sz="1000" kern="1200" dirty="0" smtClean="0">
                <a:solidFill>
                  <a:schemeClr val="tx1"/>
                </a:solidFill>
                <a:effectLst/>
                <a:latin typeface="Arial" charset="0"/>
                <a:ea typeface="+mn-ea"/>
                <a:cs typeface="+mn-cs"/>
              </a:rPr>
              <a:t>In the </a:t>
            </a:r>
            <a:r>
              <a:rPr lang="en-US" sz="1000" b="1" kern="1200" dirty="0" smtClean="0">
                <a:solidFill>
                  <a:schemeClr val="tx1"/>
                </a:solidFill>
                <a:effectLst/>
                <a:latin typeface="Arial" charset="0"/>
                <a:ea typeface="+mn-ea"/>
                <a:cs typeface="+mn-cs"/>
              </a:rPr>
              <a:t>Computer Name/Domain Changes</a:t>
            </a:r>
            <a:r>
              <a:rPr lang="en-US" sz="1000" kern="1200" dirty="0" smtClean="0">
                <a:solidFill>
                  <a:schemeClr val="tx1"/>
                </a:solidFill>
                <a:effectLst/>
                <a:latin typeface="Arial" charset="0"/>
                <a:ea typeface="+mn-ea"/>
                <a:cs typeface="+mn-cs"/>
              </a:rPr>
              <a:t> dialog box, click </a:t>
            </a:r>
            <a:r>
              <a:rPr lang="en-US" sz="1000" b="1" kern="1200" dirty="0" smtClean="0">
                <a:solidFill>
                  <a:schemeClr val="tx1"/>
                </a:solidFill>
                <a:effectLst/>
                <a:latin typeface="Arial" charset="0"/>
                <a:ea typeface="+mn-ea"/>
                <a:cs typeface="+mn-cs"/>
              </a:rPr>
              <a:t>OK</a:t>
            </a:r>
            <a:r>
              <a:rPr lang="en-US" sz="1000" kern="1200" dirty="0" smtClean="0">
                <a:solidFill>
                  <a:schemeClr val="tx1"/>
                </a:solidFill>
                <a:effectLst/>
                <a:latin typeface="Arial" charset="0"/>
                <a:ea typeface="+mn-ea"/>
                <a:cs typeface="+mn-cs"/>
              </a:rPr>
              <a:t>.</a:t>
            </a:r>
            <a:endParaRPr lang="en-GB" sz="1000" kern="1200" dirty="0" smtClean="0">
              <a:solidFill>
                <a:schemeClr val="tx1"/>
              </a:solidFill>
              <a:effectLst/>
              <a:latin typeface="Arial" charset="0"/>
              <a:ea typeface="+mn-ea"/>
              <a:cs typeface="+mn-cs"/>
            </a:endParaRPr>
          </a:p>
          <a:p>
            <a:pPr marL="228600" lvl="0" indent="-228600">
              <a:buFont typeface="+mj-lt"/>
              <a:buAutoNum type="arabicPeriod"/>
            </a:pPr>
            <a:r>
              <a:rPr lang="en-US" sz="1000" kern="1200" dirty="0" smtClean="0">
                <a:solidFill>
                  <a:schemeClr val="tx1"/>
                </a:solidFill>
                <a:effectLst/>
                <a:latin typeface="Arial" charset="0"/>
                <a:ea typeface="+mn-ea"/>
                <a:cs typeface="+mn-cs"/>
              </a:rPr>
              <a:t>In the </a:t>
            </a:r>
            <a:r>
              <a:rPr lang="en-US" sz="1000" b="1" kern="1200" dirty="0" smtClean="0">
                <a:solidFill>
                  <a:schemeClr val="tx1"/>
                </a:solidFill>
                <a:effectLst/>
                <a:latin typeface="Arial" charset="0"/>
                <a:ea typeface="+mn-ea"/>
                <a:cs typeface="+mn-cs"/>
              </a:rPr>
              <a:t>Computer Name/Domain Changes</a:t>
            </a:r>
            <a:r>
              <a:rPr lang="en-US" sz="1000" kern="1200" dirty="0" smtClean="0">
                <a:solidFill>
                  <a:schemeClr val="tx1"/>
                </a:solidFill>
                <a:effectLst/>
                <a:latin typeface="Arial" charset="0"/>
                <a:ea typeface="+mn-ea"/>
                <a:cs typeface="+mn-cs"/>
              </a:rPr>
              <a:t> prompt, click </a:t>
            </a:r>
            <a:r>
              <a:rPr lang="en-US" sz="1000" b="1" kern="1200" dirty="0" smtClean="0">
                <a:solidFill>
                  <a:schemeClr val="tx1"/>
                </a:solidFill>
                <a:effectLst/>
                <a:latin typeface="Arial" charset="0"/>
                <a:ea typeface="+mn-ea"/>
                <a:cs typeface="+mn-cs"/>
              </a:rPr>
              <a:t>OK</a:t>
            </a:r>
            <a:r>
              <a:rPr lang="en-US" sz="1000" kern="1200" dirty="0" smtClean="0">
                <a:solidFill>
                  <a:schemeClr val="tx1"/>
                </a:solidFill>
                <a:effectLst/>
                <a:latin typeface="Arial" charset="0"/>
                <a:ea typeface="+mn-ea"/>
                <a:cs typeface="+mn-cs"/>
              </a:rPr>
              <a:t>.</a:t>
            </a:r>
            <a:endParaRPr lang="en-GB" sz="1000" kern="1200" dirty="0" smtClean="0">
              <a:solidFill>
                <a:schemeClr val="tx1"/>
              </a:solidFill>
              <a:effectLst/>
              <a:latin typeface="Arial" charset="0"/>
              <a:ea typeface="+mn-ea"/>
              <a:cs typeface="+mn-cs"/>
            </a:endParaRPr>
          </a:p>
          <a:p>
            <a:pPr marL="228600" lvl="0" indent="-228600">
              <a:buFont typeface="+mj-lt"/>
              <a:buAutoNum type="arabicPeriod"/>
            </a:pPr>
            <a:r>
              <a:rPr lang="en-US" sz="1000" kern="1200" dirty="0" smtClean="0">
                <a:solidFill>
                  <a:schemeClr val="tx1"/>
                </a:solidFill>
                <a:effectLst/>
                <a:latin typeface="Arial" charset="0"/>
                <a:ea typeface="+mn-ea"/>
                <a:cs typeface="+mn-cs"/>
              </a:rPr>
              <a:t>In the </a:t>
            </a:r>
            <a:r>
              <a:rPr lang="en-US" sz="1000" b="1" kern="1200" dirty="0" smtClean="0">
                <a:solidFill>
                  <a:schemeClr val="tx1"/>
                </a:solidFill>
                <a:effectLst/>
                <a:latin typeface="Arial" charset="0"/>
                <a:ea typeface="+mn-ea"/>
                <a:cs typeface="+mn-cs"/>
              </a:rPr>
              <a:t>System Properties</a:t>
            </a:r>
            <a:r>
              <a:rPr lang="en-US" sz="1000" kern="1200" dirty="0" smtClean="0">
                <a:solidFill>
                  <a:schemeClr val="tx1"/>
                </a:solidFill>
                <a:effectLst/>
                <a:latin typeface="Arial" charset="0"/>
                <a:ea typeface="+mn-ea"/>
                <a:cs typeface="+mn-cs"/>
              </a:rPr>
              <a:t> dialog box, click the </a:t>
            </a:r>
            <a:r>
              <a:rPr lang="en-US" sz="1000" b="1" kern="1200" dirty="0" smtClean="0">
                <a:solidFill>
                  <a:schemeClr val="tx1"/>
                </a:solidFill>
                <a:effectLst/>
                <a:latin typeface="Arial" charset="0"/>
                <a:ea typeface="+mn-ea"/>
                <a:cs typeface="+mn-cs"/>
              </a:rPr>
              <a:t>Close</a:t>
            </a:r>
            <a:r>
              <a:rPr lang="en-US" sz="1000" kern="1200" dirty="0" smtClean="0">
                <a:solidFill>
                  <a:schemeClr val="tx1"/>
                </a:solidFill>
                <a:effectLst/>
                <a:latin typeface="Arial" charset="0"/>
                <a:ea typeface="+mn-ea"/>
                <a:cs typeface="+mn-cs"/>
              </a:rPr>
              <a:t>.</a:t>
            </a:r>
            <a:endParaRPr lang="en-GB" sz="1000" kern="1200" dirty="0" smtClean="0">
              <a:solidFill>
                <a:schemeClr val="tx1"/>
              </a:solidFill>
              <a:effectLst/>
              <a:latin typeface="Arial" charset="0"/>
              <a:ea typeface="+mn-ea"/>
              <a:cs typeface="+mn-cs"/>
            </a:endParaRPr>
          </a:p>
          <a:p>
            <a:pPr marL="228600" lvl="0" indent="-228600">
              <a:buFont typeface="+mj-lt"/>
              <a:buAutoNum type="arabicPeriod"/>
            </a:pPr>
            <a:r>
              <a:rPr lang="en-US" sz="1000" kern="1200" dirty="0" smtClean="0">
                <a:solidFill>
                  <a:schemeClr val="tx1"/>
                </a:solidFill>
                <a:effectLst/>
                <a:latin typeface="Arial" charset="0"/>
                <a:ea typeface="+mn-ea"/>
                <a:cs typeface="+mn-cs"/>
              </a:rPr>
              <a:t>In the </a:t>
            </a:r>
            <a:r>
              <a:rPr lang="en-US" sz="1000" b="1" kern="1200" dirty="0" smtClean="0">
                <a:solidFill>
                  <a:schemeClr val="tx1"/>
                </a:solidFill>
                <a:effectLst/>
                <a:latin typeface="Arial" charset="0"/>
                <a:ea typeface="+mn-ea"/>
                <a:cs typeface="+mn-cs"/>
              </a:rPr>
              <a:t>Microsoft Windows</a:t>
            </a:r>
            <a:r>
              <a:rPr lang="en-US" sz="1000" kern="1200" dirty="0" smtClean="0">
                <a:solidFill>
                  <a:schemeClr val="tx1"/>
                </a:solidFill>
                <a:effectLst/>
                <a:latin typeface="Arial" charset="0"/>
                <a:ea typeface="+mn-ea"/>
                <a:cs typeface="+mn-cs"/>
              </a:rPr>
              <a:t> dialog box, click </a:t>
            </a:r>
            <a:r>
              <a:rPr lang="en-US" sz="1000" b="1" kern="1200" dirty="0" smtClean="0">
                <a:solidFill>
                  <a:schemeClr val="tx1"/>
                </a:solidFill>
                <a:effectLst/>
                <a:latin typeface="Arial" charset="0"/>
                <a:ea typeface="+mn-ea"/>
                <a:cs typeface="+mn-cs"/>
              </a:rPr>
              <a:t>Restart Now.</a:t>
            </a:r>
            <a:endParaRPr lang="en-GB" sz="1000" kern="1200" dirty="0" smtClean="0">
              <a:solidFill>
                <a:schemeClr val="tx1"/>
              </a:solidFill>
              <a:effectLst/>
              <a:latin typeface="Arial" charset="0"/>
              <a:ea typeface="+mn-ea"/>
              <a:cs typeface="+mn-cs"/>
            </a:endParaRPr>
          </a:p>
          <a:p>
            <a:pPr marL="228600" lvl="0" indent="-228600">
              <a:buFont typeface="+mj-lt"/>
              <a:buAutoNum type="arabicPeriod"/>
            </a:pPr>
            <a:r>
              <a:rPr lang="en-US" sz="1000" kern="1200" dirty="0" smtClean="0">
                <a:solidFill>
                  <a:schemeClr val="tx1"/>
                </a:solidFill>
                <a:effectLst/>
                <a:latin typeface="Arial" charset="0"/>
                <a:ea typeface="+mn-ea"/>
                <a:cs typeface="+mn-cs"/>
              </a:rPr>
              <a:t>When the computer has restarted, log on with the following credentials:</a:t>
            </a:r>
            <a:endParaRPr lang="en-GB" sz="1000" kern="1200" dirty="0" smtClean="0">
              <a:solidFill>
                <a:schemeClr val="tx1"/>
              </a:solidFill>
              <a:effectLst/>
              <a:latin typeface="Arial" charset="0"/>
              <a:ea typeface="+mn-ea"/>
              <a:cs typeface="+mn-cs"/>
            </a:endParaRPr>
          </a:p>
          <a:p>
            <a:pPr lvl="1"/>
            <a:r>
              <a:rPr lang="en-US" sz="1000" kern="1200" dirty="0" smtClean="0">
                <a:solidFill>
                  <a:schemeClr val="tx1"/>
                </a:solidFill>
                <a:effectLst/>
                <a:latin typeface="Arial" charset="0"/>
                <a:ea typeface="+mn-ea"/>
                <a:cs typeface="+mn-cs"/>
              </a:rPr>
              <a:t>User name: </a:t>
            </a:r>
            <a:r>
              <a:rPr lang="en-US" sz="1000" b="1" kern="1200" dirty="0" smtClean="0">
                <a:solidFill>
                  <a:schemeClr val="tx1"/>
                </a:solidFill>
                <a:effectLst/>
                <a:latin typeface="Arial" charset="0"/>
                <a:ea typeface="+mn-ea"/>
                <a:cs typeface="+mn-cs"/>
              </a:rPr>
              <a:t>Administrator</a:t>
            </a:r>
            <a:endParaRPr lang="en-GB" sz="1000" kern="1200" dirty="0" smtClean="0">
              <a:solidFill>
                <a:schemeClr val="tx1"/>
              </a:solidFill>
              <a:effectLst/>
              <a:latin typeface="Arial" charset="0"/>
              <a:ea typeface="+mn-ea"/>
              <a:cs typeface="+mn-cs"/>
            </a:endParaRPr>
          </a:p>
          <a:p>
            <a:pPr lvl="1"/>
            <a:r>
              <a:rPr lang="en-US" sz="1000" kern="1200" dirty="0" smtClean="0">
                <a:solidFill>
                  <a:schemeClr val="tx1"/>
                </a:solidFill>
                <a:effectLst/>
                <a:latin typeface="Arial" charset="0"/>
                <a:ea typeface="+mn-ea"/>
                <a:cs typeface="+mn-cs"/>
              </a:rPr>
              <a:t>Password: </a:t>
            </a:r>
            <a:r>
              <a:rPr lang="en-US" sz="1000" b="1" kern="1200" dirty="0" smtClean="0">
                <a:solidFill>
                  <a:schemeClr val="tx1"/>
                </a:solidFill>
                <a:effectLst/>
                <a:latin typeface="Arial" charset="0"/>
                <a:ea typeface="+mn-ea"/>
                <a:cs typeface="+mn-cs"/>
              </a:rPr>
              <a:t>Pa$$w0rd</a:t>
            </a:r>
            <a:endParaRPr lang="en-GB" sz="1000" kern="1200" dirty="0" smtClean="0">
              <a:solidFill>
                <a:schemeClr val="tx1"/>
              </a:solidFill>
              <a:effectLst/>
              <a:latin typeface="Arial" charset="0"/>
              <a:ea typeface="+mn-ea"/>
              <a:cs typeface="+mn-cs"/>
            </a:endParaRPr>
          </a:p>
          <a:p>
            <a:pPr lvl="1"/>
            <a:r>
              <a:rPr lang="en-US" sz="1000" kern="1200" dirty="0" smtClean="0">
                <a:solidFill>
                  <a:schemeClr val="tx1"/>
                </a:solidFill>
                <a:effectLst/>
                <a:latin typeface="Arial" charset="0"/>
                <a:ea typeface="+mn-ea"/>
                <a:cs typeface="+mn-cs"/>
              </a:rPr>
              <a:t>Domain: </a:t>
            </a:r>
            <a:r>
              <a:rPr lang="en-US" sz="1000" b="1" kern="1200" dirty="0" smtClean="0">
                <a:solidFill>
                  <a:schemeClr val="tx1"/>
                </a:solidFill>
                <a:effectLst/>
                <a:latin typeface="Arial" charset="0"/>
                <a:ea typeface="+mn-ea"/>
                <a:cs typeface="+mn-cs"/>
              </a:rPr>
              <a:t>Contoso</a:t>
            </a:r>
            <a:r>
              <a:rPr lang="en-US" sz="1000" kern="1200" dirty="0" smtClean="0">
                <a:solidFill>
                  <a:schemeClr val="tx1"/>
                </a:solidFill>
                <a:effectLst/>
                <a:latin typeface="Arial" charset="0"/>
                <a:ea typeface="+mn-ea"/>
                <a:cs typeface="+mn-cs"/>
              </a:rPr>
              <a:t> </a:t>
            </a:r>
            <a:endParaRPr lang="en-GB" sz="1000" kern="1200" dirty="0" smtClean="0">
              <a:solidFill>
                <a:schemeClr val="tx1"/>
              </a:solidFill>
              <a:effectLst/>
              <a:latin typeface="Arial" charset="0"/>
              <a:ea typeface="+mn-ea"/>
              <a:cs typeface="+mn-cs"/>
            </a:endParaRPr>
          </a:p>
          <a:p>
            <a:pPr lvl="0"/>
            <a:endParaRPr lang="en-US" sz="1000" kern="1200" dirty="0" smtClean="0">
              <a:solidFill>
                <a:schemeClr val="tx1"/>
              </a:solidFill>
              <a:effectLst/>
              <a:latin typeface="Arial" charset="0"/>
              <a:ea typeface="+mn-ea"/>
              <a:cs typeface="+mn-cs"/>
            </a:endParaRPr>
          </a:p>
        </p:txBody>
      </p:sp>
      <p:sp>
        <p:nvSpPr>
          <p:cNvPr id="4" name="Slide Number Placeholder 3"/>
          <p:cNvSpPr>
            <a:spLocks noGrp="1"/>
          </p:cNvSpPr>
          <p:nvPr>
            <p:ph type="sldNum" sz="quarter" idx="10"/>
          </p:nvPr>
        </p:nvSpPr>
        <p:spPr/>
        <p:txBody>
          <a:bodyPr/>
          <a:lstStyle/>
          <a:p>
            <a:pPr>
              <a:defRPr/>
            </a:pPr>
            <a:fld id="{DCCEFC8F-1EBC-43E5-886D-F0A9AD3E9B6F}" type="slidenum">
              <a:rPr lang="en-US" smtClean="0"/>
              <a:pPr>
                <a:defRPr/>
              </a:pPr>
              <a:t>35</a:t>
            </a:fld>
            <a:endParaRPr lang="en-US" dirty="0"/>
          </a:p>
        </p:txBody>
      </p:sp>
      <p:sp>
        <p:nvSpPr>
          <p:cNvPr id="5" name="Header Placeholder 4"/>
          <p:cNvSpPr>
            <a:spLocks noGrp="1"/>
          </p:cNvSpPr>
          <p:nvPr>
            <p:ph type="hdr" sz="quarter" idx="11"/>
          </p:nvPr>
        </p:nvSpPr>
        <p:spPr>
          <a:xfrm>
            <a:off x="0" y="238125"/>
            <a:ext cx="3038475" cy="347663"/>
          </a:xfrm>
          <a:prstGeom prst="rect">
            <a:avLst/>
          </a:prstGeom>
        </p:spPr>
        <p:txBody>
          <a:bodyPr/>
          <a:lstStyle/>
          <a:p>
            <a:r>
              <a:rPr lang="en-US" dirty="0"/>
              <a:t>Module 3: Planning Network Addressing and Name Resolution</a:t>
            </a:r>
          </a:p>
          <a:p>
            <a:pPr>
              <a:defRPr/>
            </a:pPr>
            <a:endParaRPr lang="en-US" dirty="0"/>
          </a:p>
        </p:txBody>
      </p:sp>
      <p:sp>
        <p:nvSpPr>
          <p:cNvPr id="6" name="Date Placeholder 5"/>
          <p:cNvSpPr>
            <a:spLocks noGrp="1"/>
          </p:cNvSpPr>
          <p:nvPr>
            <p:ph type="dt" idx="12"/>
          </p:nvPr>
        </p:nvSpPr>
        <p:spPr/>
        <p:txBody>
          <a:bodyPr/>
          <a:lstStyle/>
          <a:p>
            <a:pPr>
              <a:defRPr/>
            </a:pPr>
            <a:r>
              <a:rPr lang="en-US" dirty="0" smtClean="0"/>
              <a:t>Course 6433A</a:t>
            </a:r>
            <a:endParaRPr lang="en-US" dirty="0"/>
          </a:p>
        </p:txBody>
      </p:sp>
    </p:spTree>
    <p:extLst>
      <p:ext uri="{BB962C8B-B14F-4D97-AF65-F5344CB8AC3E}">
        <p14:creationId xmlns:p14="http://schemas.microsoft.com/office/powerpoint/2010/main" val="1659608835"/>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b="1" u="sng" dirty="0"/>
              <a:t>Install the DNS Server role on NYC-SVR1</a:t>
            </a:r>
            <a:endParaRPr lang="en-GB" b="1" u="sng" dirty="0"/>
          </a:p>
          <a:p>
            <a:pPr marL="228600" lvl="0" indent="-228600">
              <a:buFont typeface="+mj-lt"/>
              <a:buAutoNum type="arabicPeriod"/>
            </a:pPr>
            <a:r>
              <a:rPr lang="en-US" dirty="0"/>
              <a:t>On the </a:t>
            </a:r>
            <a:r>
              <a:rPr lang="en-US" b="1" dirty="0"/>
              <a:t>Taskbar</a:t>
            </a:r>
            <a:r>
              <a:rPr lang="en-US" dirty="0"/>
              <a:t>, click </a:t>
            </a:r>
            <a:r>
              <a:rPr lang="en-US" b="1" dirty="0"/>
              <a:t>Server Manager</a:t>
            </a:r>
            <a:r>
              <a:rPr lang="en-US" dirty="0"/>
              <a:t>.</a:t>
            </a:r>
            <a:endParaRPr lang="en-GB" dirty="0"/>
          </a:p>
          <a:p>
            <a:pPr marL="228600" lvl="0" indent="-228600">
              <a:buFont typeface="+mj-lt"/>
              <a:buAutoNum type="arabicPeriod"/>
            </a:pPr>
            <a:r>
              <a:rPr lang="en-US" dirty="0"/>
              <a:t>In Server Manager, in the navigation pane, click </a:t>
            </a:r>
            <a:r>
              <a:rPr lang="en-US" b="1" dirty="0"/>
              <a:t>Roles</a:t>
            </a:r>
            <a:r>
              <a:rPr lang="en-US" dirty="0"/>
              <a:t>.</a:t>
            </a:r>
            <a:endParaRPr lang="en-GB" dirty="0"/>
          </a:p>
          <a:p>
            <a:pPr marL="228600" lvl="0" indent="-228600">
              <a:buFont typeface="+mj-lt"/>
              <a:buAutoNum type="arabicPeriod"/>
            </a:pPr>
            <a:r>
              <a:rPr lang="en-US" dirty="0"/>
              <a:t>In the Results pane, click </a:t>
            </a:r>
            <a:r>
              <a:rPr lang="en-US" b="1" dirty="0"/>
              <a:t>Add Roles</a:t>
            </a:r>
            <a:r>
              <a:rPr lang="en-US" dirty="0"/>
              <a:t>.</a:t>
            </a:r>
            <a:endParaRPr lang="en-GB" dirty="0"/>
          </a:p>
          <a:p>
            <a:pPr marL="228600" lvl="0" indent="-228600">
              <a:buFont typeface="+mj-lt"/>
              <a:buAutoNum type="arabicPeriod"/>
            </a:pPr>
            <a:r>
              <a:rPr lang="en-US" dirty="0"/>
              <a:t>In the Add Roles Wizard, click </a:t>
            </a:r>
            <a:r>
              <a:rPr lang="en-US" b="1" dirty="0"/>
              <a:t>Next</a:t>
            </a:r>
            <a:r>
              <a:rPr lang="en-US" dirty="0"/>
              <a:t>.</a:t>
            </a:r>
            <a:endParaRPr lang="en-GB" dirty="0"/>
          </a:p>
          <a:p>
            <a:pPr marL="228600" lvl="0" indent="-228600">
              <a:buFont typeface="+mj-lt"/>
              <a:buAutoNum type="arabicPeriod"/>
            </a:pPr>
            <a:r>
              <a:rPr lang="en-US" dirty="0"/>
              <a:t>On the </a:t>
            </a:r>
            <a:r>
              <a:rPr lang="en-US" b="1" dirty="0"/>
              <a:t>Select Server Roles</a:t>
            </a:r>
            <a:r>
              <a:rPr lang="en-US" dirty="0"/>
              <a:t> page, select the </a:t>
            </a:r>
            <a:r>
              <a:rPr lang="en-US" b="1" dirty="0"/>
              <a:t>DNS Server</a:t>
            </a:r>
            <a:r>
              <a:rPr lang="en-US" dirty="0"/>
              <a:t> check box, and then click </a:t>
            </a:r>
            <a:r>
              <a:rPr lang="en-US" b="1" dirty="0"/>
              <a:t>Next</a:t>
            </a:r>
            <a:r>
              <a:rPr lang="en-US" dirty="0"/>
              <a:t>.</a:t>
            </a:r>
            <a:endParaRPr lang="en-GB" dirty="0"/>
          </a:p>
          <a:p>
            <a:pPr marL="228600" lvl="0" indent="-228600">
              <a:buFont typeface="+mj-lt"/>
              <a:buAutoNum type="arabicPeriod"/>
            </a:pPr>
            <a:r>
              <a:rPr lang="en-US" dirty="0"/>
              <a:t>On the </a:t>
            </a:r>
            <a:r>
              <a:rPr lang="en-US" b="1" dirty="0"/>
              <a:t>DNS Server</a:t>
            </a:r>
            <a:r>
              <a:rPr lang="en-US" dirty="0"/>
              <a:t> page, click </a:t>
            </a:r>
            <a:r>
              <a:rPr lang="en-US" b="1" dirty="0"/>
              <a:t>Next</a:t>
            </a:r>
            <a:r>
              <a:rPr lang="en-US" dirty="0"/>
              <a:t>.</a:t>
            </a:r>
            <a:endParaRPr lang="en-GB" dirty="0"/>
          </a:p>
          <a:p>
            <a:pPr marL="228600" lvl="0" indent="-228600">
              <a:buFont typeface="+mj-lt"/>
              <a:buAutoNum type="arabicPeriod"/>
            </a:pPr>
            <a:r>
              <a:rPr lang="en-US" dirty="0"/>
              <a:t>On the </a:t>
            </a:r>
            <a:r>
              <a:rPr lang="en-US" b="1" dirty="0"/>
              <a:t>Confirm Installation Selections</a:t>
            </a:r>
            <a:r>
              <a:rPr lang="en-US" dirty="0"/>
              <a:t> page, click </a:t>
            </a:r>
            <a:r>
              <a:rPr lang="en-US" b="1" dirty="0"/>
              <a:t>Install</a:t>
            </a:r>
            <a:r>
              <a:rPr lang="en-US" dirty="0"/>
              <a:t>.</a:t>
            </a:r>
            <a:endParaRPr lang="en-GB" dirty="0"/>
          </a:p>
          <a:p>
            <a:pPr marL="228600" lvl="0" indent="-228600">
              <a:buFont typeface="+mj-lt"/>
              <a:buAutoNum type="arabicPeriod"/>
            </a:pPr>
            <a:r>
              <a:rPr lang="en-US" dirty="0"/>
              <a:t>On the </a:t>
            </a:r>
            <a:r>
              <a:rPr lang="en-US" b="1" dirty="0"/>
              <a:t>Installation Results</a:t>
            </a:r>
            <a:r>
              <a:rPr lang="en-US" dirty="0"/>
              <a:t> page, click </a:t>
            </a:r>
            <a:r>
              <a:rPr lang="en-US" b="1" dirty="0"/>
              <a:t>Close</a:t>
            </a:r>
            <a:r>
              <a:rPr lang="en-US" dirty="0"/>
              <a:t>. </a:t>
            </a:r>
            <a:endParaRPr lang="en-GB" dirty="0"/>
          </a:p>
          <a:p>
            <a:pPr marL="228600" lvl="0" indent="-228600">
              <a:buFont typeface="+mj-lt"/>
              <a:buAutoNum type="arabicPeriod"/>
            </a:pPr>
            <a:r>
              <a:rPr lang="en-US" dirty="0"/>
              <a:t>Close Server Manager.</a:t>
            </a:r>
            <a:endParaRPr lang="en-GB" dirty="0"/>
          </a:p>
          <a:p>
            <a:pPr lvl="0"/>
            <a:endParaRPr lang="en-US" dirty="0" smtClean="0"/>
          </a:p>
          <a:p>
            <a:pPr lvl="0"/>
            <a:r>
              <a:rPr lang="en-US" b="1" u="sng" dirty="0" smtClean="0"/>
              <a:t>Configure </a:t>
            </a:r>
            <a:r>
              <a:rPr lang="en-US" b="1" u="sng" dirty="0"/>
              <a:t>the south.contoso.com DNS domain</a:t>
            </a:r>
            <a:endParaRPr lang="en-GB" b="1" u="sng" dirty="0"/>
          </a:p>
          <a:p>
            <a:pPr marL="228600" lvl="0" indent="-228600">
              <a:buFont typeface="+mj-lt"/>
              <a:buAutoNum type="arabicPeriod"/>
            </a:pPr>
            <a:r>
              <a:rPr lang="en-US" dirty="0"/>
              <a:t>Switch to NYC-DC1 and close all open windows.</a:t>
            </a:r>
            <a:endParaRPr lang="en-GB" dirty="0"/>
          </a:p>
          <a:p>
            <a:pPr marL="228600" lvl="0" indent="-228600">
              <a:buFont typeface="+mj-lt"/>
              <a:buAutoNum type="arabicPeriod"/>
            </a:pPr>
            <a:r>
              <a:rPr lang="en-US" dirty="0"/>
              <a:t>Click </a:t>
            </a:r>
            <a:r>
              <a:rPr lang="en-US" b="1" dirty="0"/>
              <a:t>Start</a:t>
            </a:r>
            <a:r>
              <a:rPr lang="en-US" dirty="0"/>
              <a:t>, point to </a:t>
            </a:r>
            <a:r>
              <a:rPr lang="en-US" b="1" dirty="0"/>
              <a:t>Administrative Tools</a:t>
            </a:r>
            <a:r>
              <a:rPr lang="en-US" dirty="0"/>
              <a:t> and then click </a:t>
            </a:r>
            <a:r>
              <a:rPr lang="en-US" b="1" dirty="0"/>
              <a:t>DNS</a:t>
            </a:r>
            <a:r>
              <a:rPr lang="en-US" dirty="0"/>
              <a:t>.</a:t>
            </a:r>
            <a:endParaRPr lang="en-GB" dirty="0"/>
          </a:p>
          <a:p>
            <a:pPr marL="228600" lvl="0" indent="-228600">
              <a:buFont typeface="+mj-lt"/>
              <a:buAutoNum type="arabicPeriod"/>
            </a:pPr>
            <a:r>
              <a:rPr lang="en-US" dirty="0"/>
              <a:t>In DNS Manager, in the navigation pane, expand </a:t>
            </a:r>
            <a:r>
              <a:rPr lang="en-US" b="1" dirty="0"/>
              <a:t>NYC-DC1</a:t>
            </a:r>
            <a:r>
              <a:rPr lang="en-US" dirty="0"/>
              <a:t>, expand </a:t>
            </a:r>
            <a:r>
              <a:rPr lang="en-US" b="1" dirty="0"/>
              <a:t>Forward</a:t>
            </a:r>
            <a:r>
              <a:rPr lang="en-US" dirty="0"/>
              <a:t> </a:t>
            </a:r>
            <a:r>
              <a:rPr lang="en-US" b="1" dirty="0"/>
              <a:t>Lookup Zones</a:t>
            </a:r>
            <a:r>
              <a:rPr lang="en-US" dirty="0"/>
              <a:t>, expand </a:t>
            </a:r>
            <a:r>
              <a:rPr lang="en-US" b="1" dirty="0"/>
              <a:t>Contoso.com</a:t>
            </a:r>
            <a:r>
              <a:rPr lang="en-US" dirty="0"/>
              <a:t> and then click </a:t>
            </a:r>
            <a:r>
              <a:rPr lang="en-US" b="1" dirty="0"/>
              <a:t>south</a:t>
            </a:r>
            <a:r>
              <a:rPr lang="en-US" dirty="0"/>
              <a:t>. </a:t>
            </a:r>
            <a:r>
              <a:rPr lang="en-US" dirty="0" smtClean="0"/>
              <a:t>You should be able to see a Host (A) record for NYC-SVR1.</a:t>
            </a:r>
            <a:endParaRPr lang="en-GB" dirty="0"/>
          </a:p>
          <a:p>
            <a:pPr marL="228600" lvl="0" indent="-228600">
              <a:buFont typeface="+mj-lt"/>
              <a:buAutoNum type="arabicPeriod"/>
            </a:pPr>
            <a:r>
              <a:rPr lang="en-US" dirty="0"/>
              <a:t>Switch to NYC-SVR1.</a:t>
            </a:r>
            <a:endParaRPr lang="en-GB" dirty="0"/>
          </a:p>
          <a:p>
            <a:pPr marL="228600" lvl="0" indent="-228600">
              <a:buFont typeface="+mj-lt"/>
              <a:buAutoNum type="arabicPeriod"/>
            </a:pPr>
            <a:r>
              <a:rPr lang="en-US" dirty="0"/>
              <a:t>Click </a:t>
            </a:r>
            <a:r>
              <a:rPr lang="en-US" b="1" dirty="0"/>
              <a:t>Start</a:t>
            </a:r>
            <a:r>
              <a:rPr lang="en-US" dirty="0"/>
              <a:t>, point to </a:t>
            </a:r>
            <a:r>
              <a:rPr lang="en-US" b="1" dirty="0"/>
              <a:t>Administrative Tools</a:t>
            </a:r>
            <a:r>
              <a:rPr lang="en-US" dirty="0"/>
              <a:t> and then click </a:t>
            </a:r>
            <a:r>
              <a:rPr lang="en-US" b="1" dirty="0"/>
              <a:t>DNS</a:t>
            </a:r>
            <a:r>
              <a:rPr lang="en-US" dirty="0"/>
              <a:t>.</a:t>
            </a:r>
            <a:endParaRPr lang="en-GB" dirty="0"/>
          </a:p>
          <a:p>
            <a:pPr marL="228600" lvl="0" indent="-228600">
              <a:buFont typeface="+mj-lt"/>
              <a:buAutoNum type="arabicPeriod"/>
            </a:pPr>
            <a:r>
              <a:rPr lang="en-US" dirty="0"/>
              <a:t>In the navigation pane, expand </a:t>
            </a:r>
            <a:r>
              <a:rPr lang="en-US" b="1" dirty="0"/>
              <a:t>NYC-SVR1</a:t>
            </a:r>
            <a:r>
              <a:rPr lang="en-US" dirty="0"/>
              <a:t>, </a:t>
            </a:r>
            <a:r>
              <a:rPr lang="en-US" dirty="0" smtClean="0"/>
              <a:t>and then click </a:t>
            </a:r>
            <a:r>
              <a:rPr lang="en-US" b="1" dirty="0" smtClean="0"/>
              <a:t>Forward </a:t>
            </a:r>
            <a:r>
              <a:rPr lang="en-US" b="1" dirty="0"/>
              <a:t>Lookup Zones</a:t>
            </a:r>
            <a:r>
              <a:rPr lang="en-US" dirty="0"/>
              <a:t>.</a:t>
            </a:r>
            <a:endParaRPr lang="en-GB" dirty="0"/>
          </a:p>
          <a:p>
            <a:pPr marL="228600" lvl="0" indent="-228600">
              <a:buFont typeface="+mj-lt"/>
              <a:buAutoNum type="arabicPeriod"/>
            </a:pPr>
            <a:r>
              <a:rPr lang="en-US" dirty="0"/>
              <a:t>Right-click </a:t>
            </a:r>
            <a:r>
              <a:rPr lang="en-US" b="1" dirty="0"/>
              <a:t>Forward Lookup Zones</a:t>
            </a:r>
            <a:r>
              <a:rPr lang="en-US" dirty="0"/>
              <a:t>, and then click </a:t>
            </a:r>
            <a:r>
              <a:rPr lang="en-US" b="1" dirty="0"/>
              <a:t>New Zone</a:t>
            </a:r>
            <a:r>
              <a:rPr lang="en-US" dirty="0"/>
              <a:t>.</a:t>
            </a:r>
            <a:endParaRPr lang="en-GB" dirty="0"/>
          </a:p>
          <a:p>
            <a:pPr marL="228600" lvl="0" indent="-228600">
              <a:buFont typeface="+mj-lt"/>
              <a:buAutoNum type="arabicPeriod"/>
            </a:pPr>
            <a:r>
              <a:rPr lang="en-US" dirty="0"/>
              <a:t>In the </a:t>
            </a:r>
            <a:r>
              <a:rPr lang="en-US" b="1" dirty="0"/>
              <a:t>New Zone Wizard</a:t>
            </a:r>
            <a:r>
              <a:rPr lang="en-US" dirty="0"/>
              <a:t>, click </a:t>
            </a:r>
            <a:r>
              <a:rPr lang="en-US" b="1" dirty="0"/>
              <a:t>Next</a:t>
            </a:r>
            <a:r>
              <a:rPr lang="en-US" dirty="0"/>
              <a:t>.</a:t>
            </a:r>
            <a:endParaRPr lang="en-GB" dirty="0"/>
          </a:p>
          <a:p>
            <a:pPr marL="228600" lvl="0" indent="-228600">
              <a:buFont typeface="+mj-lt"/>
              <a:buAutoNum type="arabicPeriod"/>
            </a:pPr>
            <a:r>
              <a:rPr lang="en-US" dirty="0"/>
              <a:t>On the </a:t>
            </a:r>
            <a:r>
              <a:rPr lang="en-US" b="1" dirty="0"/>
              <a:t>Zone Type</a:t>
            </a:r>
            <a:r>
              <a:rPr lang="en-US" dirty="0"/>
              <a:t> page, click </a:t>
            </a:r>
            <a:r>
              <a:rPr lang="en-US" b="1" dirty="0"/>
              <a:t>Primary zone</a:t>
            </a:r>
            <a:r>
              <a:rPr lang="en-US" dirty="0"/>
              <a:t> and then click </a:t>
            </a:r>
            <a:r>
              <a:rPr lang="en-US" b="1" dirty="0"/>
              <a:t>Next</a:t>
            </a:r>
            <a:r>
              <a:rPr lang="en-US" dirty="0"/>
              <a:t>.</a:t>
            </a:r>
            <a:endParaRPr lang="en-GB" dirty="0"/>
          </a:p>
          <a:p>
            <a:pPr marL="228600" lvl="0" indent="-228600">
              <a:buFont typeface="+mj-lt"/>
              <a:buAutoNum type="arabicPeriod"/>
            </a:pPr>
            <a:r>
              <a:rPr lang="en-US" dirty="0"/>
              <a:t>On the </a:t>
            </a:r>
            <a:r>
              <a:rPr lang="en-US" b="1" dirty="0"/>
              <a:t>Zone Name</a:t>
            </a:r>
            <a:r>
              <a:rPr lang="en-US" dirty="0"/>
              <a:t> page, in the </a:t>
            </a:r>
            <a:r>
              <a:rPr lang="en-US" b="1" dirty="0"/>
              <a:t>Zone name</a:t>
            </a:r>
            <a:r>
              <a:rPr lang="en-US" dirty="0"/>
              <a:t> box, type </a:t>
            </a:r>
            <a:r>
              <a:rPr lang="en-US" b="1" dirty="0"/>
              <a:t>south.contoso.com</a:t>
            </a:r>
            <a:r>
              <a:rPr lang="en-US" dirty="0"/>
              <a:t> and then click </a:t>
            </a:r>
            <a:r>
              <a:rPr lang="en-US" b="1" dirty="0"/>
              <a:t>Next</a:t>
            </a:r>
            <a:r>
              <a:rPr lang="en-US" dirty="0"/>
              <a:t>.</a:t>
            </a:r>
            <a:endParaRPr lang="en-GB" dirty="0"/>
          </a:p>
          <a:p>
            <a:pPr marL="228600" lvl="0" indent="-228600">
              <a:buFont typeface="+mj-lt"/>
              <a:buAutoNum type="arabicPeriod"/>
            </a:pPr>
            <a:r>
              <a:rPr lang="en-US" dirty="0"/>
              <a:t>On the </a:t>
            </a:r>
            <a:r>
              <a:rPr lang="en-US" b="1" dirty="0" smtClean="0"/>
              <a:t>Zone File</a:t>
            </a:r>
            <a:r>
              <a:rPr lang="en-US" dirty="0" smtClean="0"/>
              <a:t> page, click </a:t>
            </a:r>
            <a:r>
              <a:rPr lang="en-US" b="1" dirty="0" smtClean="0"/>
              <a:t>Next</a:t>
            </a:r>
            <a:r>
              <a:rPr lang="en-US" dirty="0" smtClean="0"/>
              <a:t>.</a:t>
            </a:r>
          </a:p>
          <a:p>
            <a:pPr marL="228600" lvl="0" indent="-228600">
              <a:buFont typeface="+mj-lt"/>
              <a:buAutoNum type="arabicPeriod"/>
            </a:pPr>
            <a:r>
              <a:rPr lang="en-US" dirty="0" smtClean="0"/>
              <a:t>On the </a:t>
            </a:r>
            <a:r>
              <a:rPr lang="en-US" b="1" dirty="0" smtClean="0"/>
              <a:t>Dynamic Update</a:t>
            </a:r>
            <a:r>
              <a:rPr lang="en-US" dirty="0" smtClean="0"/>
              <a:t> page, click </a:t>
            </a:r>
            <a:r>
              <a:rPr lang="en-US" b="1" dirty="0" smtClean="0"/>
              <a:t>Allow both nonsecure and secure dynamic</a:t>
            </a:r>
            <a:r>
              <a:rPr lang="en-US" dirty="0" smtClean="0"/>
              <a:t> </a:t>
            </a:r>
            <a:r>
              <a:rPr lang="en-US" b="1" dirty="0" smtClean="0"/>
              <a:t>updates</a:t>
            </a:r>
            <a:r>
              <a:rPr lang="en-US" dirty="0" smtClean="0"/>
              <a:t> and then click </a:t>
            </a:r>
            <a:r>
              <a:rPr lang="en-US" b="1" dirty="0" smtClean="0"/>
              <a:t>Next</a:t>
            </a:r>
            <a:r>
              <a:rPr lang="en-US" dirty="0" smtClean="0"/>
              <a:t>.</a:t>
            </a:r>
            <a:endParaRPr lang="en-GB" dirty="0" smtClean="0"/>
          </a:p>
        </p:txBody>
      </p:sp>
      <p:sp>
        <p:nvSpPr>
          <p:cNvPr id="4" name="Slide Number Placeholder 3"/>
          <p:cNvSpPr>
            <a:spLocks noGrp="1"/>
          </p:cNvSpPr>
          <p:nvPr>
            <p:ph type="sldNum" sz="quarter" idx="10"/>
          </p:nvPr>
        </p:nvSpPr>
        <p:spPr/>
        <p:txBody>
          <a:bodyPr/>
          <a:lstStyle/>
          <a:p>
            <a:pPr>
              <a:defRPr/>
            </a:pPr>
            <a:fld id="{DCCEFC8F-1EBC-43E5-886D-F0A9AD3E9B6F}" type="slidenum">
              <a:rPr lang="en-US" smtClean="0"/>
              <a:pPr>
                <a:defRPr/>
              </a:pPr>
              <a:t>36</a:t>
            </a:fld>
            <a:endParaRPr lang="en-US" dirty="0"/>
          </a:p>
        </p:txBody>
      </p:sp>
      <p:sp>
        <p:nvSpPr>
          <p:cNvPr id="5" name="Header Placeholder 4"/>
          <p:cNvSpPr>
            <a:spLocks noGrp="1"/>
          </p:cNvSpPr>
          <p:nvPr>
            <p:ph type="hdr" sz="quarter" idx="11"/>
          </p:nvPr>
        </p:nvSpPr>
        <p:spPr>
          <a:xfrm>
            <a:off x="0" y="238125"/>
            <a:ext cx="3038475" cy="347663"/>
          </a:xfrm>
          <a:prstGeom prst="rect">
            <a:avLst/>
          </a:prstGeom>
        </p:spPr>
        <p:txBody>
          <a:bodyPr/>
          <a:lstStyle/>
          <a:p>
            <a:r>
              <a:rPr lang="en-US" dirty="0"/>
              <a:t>Module 3: Planning Network Addressing and Name Resolution</a:t>
            </a:r>
          </a:p>
          <a:p>
            <a:pPr>
              <a:defRPr/>
            </a:pPr>
            <a:endParaRPr lang="en-US" dirty="0"/>
          </a:p>
        </p:txBody>
      </p:sp>
      <p:sp>
        <p:nvSpPr>
          <p:cNvPr id="6" name="Date Placeholder 5"/>
          <p:cNvSpPr>
            <a:spLocks noGrp="1"/>
          </p:cNvSpPr>
          <p:nvPr>
            <p:ph type="dt" idx="12"/>
          </p:nvPr>
        </p:nvSpPr>
        <p:spPr/>
        <p:txBody>
          <a:bodyPr/>
          <a:lstStyle/>
          <a:p>
            <a:pPr>
              <a:defRPr/>
            </a:pPr>
            <a:r>
              <a:rPr lang="en-US" dirty="0" smtClean="0"/>
              <a:t>Course 6433A</a:t>
            </a:r>
            <a:endParaRPr lang="en-US" dirty="0"/>
          </a:p>
        </p:txBody>
      </p:sp>
    </p:spTree>
    <p:extLst>
      <p:ext uri="{BB962C8B-B14F-4D97-AF65-F5344CB8AC3E}">
        <p14:creationId xmlns:p14="http://schemas.microsoft.com/office/powerpoint/2010/main" val="2108203016"/>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lvl="0" indent="-228600">
              <a:buFont typeface="+mj-lt"/>
              <a:buAutoNum type="arabicPeriod" startAt="13"/>
            </a:pPr>
            <a:r>
              <a:rPr lang="en-US" dirty="0" smtClean="0"/>
              <a:t>On </a:t>
            </a:r>
            <a:r>
              <a:rPr lang="en-US" dirty="0"/>
              <a:t>the </a:t>
            </a:r>
            <a:r>
              <a:rPr lang="en-US" b="1" dirty="0"/>
              <a:t>Completing the New Zone Wizard</a:t>
            </a:r>
            <a:r>
              <a:rPr lang="en-US" dirty="0"/>
              <a:t> page, click </a:t>
            </a:r>
            <a:r>
              <a:rPr lang="en-US" b="1" dirty="0"/>
              <a:t>Finish</a:t>
            </a:r>
            <a:r>
              <a:rPr lang="en-US" dirty="0"/>
              <a:t>.</a:t>
            </a:r>
            <a:endParaRPr lang="en-GB" dirty="0"/>
          </a:p>
          <a:p>
            <a:pPr marL="228600" lvl="0" indent="-228600">
              <a:buFont typeface="+mj-lt"/>
              <a:buAutoNum type="arabicPeriod" startAt="13"/>
            </a:pPr>
            <a:r>
              <a:rPr lang="en-US" dirty="0"/>
              <a:t>In the navigation pane, click </a:t>
            </a:r>
            <a:r>
              <a:rPr lang="en-US" b="1" dirty="0"/>
              <a:t>south.contoso.com</a:t>
            </a:r>
            <a:r>
              <a:rPr lang="en-US" dirty="0"/>
              <a:t>.</a:t>
            </a:r>
            <a:endParaRPr lang="en-GB" dirty="0"/>
          </a:p>
          <a:p>
            <a:pPr marL="228600" lvl="0" indent="-228600">
              <a:buFont typeface="+mj-lt"/>
              <a:buAutoNum type="arabicPeriod" startAt="13"/>
            </a:pPr>
            <a:r>
              <a:rPr lang="en-US" dirty="0"/>
              <a:t>Switch to NYC-DC1.</a:t>
            </a:r>
            <a:endParaRPr lang="en-GB" dirty="0"/>
          </a:p>
          <a:p>
            <a:pPr marL="228600" lvl="0" indent="-228600">
              <a:buFont typeface="+mj-lt"/>
              <a:buAutoNum type="arabicPeriod" startAt="13"/>
            </a:pPr>
            <a:r>
              <a:rPr lang="en-US" dirty="0"/>
              <a:t>In DNS Manager, in the navigation pane, click </a:t>
            </a:r>
            <a:r>
              <a:rPr lang="en-US" b="1" dirty="0"/>
              <a:t>Contoso.com</a:t>
            </a:r>
            <a:r>
              <a:rPr lang="en-US" dirty="0"/>
              <a:t>, right-click </a:t>
            </a:r>
            <a:r>
              <a:rPr lang="en-US" b="1" dirty="0"/>
              <a:t>south</a:t>
            </a:r>
            <a:r>
              <a:rPr lang="en-US" dirty="0"/>
              <a:t> and then click </a:t>
            </a:r>
            <a:r>
              <a:rPr lang="en-US" b="1" dirty="0"/>
              <a:t>Delete</a:t>
            </a:r>
            <a:r>
              <a:rPr lang="en-US" dirty="0"/>
              <a:t>.</a:t>
            </a:r>
            <a:endParaRPr lang="en-GB" dirty="0"/>
          </a:p>
          <a:p>
            <a:pPr marL="228600" lvl="0" indent="-228600">
              <a:buFont typeface="+mj-lt"/>
              <a:buAutoNum type="arabicPeriod" startAt="13"/>
            </a:pPr>
            <a:r>
              <a:rPr lang="en-US" dirty="0"/>
              <a:t>In the </a:t>
            </a:r>
            <a:r>
              <a:rPr lang="en-US" b="1" dirty="0"/>
              <a:t>DNS</a:t>
            </a:r>
            <a:r>
              <a:rPr lang="en-US" dirty="0"/>
              <a:t> dialog box, click </a:t>
            </a:r>
            <a:r>
              <a:rPr lang="en-US" b="1" dirty="0"/>
              <a:t>Yes</a:t>
            </a:r>
            <a:r>
              <a:rPr lang="en-US" dirty="0"/>
              <a:t>.</a:t>
            </a:r>
            <a:endParaRPr lang="en-GB" dirty="0"/>
          </a:p>
          <a:p>
            <a:pPr marL="228600" lvl="0" indent="-228600">
              <a:buFont typeface="+mj-lt"/>
              <a:buAutoNum type="arabicPeriod" startAt="13"/>
            </a:pPr>
            <a:r>
              <a:rPr lang="en-US" dirty="0"/>
              <a:t>Right-click </a:t>
            </a:r>
            <a:r>
              <a:rPr lang="en-US" b="1" dirty="0"/>
              <a:t>Contoso.com</a:t>
            </a:r>
            <a:r>
              <a:rPr lang="en-US" dirty="0"/>
              <a:t> and then click </a:t>
            </a:r>
            <a:r>
              <a:rPr lang="en-US" b="1" dirty="0"/>
              <a:t>New Delegation</a:t>
            </a:r>
            <a:r>
              <a:rPr lang="en-US" dirty="0"/>
              <a:t>.</a:t>
            </a:r>
            <a:endParaRPr lang="en-GB" dirty="0"/>
          </a:p>
          <a:p>
            <a:pPr marL="228600" lvl="0" indent="-228600">
              <a:buFont typeface="+mj-lt"/>
              <a:buAutoNum type="arabicPeriod" startAt="13"/>
            </a:pPr>
            <a:r>
              <a:rPr lang="en-US" dirty="0"/>
              <a:t>In the New Delegation Wizard, click </a:t>
            </a:r>
            <a:r>
              <a:rPr lang="en-US" b="1" dirty="0"/>
              <a:t>Next</a:t>
            </a:r>
            <a:r>
              <a:rPr lang="en-US" dirty="0"/>
              <a:t>.</a:t>
            </a:r>
            <a:endParaRPr lang="en-GB" dirty="0"/>
          </a:p>
          <a:p>
            <a:pPr marL="228600" lvl="0" indent="-228600">
              <a:buFont typeface="+mj-lt"/>
              <a:buAutoNum type="arabicPeriod" startAt="13"/>
            </a:pPr>
            <a:r>
              <a:rPr lang="en-US" dirty="0"/>
              <a:t>On the </a:t>
            </a:r>
            <a:r>
              <a:rPr lang="en-US" b="1" dirty="0"/>
              <a:t>Delegated Domain Name</a:t>
            </a:r>
            <a:r>
              <a:rPr lang="en-US" dirty="0"/>
              <a:t> page, in the </a:t>
            </a:r>
            <a:r>
              <a:rPr lang="en-US" b="1" dirty="0"/>
              <a:t>Delegated domain</a:t>
            </a:r>
            <a:r>
              <a:rPr lang="en-US" dirty="0"/>
              <a:t> box, type </a:t>
            </a:r>
            <a:r>
              <a:rPr lang="en-US" b="1" dirty="0"/>
              <a:t>south</a:t>
            </a:r>
            <a:r>
              <a:rPr lang="en-US" dirty="0"/>
              <a:t> and then click </a:t>
            </a:r>
            <a:r>
              <a:rPr lang="en-US" b="1" dirty="0"/>
              <a:t>Next</a:t>
            </a:r>
            <a:r>
              <a:rPr lang="en-US" dirty="0"/>
              <a:t>.</a:t>
            </a:r>
            <a:endParaRPr lang="en-GB" dirty="0"/>
          </a:p>
          <a:p>
            <a:pPr marL="228600" lvl="0" indent="-228600">
              <a:buFont typeface="+mj-lt"/>
              <a:buAutoNum type="arabicPeriod" startAt="13"/>
            </a:pPr>
            <a:r>
              <a:rPr lang="en-US" dirty="0"/>
              <a:t>On the </a:t>
            </a:r>
            <a:r>
              <a:rPr lang="en-US" b="1" dirty="0"/>
              <a:t>Name Servers</a:t>
            </a:r>
            <a:r>
              <a:rPr lang="en-US" dirty="0"/>
              <a:t> page, click </a:t>
            </a:r>
            <a:r>
              <a:rPr lang="en-US" b="1" dirty="0"/>
              <a:t>Add</a:t>
            </a:r>
            <a:r>
              <a:rPr lang="en-US" dirty="0"/>
              <a:t>.</a:t>
            </a:r>
            <a:endParaRPr lang="en-GB" dirty="0"/>
          </a:p>
          <a:p>
            <a:pPr marL="228600" lvl="0" indent="-228600">
              <a:buFont typeface="+mj-lt"/>
              <a:buAutoNum type="arabicPeriod" startAt="13"/>
            </a:pPr>
            <a:r>
              <a:rPr lang="en-US" sz="1000" kern="1200" dirty="0" smtClean="0">
                <a:solidFill>
                  <a:schemeClr val="tx1"/>
                </a:solidFill>
                <a:effectLst/>
                <a:latin typeface="Arial" charset="0"/>
                <a:ea typeface="+mn-ea"/>
                <a:cs typeface="+mn-cs"/>
              </a:rPr>
              <a:t>In the </a:t>
            </a:r>
            <a:r>
              <a:rPr lang="en-US" sz="1000" b="1" kern="1200" dirty="0" smtClean="0">
                <a:solidFill>
                  <a:schemeClr val="tx1"/>
                </a:solidFill>
                <a:effectLst/>
                <a:latin typeface="Arial" charset="0"/>
                <a:ea typeface="+mn-ea"/>
                <a:cs typeface="+mn-cs"/>
              </a:rPr>
              <a:t>New Name Server Record</a:t>
            </a:r>
            <a:r>
              <a:rPr lang="en-US" sz="1000" kern="1200" dirty="0" smtClean="0">
                <a:solidFill>
                  <a:schemeClr val="tx1"/>
                </a:solidFill>
                <a:effectLst/>
                <a:latin typeface="Arial" charset="0"/>
                <a:ea typeface="+mn-ea"/>
                <a:cs typeface="+mn-cs"/>
              </a:rPr>
              <a:t> dialog box, in the </a:t>
            </a:r>
            <a:r>
              <a:rPr lang="en-US" sz="1000" b="1" kern="1200" dirty="0" smtClean="0">
                <a:solidFill>
                  <a:schemeClr val="tx1"/>
                </a:solidFill>
                <a:effectLst/>
                <a:latin typeface="Arial" charset="0"/>
                <a:ea typeface="+mn-ea"/>
                <a:cs typeface="+mn-cs"/>
              </a:rPr>
              <a:t>Server fully qualified domain name (FQDN)</a:t>
            </a:r>
            <a:r>
              <a:rPr lang="en-US" sz="1000" kern="1200" dirty="0" smtClean="0">
                <a:solidFill>
                  <a:schemeClr val="tx1"/>
                </a:solidFill>
                <a:effectLst/>
                <a:latin typeface="Arial" charset="0"/>
                <a:ea typeface="+mn-ea"/>
                <a:cs typeface="+mn-cs"/>
              </a:rPr>
              <a:t> box, type </a:t>
            </a:r>
            <a:r>
              <a:rPr lang="en-US" sz="1000" b="1" kern="1200" dirty="0" smtClean="0">
                <a:solidFill>
                  <a:schemeClr val="tx1"/>
                </a:solidFill>
                <a:effectLst/>
                <a:latin typeface="Arial" charset="0"/>
                <a:ea typeface="+mn-ea"/>
                <a:cs typeface="+mn-cs"/>
              </a:rPr>
              <a:t>NYC-SVR1.south.contoso.com</a:t>
            </a:r>
            <a:r>
              <a:rPr lang="en-US" sz="1000" kern="1200" dirty="0" smtClean="0">
                <a:solidFill>
                  <a:schemeClr val="tx1"/>
                </a:solidFill>
                <a:effectLst/>
                <a:latin typeface="Arial" charset="0"/>
                <a:ea typeface="+mn-ea"/>
                <a:cs typeface="+mn-cs"/>
              </a:rPr>
              <a:t>.</a:t>
            </a:r>
            <a:endParaRPr lang="en-GB" dirty="0"/>
          </a:p>
          <a:p>
            <a:pPr marL="228600" lvl="0" indent="-228600">
              <a:buFont typeface="+mj-lt"/>
              <a:buAutoNum type="arabicPeriod" startAt="13"/>
            </a:pPr>
            <a:r>
              <a:rPr lang="en-US" sz="1000" kern="1200" dirty="0" smtClean="0">
                <a:solidFill>
                  <a:schemeClr val="tx1"/>
                </a:solidFill>
                <a:effectLst/>
                <a:latin typeface="Arial" charset="0"/>
                <a:ea typeface="+mn-ea"/>
                <a:cs typeface="+mn-cs"/>
              </a:rPr>
              <a:t>In the </a:t>
            </a:r>
            <a:r>
              <a:rPr lang="en-US" sz="1000" b="1" kern="1200" dirty="0" smtClean="0">
                <a:solidFill>
                  <a:schemeClr val="tx1"/>
                </a:solidFill>
                <a:effectLst/>
                <a:latin typeface="Arial" charset="0"/>
                <a:ea typeface="+mn-ea"/>
                <a:cs typeface="+mn-cs"/>
              </a:rPr>
              <a:t>IP Address</a:t>
            </a:r>
            <a:r>
              <a:rPr lang="en-US" sz="1000" kern="1200" dirty="0" smtClean="0">
                <a:solidFill>
                  <a:schemeClr val="tx1"/>
                </a:solidFill>
                <a:effectLst/>
                <a:latin typeface="Arial" charset="0"/>
                <a:ea typeface="+mn-ea"/>
                <a:cs typeface="+mn-cs"/>
              </a:rPr>
              <a:t> list, type </a:t>
            </a:r>
            <a:r>
              <a:rPr lang="en-US" sz="1000" b="1" kern="1200" dirty="0" smtClean="0">
                <a:solidFill>
                  <a:schemeClr val="tx1"/>
                </a:solidFill>
                <a:effectLst/>
                <a:latin typeface="Arial" charset="0"/>
                <a:ea typeface="+mn-ea"/>
                <a:cs typeface="+mn-cs"/>
              </a:rPr>
              <a:t>10.10.0.24</a:t>
            </a:r>
            <a:r>
              <a:rPr lang="en-US" sz="1000" kern="1200" dirty="0" smtClean="0">
                <a:solidFill>
                  <a:schemeClr val="tx1"/>
                </a:solidFill>
                <a:effectLst/>
                <a:latin typeface="Arial" charset="0"/>
                <a:ea typeface="+mn-ea"/>
                <a:cs typeface="+mn-cs"/>
              </a:rPr>
              <a:t> and then press </a:t>
            </a:r>
            <a:r>
              <a:rPr lang="en-US" sz="1000" b="1" kern="1200" dirty="0" smtClean="0">
                <a:solidFill>
                  <a:schemeClr val="tx1"/>
                </a:solidFill>
                <a:effectLst/>
                <a:latin typeface="Arial" charset="0"/>
                <a:ea typeface="+mn-ea"/>
                <a:cs typeface="+mn-cs"/>
              </a:rPr>
              <a:t>ENTER</a:t>
            </a:r>
            <a:r>
              <a:rPr lang="en-US" dirty="0" smtClean="0"/>
              <a:t>.</a:t>
            </a:r>
            <a:endParaRPr lang="en-GB" dirty="0"/>
          </a:p>
          <a:p>
            <a:pPr marL="228600" lvl="0" indent="-228600">
              <a:buFont typeface="+mj-lt"/>
              <a:buAutoNum type="arabicPeriod" startAt="13"/>
            </a:pPr>
            <a:r>
              <a:rPr lang="en-US" dirty="0"/>
              <a:t>Click </a:t>
            </a:r>
            <a:r>
              <a:rPr lang="en-US" b="1" dirty="0"/>
              <a:t>OK</a:t>
            </a:r>
            <a:r>
              <a:rPr lang="en-US" dirty="0"/>
              <a:t>.</a:t>
            </a:r>
            <a:endParaRPr lang="en-GB" dirty="0"/>
          </a:p>
          <a:p>
            <a:pPr marL="228600" lvl="0" indent="-228600">
              <a:buFont typeface="+mj-lt"/>
              <a:buAutoNum type="arabicPeriod" startAt="13"/>
            </a:pPr>
            <a:r>
              <a:rPr lang="en-US" dirty="0"/>
              <a:t>On the </a:t>
            </a:r>
            <a:r>
              <a:rPr lang="en-US" b="1" dirty="0"/>
              <a:t>Name Server</a:t>
            </a:r>
            <a:r>
              <a:rPr lang="en-US" dirty="0"/>
              <a:t> page, click </a:t>
            </a:r>
            <a:r>
              <a:rPr lang="en-US" b="1" dirty="0"/>
              <a:t>Next</a:t>
            </a:r>
            <a:r>
              <a:rPr lang="en-US" dirty="0"/>
              <a:t>.</a:t>
            </a:r>
            <a:endParaRPr lang="en-GB" dirty="0"/>
          </a:p>
          <a:p>
            <a:pPr marL="228600" lvl="0" indent="-228600">
              <a:buFont typeface="+mj-lt"/>
              <a:buAutoNum type="arabicPeriod" startAt="13"/>
            </a:pPr>
            <a:r>
              <a:rPr lang="en-US" dirty="0"/>
              <a:t>On the </a:t>
            </a:r>
            <a:r>
              <a:rPr lang="en-US" b="1" dirty="0"/>
              <a:t>Completing the New Delegation Wizard</a:t>
            </a:r>
            <a:r>
              <a:rPr lang="en-US" dirty="0"/>
              <a:t> page, click </a:t>
            </a:r>
            <a:r>
              <a:rPr lang="en-US" b="1" dirty="0"/>
              <a:t>Finish</a:t>
            </a:r>
            <a:r>
              <a:rPr lang="en-US" dirty="0"/>
              <a:t>.</a:t>
            </a:r>
            <a:endParaRPr lang="en-GB" dirty="0"/>
          </a:p>
          <a:p>
            <a:pPr lvl="0"/>
            <a:endParaRPr lang="en-US" dirty="0"/>
          </a:p>
          <a:p>
            <a:endParaRPr lang="en-GB" dirty="0"/>
          </a:p>
          <a:p>
            <a:r>
              <a:rPr lang="en-US" b="1" dirty="0"/>
              <a:t>Note:</a:t>
            </a:r>
            <a:r>
              <a:rPr lang="en-US" dirty="0"/>
              <a:t> Revert all virtual machines.</a:t>
            </a:r>
            <a:endParaRPr lang="en-GB" dirty="0"/>
          </a:p>
          <a:p>
            <a:endParaRPr lang="en-GB" dirty="0"/>
          </a:p>
          <a:p>
            <a:endParaRPr lang="en-GB" dirty="0"/>
          </a:p>
          <a:p>
            <a:endParaRPr lang="en-GB" dirty="0"/>
          </a:p>
        </p:txBody>
      </p:sp>
      <p:sp>
        <p:nvSpPr>
          <p:cNvPr id="4" name="Slide Number Placeholder 3"/>
          <p:cNvSpPr>
            <a:spLocks noGrp="1"/>
          </p:cNvSpPr>
          <p:nvPr>
            <p:ph type="sldNum" sz="quarter" idx="10"/>
          </p:nvPr>
        </p:nvSpPr>
        <p:spPr/>
        <p:txBody>
          <a:bodyPr/>
          <a:lstStyle/>
          <a:p>
            <a:pPr>
              <a:defRPr/>
            </a:pPr>
            <a:fld id="{DCCEFC8F-1EBC-43E5-886D-F0A9AD3E9B6F}" type="slidenum">
              <a:rPr lang="en-US" smtClean="0"/>
              <a:pPr>
                <a:defRPr/>
              </a:pPr>
              <a:t>37</a:t>
            </a:fld>
            <a:endParaRPr lang="en-US" dirty="0"/>
          </a:p>
        </p:txBody>
      </p:sp>
      <p:sp>
        <p:nvSpPr>
          <p:cNvPr id="5" name="Header Placeholder 4"/>
          <p:cNvSpPr>
            <a:spLocks noGrp="1"/>
          </p:cNvSpPr>
          <p:nvPr>
            <p:ph type="hdr" sz="quarter" idx="11"/>
          </p:nvPr>
        </p:nvSpPr>
        <p:spPr>
          <a:xfrm>
            <a:off x="0" y="238125"/>
            <a:ext cx="3038475" cy="347663"/>
          </a:xfrm>
          <a:prstGeom prst="rect">
            <a:avLst/>
          </a:prstGeom>
        </p:spPr>
        <p:txBody>
          <a:bodyPr/>
          <a:lstStyle/>
          <a:p>
            <a:r>
              <a:rPr lang="en-US" dirty="0"/>
              <a:t>Module 3: Planning Network Addressing and Name Resolution</a:t>
            </a:r>
          </a:p>
          <a:p>
            <a:pPr>
              <a:defRPr/>
            </a:pPr>
            <a:endParaRPr lang="en-US" dirty="0"/>
          </a:p>
        </p:txBody>
      </p:sp>
      <p:sp>
        <p:nvSpPr>
          <p:cNvPr id="6" name="Date Placeholder 5"/>
          <p:cNvSpPr>
            <a:spLocks noGrp="1"/>
          </p:cNvSpPr>
          <p:nvPr>
            <p:ph type="dt" idx="12"/>
          </p:nvPr>
        </p:nvSpPr>
        <p:spPr/>
        <p:txBody>
          <a:bodyPr/>
          <a:lstStyle/>
          <a:p>
            <a:pPr>
              <a:defRPr/>
            </a:pPr>
            <a:r>
              <a:rPr lang="en-US" dirty="0" smtClean="0"/>
              <a:t>Course 6433A</a:t>
            </a:r>
            <a:endParaRPr lang="en-US" dirty="0"/>
          </a:p>
        </p:txBody>
      </p:sp>
    </p:spTree>
    <p:extLst>
      <p:ext uri="{BB962C8B-B14F-4D97-AF65-F5344CB8AC3E}">
        <p14:creationId xmlns:p14="http://schemas.microsoft.com/office/powerpoint/2010/main" val="1925864608"/>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dirty="0" smtClean="0"/>
              <a:t>Define forwarders and explain their purpose.</a:t>
            </a:r>
          </a:p>
          <a:p>
            <a:pPr eaLnBrk="1" hangingPunct="1"/>
            <a:r>
              <a:rPr lang="en-CA" dirty="0" smtClean="0"/>
              <a:t>A forwarder is a DNS server on a network that forwards DNS queries for external DNS names to DNS servers outside that network. </a:t>
            </a:r>
          </a:p>
          <a:p>
            <a:pPr eaLnBrk="1" hangingPunct="1"/>
            <a:endParaRPr lang="en-US" b="1" dirty="0" smtClean="0"/>
          </a:p>
          <a:p>
            <a:pPr eaLnBrk="1" hangingPunct="1"/>
            <a:r>
              <a:rPr lang="en-US" dirty="0" smtClean="0"/>
              <a:t>Define conditional forwarding.</a:t>
            </a:r>
          </a:p>
          <a:p>
            <a:pPr eaLnBrk="1" hangingPunct="1"/>
            <a:r>
              <a:rPr lang="en-CA" dirty="0" smtClean="0"/>
              <a:t>A conditional forwarder is a DNS server on a network that forwards DNS queries according to the DNS domain name in the query. For example, you can configure a DNS server to forward all of the queries that it receives for names ending with contoso.com to the IP address of a specific DNS server or to the IP addresses of multiple DNS servers.</a:t>
            </a:r>
          </a:p>
          <a:p>
            <a:pPr eaLnBrk="1" hangingPunct="1"/>
            <a:r>
              <a:rPr lang="en-US" dirty="0" smtClean="0"/>
              <a:t>Describe how conditional forwarding works by referring to the slide.</a:t>
            </a:r>
          </a:p>
          <a:p>
            <a:pPr eaLnBrk="1" hangingPunct="1"/>
            <a:endParaRPr lang="en-US" dirty="0" smtClean="0"/>
          </a:p>
          <a:p>
            <a:pPr eaLnBrk="1" hangingPunct="1"/>
            <a:r>
              <a:rPr lang="en-US" b="1" dirty="0" smtClean="0"/>
              <a:t>Best Practice</a:t>
            </a:r>
          </a:p>
          <a:p>
            <a:pPr eaLnBrk="1" hangingPunct="1"/>
            <a:r>
              <a:rPr lang="en-US" dirty="0" smtClean="0"/>
              <a:t>Use conditional forwarders if you have multiple internal namespaces. This will allow for faster name resolution.</a:t>
            </a:r>
          </a:p>
          <a:p>
            <a:pPr eaLnBrk="1" hangingPunct="1"/>
            <a:endParaRPr lang="en-US" dirty="0" smtClean="0"/>
          </a:p>
          <a:p>
            <a:pPr eaLnBrk="1" hangingPunct="1"/>
            <a:r>
              <a:rPr lang="en-US" b="1" dirty="0" smtClean="0"/>
              <a:t>References</a:t>
            </a:r>
            <a:endParaRPr lang="en-US" dirty="0" smtClean="0"/>
          </a:p>
          <a:p>
            <a:pPr eaLnBrk="1" hangingPunct="1"/>
            <a:r>
              <a:rPr lang="en-US" dirty="0" smtClean="0"/>
              <a:t>Microsoft TechNet: Understanding Forwarders: http://go.microsoft.com/fwlink/?LinkId=99848&amp;clcid=0x409</a:t>
            </a:r>
          </a:p>
          <a:p>
            <a:pPr eaLnBrk="1" hangingPunct="1"/>
            <a:endParaRPr lang="en-US" b="1" dirty="0" smtClean="0"/>
          </a:p>
          <a:p>
            <a:pPr eaLnBrk="1" hangingPunct="1"/>
            <a:endParaRPr lang="en-US" b="1" dirty="0" smtClean="0"/>
          </a:p>
          <a:p>
            <a:pPr eaLnBrk="1" hangingPunct="1"/>
            <a:r>
              <a:rPr lang="en-US" b="1" dirty="0" smtClean="0"/>
              <a:t>Best Practice</a:t>
            </a:r>
            <a:endParaRPr lang="en-US" dirty="0" smtClean="0"/>
          </a:p>
          <a:p>
            <a:pPr eaLnBrk="1" hangingPunct="1"/>
            <a:r>
              <a:rPr lang="en-US" dirty="0" smtClean="0"/>
              <a:t>Use a central forwarder DNS server for Internet name resolution. </a:t>
            </a:r>
          </a:p>
          <a:p>
            <a:pPr eaLnBrk="1" hangingPunct="1"/>
            <a:endParaRPr lang="en-US" dirty="0" smtClean="0"/>
          </a:p>
          <a:p>
            <a:pPr eaLnBrk="1" hangingPunct="1"/>
            <a:r>
              <a:rPr lang="en-US" b="1" dirty="0" smtClean="0"/>
              <a:t>References</a:t>
            </a:r>
            <a:endParaRPr lang="en-US" dirty="0" smtClean="0"/>
          </a:p>
          <a:p>
            <a:pPr eaLnBrk="1" hangingPunct="1"/>
            <a:r>
              <a:rPr lang="en-US" dirty="0" smtClean="0"/>
              <a:t>Microsoft TechNet: Understanding forwarders: http://go.microsoft.com/fwlink/?LinkId=99848&amp;clcid=0x409</a:t>
            </a:r>
          </a:p>
          <a:p>
            <a:pPr eaLnBrk="1" hangingPunct="1"/>
            <a:r>
              <a:rPr lang="en-US" dirty="0" smtClean="0"/>
              <a:t>Help topic: Understanding Forwarders</a:t>
            </a:r>
          </a:p>
          <a:p>
            <a:pPr eaLnBrk="1" hangingPunct="1"/>
            <a:r>
              <a:rPr lang="en-US" dirty="0" smtClean="0"/>
              <a:t>Help topic: Using Forwarders</a:t>
            </a:r>
          </a:p>
          <a:p>
            <a:endParaRPr lang="en-GB" dirty="0"/>
          </a:p>
        </p:txBody>
      </p:sp>
      <p:sp>
        <p:nvSpPr>
          <p:cNvPr id="4" name="Slide Number Placeholder 3"/>
          <p:cNvSpPr>
            <a:spLocks noGrp="1"/>
          </p:cNvSpPr>
          <p:nvPr>
            <p:ph type="sldNum" sz="quarter" idx="10"/>
          </p:nvPr>
        </p:nvSpPr>
        <p:spPr/>
        <p:txBody>
          <a:bodyPr/>
          <a:lstStyle/>
          <a:p>
            <a:pPr>
              <a:defRPr/>
            </a:pPr>
            <a:fld id="{DCCEFC8F-1EBC-43E5-886D-F0A9AD3E9B6F}" type="slidenum">
              <a:rPr lang="en-US" smtClean="0"/>
              <a:pPr>
                <a:defRPr/>
              </a:pPr>
              <a:t>38</a:t>
            </a:fld>
            <a:endParaRPr lang="en-US" dirty="0"/>
          </a:p>
        </p:txBody>
      </p:sp>
      <p:sp>
        <p:nvSpPr>
          <p:cNvPr id="5" name="Header Placeholder 4"/>
          <p:cNvSpPr>
            <a:spLocks noGrp="1"/>
          </p:cNvSpPr>
          <p:nvPr>
            <p:ph type="hdr" sz="quarter" idx="11"/>
          </p:nvPr>
        </p:nvSpPr>
        <p:spPr>
          <a:xfrm>
            <a:off x="0" y="238125"/>
            <a:ext cx="3038475" cy="347663"/>
          </a:xfrm>
          <a:prstGeom prst="rect">
            <a:avLst/>
          </a:prstGeom>
        </p:spPr>
        <p:txBody>
          <a:bodyPr/>
          <a:lstStyle/>
          <a:p>
            <a:r>
              <a:rPr lang="en-US" dirty="0"/>
              <a:t>Module 3: Planning Network Addressing and Name Resolution</a:t>
            </a:r>
          </a:p>
          <a:p>
            <a:pPr>
              <a:defRPr/>
            </a:pPr>
            <a:endParaRPr lang="en-US" dirty="0"/>
          </a:p>
        </p:txBody>
      </p:sp>
      <p:sp>
        <p:nvSpPr>
          <p:cNvPr id="6" name="Date Placeholder 5"/>
          <p:cNvSpPr>
            <a:spLocks noGrp="1"/>
          </p:cNvSpPr>
          <p:nvPr>
            <p:ph type="dt" idx="12"/>
          </p:nvPr>
        </p:nvSpPr>
        <p:spPr/>
        <p:txBody>
          <a:bodyPr/>
          <a:lstStyle/>
          <a:p>
            <a:pPr>
              <a:defRPr/>
            </a:pPr>
            <a:r>
              <a:rPr lang="en-US" dirty="0" smtClean="0"/>
              <a:t>Course 6433A</a:t>
            </a:r>
            <a:endParaRPr lang="en-US" dirty="0"/>
          </a:p>
        </p:txBody>
      </p:sp>
    </p:spTree>
    <p:extLst>
      <p:ext uri="{BB962C8B-B14F-4D97-AF65-F5344CB8AC3E}">
        <p14:creationId xmlns:p14="http://schemas.microsoft.com/office/powerpoint/2010/main" val="108925105"/>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dirty="0" smtClean="0"/>
          </a:p>
          <a:p>
            <a:r>
              <a:rPr lang="en-US" sz="1000" b="1" kern="1200" dirty="0" smtClean="0">
                <a:solidFill>
                  <a:schemeClr val="tx1"/>
                </a:solidFill>
                <a:effectLst/>
                <a:latin typeface="Arial" charset="0"/>
                <a:ea typeface="+mn-ea"/>
                <a:cs typeface="+mn-cs"/>
              </a:rPr>
              <a:t>When to Use Conditional Forwarders</a:t>
            </a:r>
            <a:endParaRPr lang="en-GB" sz="1000" b="1" kern="1200" dirty="0" smtClean="0">
              <a:solidFill>
                <a:schemeClr val="tx1"/>
              </a:solidFill>
              <a:effectLst/>
              <a:latin typeface="Arial" charset="0"/>
              <a:ea typeface="+mn-ea"/>
              <a:cs typeface="+mn-cs"/>
            </a:endParaRPr>
          </a:p>
          <a:p>
            <a:r>
              <a:rPr lang="en-US" sz="1000" kern="1200" dirty="0" smtClean="0">
                <a:solidFill>
                  <a:schemeClr val="tx1"/>
                </a:solidFill>
                <a:effectLst/>
                <a:latin typeface="Arial" charset="0"/>
                <a:ea typeface="+mn-ea"/>
                <a:cs typeface="+mn-cs"/>
              </a:rPr>
              <a:t>If you want DNS clients in separate networks to resolve the names of each other without having to query Internet DNS servers, such as when a company merger occurs, you should configure each network’s DNS servers to forward queries for names in the other network. </a:t>
            </a:r>
            <a:endParaRPr lang="en-GB" sz="1000" kern="1200" dirty="0" smtClean="0">
              <a:solidFill>
                <a:schemeClr val="tx1"/>
              </a:solidFill>
              <a:effectLst/>
              <a:latin typeface="Arial" charset="0"/>
              <a:ea typeface="+mn-ea"/>
              <a:cs typeface="+mn-cs"/>
            </a:endParaRPr>
          </a:p>
          <a:p>
            <a:r>
              <a:rPr lang="en-US" sz="1000" b="1" kern="1200" dirty="0" smtClean="0">
                <a:solidFill>
                  <a:schemeClr val="tx1"/>
                </a:solidFill>
                <a:effectLst/>
                <a:latin typeface="Arial" charset="0"/>
                <a:ea typeface="+mn-ea"/>
                <a:cs typeface="+mn-cs"/>
              </a:rPr>
              <a:t>When to Use Stub Zones</a:t>
            </a:r>
            <a:endParaRPr lang="en-GB" sz="1000" b="1" kern="1200" dirty="0" smtClean="0">
              <a:solidFill>
                <a:schemeClr val="tx1"/>
              </a:solidFill>
              <a:effectLst/>
              <a:latin typeface="Arial" charset="0"/>
              <a:ea typeface="+mn-ea"/>
              <a:cs typeface="+mn-cs"/>
            </a:endParaRPr>
          </a:p>
          <a:p>
            <a:r>
              <a:rPr lang="en-US" sz="1000" kern="1200" dirty="0" smtClean="0">
                <a:solidFill>
                  <a:schemeClr val="tx1"/>
                </a:solidFill>
                <a:effectLst/>
                <a:latin typeface="Arial" charset="0"/>
                <a:ea typeface="+mn-ea"/>
                <a:cs typeface="+mn-cs"/>
              </a:rPr>
              <a:t>Use stub zones when you want a DNS server that is hosting a parent zone to remain aware of the authoritative DNS servers for one of its child zones. If the same DNS server that hosts the parent zone also hosts a child zone’s stub zone, the DNS server will receive a list of all new authoritative DNS servers for the child zone when it requests an update from the stub zone’s master server. </a:t>
            </a:r>
            <a:endParaRPr lang="en-GB" sz="1000" kern="1200" dirty="0" smtClean="0">
              <a:solidFill>
                <a:schemeClr val="tx1"/>
              </a:solidFill>
              <a:effectLst/>
              <a:latin typeface="Arial" charset="0"/>
              <a:ea typeface="+mn-ea"/>
              <a:cs typeface="+mn-cs"/>
            </a:endParaRPr>
          </a:p>
          <a:p>
            <a:endParaRPr lang="en-CA" dirty="0" smtClean="0"/>
          </a:p>
          <a:p>
            <a:endParaRPr lang="en-US" dirty="0" smtClean="0"/>
          </a:p>
          <a:p>
            <a:r>
              <a:rPr lang="en-US" b="1" dirty="0" smtClean="0"/>
              <a:t>References</a:t>
            </a:r>
          </a:p>
          <a:p>
            <a:r>
              <a:rPr lang="en-US" dirty="0" smtClean="0"/>
              <a:t>Help topic: </a:t>
            </a:r>
            <a:r>
              <a:rPr lang="en-CA" dirty="0" smtClean="0"/>
              <a:t>Understanding Zone Types</a:t>
            </a:r>
          </a:p>
          <a:p>
            <a:endParaRPr lang="en-GB" dirty="0"/>
          </a:p>
        </p:txBody>
      </p:sp>
      <p:sp>
        <p:nvSpPr>
          <p:cNvPr id="4" name="Slide Number Placeholder 3"/>
          <p:cNvSpPr>
            <a:spLocks noGrp="1"/>
          </p:cNvSpPr>
          <p:nvPr>
            <p:ph type="sldNum" sz="quarter" idx="10"/>
          </p:nvPr>
        </p:nvSpPr>
        <p:spPr/>
        <p:txBody>
          <a:bodyPr/>
          <a:lstStyle/>
          <a:p>
            <a:pPr>
              <a:defRPr/>
            </a:pPr>
            <a:fld id="{DCCEFC8F-1EBC-43E5-886D-F0A9AD3E9B6F}" type="slidenum">
              <a:rPr lang="en-US" smtClean="0"/>
              <a:pPr>
                <a:defRPr/>
              </a:pPr>
              <a:t>39</a:t>
            </a:fld>
            <a:endParaRPr lang="en-US" dirty="0"/>
          </a:p>
        </p:txBody>
      </p:sp>
      <p:sp>
        <p:nvSpPr>
          <p:cNvPr id="5" name="Header Placeholder 4"/>
          <p:cNvSpPr>
            <a:spLocks noGrp="1"/>
          </p:cNvSpPr>
          <p:nvPr>
            <p:ph type="hdr" sz="quarter" idx="11"/>
          </p:nvPr>
        </p:nvSpPr>
        <p:spPr>
          <a:xfrm>
            <a:off x="0" y="238125"/>
            <a:ext cx="3038475" cy="347663"/>
          </a:xfrm>
          <a:prstGeom prst="rect">
            <a:avLst/>
          </a:prstGeom>
        </p:spPr>
        <p:txBody>
          <a:bodyPr/>
          <a:lstStyle/>
          <a:p>
            <a:r>
              <a:rPr lang="en-US" dirty="0"/>
              <a:t>Module 3: Planning Network Addressing and Name Resolution</a:t>
            </a:r>
          </a:p>
          <a:p>
            <a:pPr>
              <a:defRPr/>
            </a:pPr>
            <a:endParaRPr lang="en-US" dirty="0"/>
          </a:p>
        </p:txBody>
      </p:sp>
      <p:sp>
        <p:nvSpPr>
          <p:cNvPr id="6" name="Date Placeholder 5"/>
          <p:cNvSpPr>
            <a:spLocks noGrp="1"/>
          </p:cNvSpPr>
          <p:nvPr>
            <p:ph type="dt" idx="12"/>
          </p:nvPr>
        </p:nvSpPr>
        <p:spPr/>
        <p:txBody>
          <a:bodyPr/>
          <a:lstStyle/>
          <a:p>
            <a:pPr>
              <a:defRPr/>
            </a:pPr>
            <a:r>
              <a:rPr lang="en-US" dirty="0" smtClean="0"/>
              <a:t>Course 6433A</a:t>
            </a:r>
            <a:endParaRPr lang="en-US" dirty="0"/>
          </a:p>
        </p:txBody>
      </p:sp>
    </p:spTree>
    <p:extLst>
      <p:ext uri="{BB962C8B-B14F-4D97-AF65-F5344CB8AC3E}">
        <p14:creationId xmlns:p14="http://schemas.microsoft.com/office/powerpoint/2010/main" val="365080116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b="1" dirty="0" smtClean="0"/>
          </a:p>
          <a:p>
            <a:r>
              <a:rPr lang="en-GB" b="1" dirty="0" smtClean="0"/>
              <a:t>Important: </a:t>
            </a:r>
            <a:r>
              <a:rPr lang="en-GB" b="0" dirty="0" smtClean="0"/>
              <a:t>The</a:t>
            </a:r>
            <a:r>
              <a:rPr lang="en-GB" b="0" baseline="0" dirty="0" smtClean="0"/>
              <a:t> second and third builds show the suggested answers.</a:t>
            </a:r>
            <a:endParaRPr lang="en-GB" b="0" dirty="0" smtClean="0"/>
          </a:p>
          <a:p>
            <a:endParaRPr lang="en-GB" b="1" dirty="0" smtClean="0"/>
          </a:p>
          <a:p>
            <a:r>
              <a:rPr lang="en-GB" b="1" dirty="0" smtClean="0"/>
              <a:t>Key Message</a:t>
            </a:r>
            <a:r>
              <a:rPr lang="en-GB" dirty="0" smtClean="0"/>
              <a:t>: It is important to</a:t>
            </a:r>
            <a:r>
              <a:rPr lang="en-GB" baseline="0" dirty="0" smtClean="0"/>
              <a:t> ensure all students are comfortable with the process of planning an IP addressing scheme. </a:t>
            </a:r>
          </a:p>
          <a:p>
            <a:endParaRPr lang="en-GB" baseline="0" dirty="0" smtClean="0"/>
          </a:p>
          <a:p>
            <a:r>
              <a:rPr lang="en-GB" baseline="0" dirty="0" smtClean="0"/>
              <a:t>Use the scenario provided, and the answers on the hidden slides that follow this one, to help to explain the process to students. </a:t>
            </a:r>
          </a:p>
          <a:p>
            <a:endParaRPr lang="en-GB" baseline="0" dirty="0" smtClean="0"/>
          </a:p>
          <a:p>
            <a:r>
              <a:rPr lang="en-GB" b="1" i="1" baseline="0" dirty="0" smtClean="0"/>
              <a:t>Note</a:t>
            </a:r>
            <a:r>
              <a:rPr lang="en-GB" i="1" baseline="0" dirty="0" smtClean="0"/>
              <a:t>: This content is provided in other courses, and so students should be familiar with the concept. If you feel students have the required knowledge, feel free to move on. </a:t>
            </a:r>
          </a:p>
          <a:p>
            <a:endParaRPr lang="en-GB" baseline="0" dirty="0" smtClean="0"/>
          </a:p>
          <a:p>
            <a:pPr marL="228600" lvl="0" indent="-228600">
              <a:buFont typeface="+mj-lt"/>
              <a:buAutoNum type="arabicPeriod"/>
            </a:pPr>
            <a:r>
              <a:rPr lang="en-US" sz="1000" kern="1200" dirty="0" smtClean="0">
                <a:solidFill>
                  <a:schemeClr val="tx1"/>
                </a:solidFill>
                <a:effectLst/>
                <a:latin typeface="Arial" charset="0"/>
                <a:ea typeface="+mn-ea"/>
                <a:cs typeface="+mn-cs"/>
              </a:rPr>
              <a:t>How many subnets do you envisage requiring for this region?</a:t>
            </a:r>
            <a:endParaRPr lang="en-GB" sz="1000" kern="1200" dirty="0" smtClean="0">
              <a:solidFill>
                <a:schemeClr val="tx1"/>
              </a:solidFill>
              <a:effectLst/>
              <a:latin typeface="Arial" charset="0"/>
              <a:ea typeface="+mn-ea"/>
              <a:cs typeface="+mn-cs"/>
            </a:endParaRPr>
          </a:p>
          <a:p>
            <a:pPr marL="571500" lvl="1" indent="-228600"/>
            <a:r>
              <a:rPr lang="en-US" kern="1200" dirty="0" smtClean="0">
                <a:solidFill>
                  <a:schemeClr val="tx1"/>
                </a:solidFill>
                <a:effectLst/>
                <a:latin typeface="Arial" charset="0"/>
                <a:ea typeface="+mn-ea"/>
                <a:cs typeface="+mn-cs"/>
              </a:rPr>
              <a:t>There are 300 computers in the region. The specification states that around 50 computers should be deployed in each subnet. You also need to plan for growth of around 25 percent Six subnets are required in the region to host computers, but an additional subnet for each location should be planned for to host the growth in computers. This is a total of nine subnets. </a:t>
            </a:r>
            <a:endParaRPr lang="en-GB" kern="1200" dirty="0" smtClean="0">
              <a:solidFill>
                <a:schemeClr val="tx1"/>
              </a:solidFill>
              <a:effectLst/>
              <a:latin typeface="Arial" charset="0"/>
              <a:ea typeface="+mn-ea"/>
              <a:cs typeface="+mn-cs"/>
            </a:endParaRPr>
          </a:p>
          <a:p>
            <a:pPr marL="228600" lvl="0" indent="-228600">
              <a:buFont typeface="+mj-lt"/>
              <a:buAutoNum type="arabicPeriod"/>
            </a:pPr>
            <a:r>
              <a:rPr lang="en-US" sz="1000" kern="1200" dirty="0" smtClean="0">
                <a:solidFill>
                  <a:schemeClr val="tx1"/>
                </a:solidFill>
                <a:effectLst/>
                <a:latin typeface="Arial" charset="0"/>
                <a:ea typeface="+mn-ea"/>
                <a:cs typeface="+mn-cs"/>
              </a:rPr>
              <a:t>How many hosts will you deploy in each subnet?</a:t>
            </a:r>
            <a:endParaRPr lang="en-GB" sz="1000" kern="1200" dirty="0" smtClean="0">
              <a:solidFill>
                <a:schemeClr val="tx1"/>
              </a:solidFill>
              <a:effectLst/>
              <a:latin typeface="Arial" charset="0"/>
              <a:ea typeface="+mn-ea"/>
              <a:cs typeface="+mn-cs"/>
            </a:endParaRPr>
          </a:p>
          <a:p>
            <a:pPr marL="571500" lvl="1" indent="-228600"/>
            <a:r>
              <a:rPr lang="en-US" kern="1200" dirty="0" smtClean="0">
                <a:solidFill>
                  <a:schemeClr val="tx1"/>
                </a:solidFill>
                <a:effectLst/>
                <a:latin typeface="Arial" charset="0"/>
                <a:ea typeface="+mn-ea"/>
                <a:cs typeface="+mn-cs"/>
              </a:rPr>
              <a:t>The specification states that you must deploy a maximum of 50 host computers for each subnet.</a:t>
            </a:r>
            <a:endParaRPr lang="en-GB" kern="1200" dirty="0" smtClean="0">
              <a:solidFill>
                <a:schemeClr val="tx1"/>
              </a:solidFill>
              <a:effectLst/>
              <a:latin typeface="Arial" charset="0"/>
              <a:ea typeface="+mn-ea"/>
              <a:cs typeface="+mn-cs"/>
            </a:endParaRPr>
          </a:p>
          <a:p>
            <a:pPr marL="228600" lvl="0" indent="-228600">
              <a:buFont typeface="+mj-lt"/>
              <a:buAutoNum type="arabicPeriod"/>
            </a:pPr>
            <a:r>
              <a:rPr lang="en-US" sz="1000" kern="1200" dirty="0" smtClean="0">
                <a:solidFill>
                  <a:schemeClr val="tx1"/>
                </a:solidFill>
                <a:effectLst/>
                <a:latin typeface="Arial" charset="0"/>
                <a:ea typeface="+mn-ea"/>
                <a:cs typeface="+mn-cs"/>
              </a:rPr>
              <a:t>What subnet mask will you use for each branch?</a:t>
            </a:r>
            <a:endParaRPr lang="en-GB" sz="1000" kern="1200" dirty="0" smtClean="0">
              <a:solidFill>
                <a:schemeClr val="tx1"/>
              </a:solidFill>
              <a:effectLst/>
              <a:latin typeface="Arial" charset="0"/>
              <a:ea typeface="+mn-ea"/>
              <a:cs typeface="+mn-cs"/>
            </a:endParaRPr>
          </a:p>
          <a:p>
            <a:pPr marL="571500" lvl="1" indent="-228600"/>
            <a:r>
              <a:rPr lang="en-US" kern="1200" dirty="0" smtClean="0">
                <a:solidFill>
                  <a:schemeClr val="tx1"/>
                </a:solidFill>
                <a:effectLst/>
                <a:latin typeface="Arial" charset="0"/>
                <a:ea typeface="+mn-ea"/>
                <a:cs typeface="+mn-cs"/>
              </a:rPr>
              <a:t>The current network address for the region is 172.16.16.0/20. This leaves 12 bits to allocate to subnets and hosts. To express 9 subnets, you would require 4 bits, since 3 bits only provides for 8 subnets. Four bits actually provides for 16 subnets, which is plenty. This is a decimal mask of 255.255.255.0. </a:t>
            </a:r>
            <a:endParaRPr lang="en-GB" kern="1200" dirty="0" smtClean="0">
              <a:solidFill>
                <a:schemeClr val="tx1"/>
              </a:solidFill>
              <a:effectLst/>
              <a:latin typeface="Arial" charset="0"/>
              <a:ea typeface="+mn-ea"/>
              <a:cs typeface="+mn-cs"/>
            </a:endParaRPr>
          </a:p>
        </p:txBody>
      </p:sp>
      <p:sp>
        <p:nvSpPr>
          <p:cNvPr id="4" name="Slide Number Placeholder 3"/>
          <p:cNvSpPr>
            <a:spLocks noGrp="1"/>
          </p:cNvSpPr>
          <p:nvPr>
            <p:ph type="sldNum" sz="quarter" idx="10"/>
          </p:nvPr>
        </p:nvSpPr>
        <p:spPr/>
        <p:txBody>
          <a:bodyPr/>
          <a:lstStyle/>
          <a:p>
            <a:pPr>
              <a:defRPr/>
            </a:pPr>
            <a:fld id="{DCCEFC8F-1EBC-43E5-886D-F0A9AD3E9B6F}" type="slidenum">
              <a:rPr lang="en-US" smtClean="0"/>
              <a:pPr>
                <a:defRPr/>
              </a:pPr>
              <a:t>4</a:t>
            </a:fld>
            <a:endParaRPr lang="en-US" dirty="0"/>
          </a:p>
        </p:txBody>
      </p:sp>
      <p:sp>
        <p:nvSpPr>
          <p:cNvPr id="5" name="Header Placeholder 4"/>
          <p:cNvSpPr>
            <a:spLocks noGrp="1"/>
          </p:cNvSpPr>
          <p:nvPr>
            <p:ph type="hdr" sz="quarter" idx="11"/>
          </p:nvPr>
        </p:nvSpPr>
        <p:spPr>
          <a:xfrm>
            <a:off x="0" y="238125"/>
            <a:ext cx="3038475" cy="347663"/>
          </a:xfrm>
          <a:prstGeom prst="rect">
            <a:avLst/>
          </a:prstGeom>
        </p:spPr>
        <p:txBody>
          <a:bodyPr/>
          <a:lstStyle/>
          <a:p>
            <a:r>
              <a:rPr lang="en-US" dirty="0"/>
              <a:t>Module 3: Planning Network Addressing and Name Resolution</a:t>
            </a:r>
          </a:p>
          <a:p>
            <a:pPr>
              <a:defRPr/>
            </a:pPr>
            <a:endParaRPr lang="en-US" dirty="0"/>
          </a:p>
        </p:txBody>
      </p:sp>
      <p:sp>
        <p:nvSpPr>
          <p:cNvPr id="6" name="Date Placeholder 5"/>
          <p:cNvSpPr>
            <a:spLocks noGrp="1"/>
          </p:cNvSpPr>
          <p:nvPr>
            <p:ph type="dt" idx="12"/>
          </p:nvPr>
        </p:nvSpPr>
        <p:spPr/>
        <p:txBody>
          <a:bodyPr/>
          <a:lstStyle/>
          <a:p>
            <a:pPr>
              <a:defRPr/>
            </a:pPr>
            <a:r>
              <a:rPr lang="en-US" dirty="0" smtClean="0"/>
              <a:t>Course 6433A</a:t>
            </a:r>
            <a:endParaRPr lang="en-US" dirty="0"/>
          </a:p>
        </p:txBody>
      </p:sp>
    </p:spTree>
    <p:extLst>
      <p:ext uri="{BB962C8B-B14F-4D97-AF65-F5344CB8AC3E}">
        <p14:creationId xmlns:p14="http://schemas.microsoft.com/office/powerpoint/2010/main" val="4077076768"/>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CA" dirty="0" smtClean="0"/>
              <a:t>The following questions are helpful when considering a DNS server role deployment:</a:t>
            </a:r>
          </a:p>
          <a:p>
            <a:pPr lvl="1" eaLnBrk="1" hangingPunct="1"/>
            <a:r>
              <a:rPr lang="en-CA" dirty="0" smtClean="0"/>
              <a:t>If you are deploying DNS to support </a:t>
            </a:r>
            <a:r>
              <a:rPr lang="en-US" dirty="0" smtClean="0"/>
              <a:t>Active Directory Domain Services</a:t>
            </a:r>
            <a:r>
              <a:rPr lang="en-CA" dirty="0" smtClean="0"/>
              <a:t>, is the DNS server computer also a domain controller or is it likely to be promoted to a domain controller in the future?</a:t>
            </a:r>
          </a:p>
          <a:p>
            <a:pPr lvl="1" eaLnBrk="1" hangingPunct="1"/>
            <a:r>
              <a:rPr lang="en-CA" dirty="0" smtClean="0"/>
              <a:t>If the DNS server stops responding, are its local clients able to gain access to an alternate DNS server?</a:t>
            </a:r>
          </a:p>
          <a:p>
            <a:pPr lvl="1" eaLnBrk="1" hangingPunct="1"/>
            <a:r>
              <a:rPr lang="en-CA" dirty="0" smtClean="0"/>
              <a:t>If the DNS server is located on a subnet that is remote to some of its clients, what other DNS servers or name-resolution options are available if the routed connection stops responding?</a:t>
            </a:r>
            <a:endParaRPr lang="en-US" dirty="0" smtClean="0"/>
          </a:p>
          <a:p>
            <a:pPr eaLnBrk="1" hangingPunct="1"/>
            <a:r>
              <a:rPr lang="en-US" dirty="0" smtClean="0"/>
              <a:t>Mention that for many Active Directory issues, such as replication, authentication can be caused by nonfunctioning DNS servers.</a:t>
            </a:r>
          </a:p>
          <a:p>
            <a:pPr eaLnBrk="1" hangingPunct="1"/>
            <a:endParaRPr lang="en-US" dirty="0" smtClean="0"/>
          </a:p>
          <a:p>
            <a:pPr eaLnBrk="1" hangingPunct="1"/>
            <a:r>
              <a:rPr lang="en-US" b="1" dirty="0" smtClean="0"/>
              <a:t>References</a:t>
            </a:r>
            <a:endParaRPr lang="en-US" dirty="0" smtClean="0"/>
          </a:p>
          <a:p>
            <a:pPr eaLnBrk="1" hangingPunct="1"/>
            <a:r>
              <a:rPr lang="en-US" dirty="0" smtClean="0"/>
              <a:t>Help topic: Planning DNS Servers</a:t>
            </a:r>
          </a:p>
          <a:p>
            <a:pPr eaLnBrk="1" hangingPunct="1"/>
            <a:endParaRPr lang="en-US" dirty="0" smtClean="0"/>
          </a:p>
          <a:p>
            <a:endParaRPr lang="en-GB" dirty="0" smtClean="0"/>
          </a:p>
        </p:txBody>
      </p:sp>
      <p:sp>
        <p:nvSpPr>
          <p:cNvPr id="4" name="Slide Number Placeholder 3"/>
          <p:cNvSpPr>
            <a:spLocks noGrp="1"/>
          </p:cNvSpPr>
          <p:nvPr>
            <p:ph type="sldNum" sz="quarter" idx="10"/>
          </p:nvPr>
        </p:nvSpPr>
        <p:spPr/>
        <p:txBody>
          <a:bodyPr/>
          <a:lstStyle/>
          <a:p>
            <a:pPr>
              <a:defRPr/>
            </a:pPr>
            <a:fld id="{DCCEFC8F-1EBC-43E5-886D-F0A9AD3E9B6F}" type="slidenum">
              <a:rPr lang="en-US" smtClean="0"/>
              <a:pPr>
                <a:defRPr/>
              </a:pPr>
              <a:t>40</a:t>
            </a:fld>
            <a:endParaRPr lang="en-US" dirty="0"/>
          </a:p>
        </p:txBody>
      </p:sp>
      <p:sp>
        <p:nvSpPr>
          <p:cNvPr id="5" name="Header Placeholder 4"/>
          <p:cNvSpPr>
            <a:spLocks noGrp="1"/>
          </p:cNvSpPr>
          <p:nvPr>
            <p:ph type="hdr" sz="quarter" idx="11"/>
          </p:nvPr>
        </p:nvSpPr>
        <p:spPr>
          <a:xfrm>
            <a:off x="0" y="238125"/>
            <a:ext cx="3038475" cy="347663"/>
          </a:xfrm>
          <a:prstGeom prst="rect">
            <a:avLst/>
          </a:prstGeom>
        </p:spPr>
        <p:txBody>
          <a:bodyPr/>
          <a:lstStyle/>
          <a:p>
            <a:r>
              <a:rPr lang="en-US" dirty="0"/>
              <a:t>Module 3: Planning Network Addressing and Name Resolution</a:t>
            </a:r>
          </a:p>
          <a:p>
            <a:pPr>
              <a:defRPr/>
            </a:pPr>
            <a:endParaRPr lang="en-US" dirty="0"/>
          </a:p>
        </p:txBody>
      </p:sp>
      <p:sp>
        <p:nvSpPr>
          <p:cNvPr id="6" name="Date Placeholder 5"/>
          <p:cNvSpPr>
            <a:spLocks noGrp="1"/>
          </p:cNvSpPr>
          <p:nvPr>
            <p:ph type="dt" idx="12"/>
          </p:nvPr>
        </p:nvSpPr>
        <p:spPr/>
        <p:txBody>
          <a:bodyPr/>
          <a:lstStyle/>
          <a:p>
            <a:pPr>
              <a:defRPr/>
            </a:pPr>
            <a:r>
              <a:rPr lang="en-US" dirty="0" smtClean="0"/>
              <a:t>Course 6433A</a:t>
            </a:r>
            <a:endParaRPr lang="en-US" dirty="0"/>
          </a:p>
        </p:txBody>
      </p:sp>
    </p:spTree>
    <p:extLst>
      <p:ext uri="{BB962C8B-B14F-4D97-AF65-F5344CB8AC3E}">
        <p14:creationId xmlns:p14="http://schemas.microsoft.com/office/powerpoint/2010/main" val="3350855794"/>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WINS is required for the following reasons:</a:t>
            </a:r>
          </a:p>
          <a:p>
            <a:pPr lvl="1"/>
            <a:r>
              <a:rPr lang="en-US" dirty="0" smtClean="0"/>
              <a:t>Older versions of Microsoft operating systems rely on WINS for name resolution.</a:t>
            </a:r>
          </a:p>
          <a:p>
            <a:pPr lvl="1"/>
            <a:r>
              <a:rPr lang="en-US" dirty="0" smtClean="0"/>
              <a:t>Some applications, typically older applications, rely on NetBIOS names.</a:t>
            </a:r>
          </a:p>
          <a:p>
            <a:pPr lvl="1"/>
            <a:r>
              <a:rPr lang="en-US" dirty="0" smtClean="0"/>
              <a:t>You need dynamic registration of single-label names.</a:t>
            </a:r>
          </a:p>
          <a:p>
            <a:pPr lvl="1"/>
            <a:r>
              <a:rPr lang="en-US" dirty="0" smtClean="0"/>
              <a:t>Users rely on the Network Neighborhood or My Network Places network browser features.</a:t>
            </a:r>
          </a:p>
          <a:p>
            <a:pPr lvl="1"/>
            <a:r>
              <a:rPr lang="en-US" dirty="0" smtClean="0"/>
              <a:t>You are not using Windows Server 2008 as your DNS infrastructure.</a:t>
            </a:r>
          </a:p>
          <a:p>
            <a:r>
              <a:rPr lang="en-US" b="1" dirty="0" smtClean="0"/>
              <a:t>References</a:t>
            </a:r>
          </a:p>
          <a:p>
            <a:r>
              <a:rPr lang="en-US" dirty="0" smtClean="0"/>
              <a:t>DNS Server GlobalNames Zone Deployment documentation from Microsoft:</a:t>
            </a:r>
            <a:br>
              <a:rPr lang="en-US" dirty="0" smtClean="0"/>
            </a:br>
            <a:r>
              <a:rPr lang="en-US" dirty="0" smtClean="0"/>
              <a:t> </a:t>
            </a:r>
            <a:r>
              <a:rPr lang="fr-FR" dirty="0" smtClean="0"/>
              <a:t>http://go.microsoft.com/fwlink/?LinkId=99876&amp;clcid=0x409</a:t>
            </a:r>
            <a:endParaRPr lang="en-US" dirty="0" smtClean="0"/>
          </a:p>
          <a:p>
            <a:endParaRPr lang="en-US" dirty="0" smtClean="0"/>
          </a:p>
          <a:p>
            <a:endParaRPr lang="en-GB" dirty="0" smtClean="0"/>
          </a:p>
          <a:p>
            <a:endParaRPr lang="en-GB" dirty="0"/>
          </a:p>
        </p:txBody>
      </p:sp>
      <p:sp>
        <p:nvSpPr>
          <p:cNvPr id="4" name="Slide Number Placeholder 3"/>
          <p:cNvSpPr>
            <a:spLocks noGrp="1"/>
          </p:cNvSpPr>
          <p:nvPr>
            <p:ph type="sldNum" sz="quarter" idx="10"/>
          </p:nvPr>
        </p:nvSpPr>
        <p:spPr/>
        <p:txBody>
          <a:bodyPr/>
          <a:lstStyle/>
          <a:p>
            <a:pPr>
              <a:defRPr/>
            </a:pPr>
            <a:fld id="{DCCEFC8F-1EBC-43E5-886D-F0A9AD3E9B6F}" type="slidenum">
              <a:rPr lang="en-US" smtClean="0"/>
              <a:pPr>
                <a:defRPr/>
              </a:pPr>
              <a:t>41</a:t>
            </a:fld>
            <a:endParaRPr lang="en-US" dirty="0"/>
          </a:p>
        </p:txBody>
      </p:sp>
      <p:sp>
        <p:nvSpPr>
          <p:cNvPr id="5" name="Header Placeholder 4"/>
          <p:cNvSpPr>
            <a:spLocks noGrp="1"/>
          </p:cNvSpPr>
          <p:nvPr>
            <p:ph type="hdr" sz="quarter" idx="11"/>
          </p:nvPr>
        </p:nvSpPr>
        <p:spPr>
          <a:xfrm>
            <a:off x="0" y="238125"/>
            <a:ext cx="3038475" cy="347663"/>
          </a:xfrm>
          <a:prstGeom prst="rect">
            <a:avLst/>
          </a:prstGeom>
        </p:spPr>
        <p:txBody>
          <a:bodyPr/>
          <a:lstStyle/>
          <a:p>
            <a:r>
              <a:rPr lang="en-US" dirty="0"/>
              <a:t>Module 3: Planning Network Addressing and Name Resolution</a:t>
            </a:r>
          </a:p>
          <a:p>
            <a:pPr>
              <a:defRPr/>
            </a:pPr>
            <a:endParaRPr lang="en-US" dirty="0"/>
          </a:p>
        </p:txBody>
      </p:sp>
      <p:sp>
        <p:nvSpPr>
          <p:cNvPr id="6" name="Date Placeholder 5"/>
          <p:cNvSpPr>
            <a:spLocks noGrp="1"/>
          </p:cNvSpPr>
          <p:nvPr>
            <p:ph type="dt" idx="12"/>
          </p:nvPr>
        </p:nvSpPr>
        <p:spPr/>
        <p:txBody>
          <a:bodyPr/>
          <a:lstStyle/>
          <a:p>
            <a:pPr>
              <a:defRPr/>
            </a:pPr>
            <a:r>
              <a:rPr lang="en-US" dirty="0" smtClean="0"/>
              <a:t>Course 6433A</a:t>
            </a:r>
            <a:endParaRPr lang="en-US" dirty="0"/>
          </a:p>
        </p:txBody>
      </p:sp>
    </p:spTree>
    <p:extLst>
      <p:ext uri="{BB962C8B-B14F-4D97-AF65-F5344CB8AC3E}">
        <p14:creationId xmlns:p14="http://schemas.microsoft.com/office/powerpoint/2010/main" val="3011195033"/>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b="1">
                <a:solidFill>
                  <a:schemeClr val="tx1"/>
                </a:solidFill>
                <a:latin typeface="Verdana" pitchFamily="34" charset="0"/>
                <a:cs typeface="Arial" charset="0"/>
              </a:defRPr>
            </a:lvl1pPr>
            <a:lvl2pPr marL="742950" indent="-285750" eaLnBrk="0" hangingPunct="0">
              <a:defRPr b="1">
                <a:solidFill>
                  <a:schemeClr val="tx1"/>
                </a:solidFill>
                <a:latin typeface="Verdana" pitchFamily="34" charset="0"/>
                <a:cs typeface="Arial" charset="0"/>
              </a:defRPr>
            </a:lvl2pPr>
            <a:lvl3pPr marL="1143000" indent="-228600" eaLnBrk="0" hangingPunct="0">
              <a:defRPr b="1">
                <a:solidFill>
                  <a:schemeClr val="tx1"/>
                </a:solidFill>
                <a:latin typeface="Verdana" pitchFamily="34" charset="0"/>
                <a:cs typeface="Arial" charset="0"/>
              </a:defRPr>
            </a:lvl3pPr>
            <a:lvl4pPr marL="1600200" indent="-228600" eaLnBrk="0" hangingPunct="0">
              <a:defRPr b="1">
                <a:solidFill>
                  <a:schemeClr val="tx1"/>
                </a:solidFill>
                <a:latin typeface="Verdana" pitchFamily="34" charset="0"/>
                <a:cs typeface="Arial" charset="0"/>
              </a:defRPr>
            </a:lvl4pPr>
            <a:lvl5pPr marL="2057400" indent="-228600" eaLnBrk="0" hangingPunct="0">
              <a:defRPr b="1">
                <a:solidFill>
                  <a:schemeClr val="tx1"/>
                </a:solidFill>
                <a:latin typeface="Verdana" pitchFamily="34" charset="0"/>
                <a:cs typeface="Arial" charset="0"/>
              </a:defRPr>
            </a:lvl5pPr>
            <a:lvl6pPr marL="2514600" indent="-228600" eaLnBrk="0" fontAlgn="base" hangingPunct="0">
              <a:spcBef>
                <a:spcPct val="0"/>
              </a:spcBef>
              <a:spcAft>
                <a:spcPct val="0"/>
              </a:spcAft>
              <a:defRPr b="1">
                <a:solidFill>
                  <a:schemeClr val="tx1"/>
                </a:solidFill>
                <a:latin typeface="Verdana" pitchFamily="34" charset="0"/>
                <a:cs typeface="Arial" charset="0"/>
              </a:defRPr>
            </a:lvl6pPr>
            <a:lvl7pPr marL="2971800" indent="-228600" eaLnBrk="0" fontAlgn="base" hangingPunct="0">
              <a:spcBef>
                <a:spcPct val="0"/>
              </a:spcBef>
              <a:spcAft>
                <a:spcPct val="0"/>
              </a:spcAft>
              <a:defRPr b="1">
                <a:solidFill>
                  <a:schemeClr val="tx1"/>
                </a:solidFill>
                <a:latin typeface="Verdana" pitchFamily="34" charset="0"/>
                <a:cs typeface="Arial" charset="0"/>
              </a:defRPr>
            </a:lvl7pPr>
            <a:lvl8pPr marL="3429000" indent="-228600" eaLnBrk="0" fontAlgn="base" hangingPunct="0">
              <a:spcBef>
                <a:spcPct val="0"/>
              </a:spcBef>
              <a:spcAft>
                <a:spcPct val="0"/>
              </a:spcAft>
              <a:defRPr b="1">
                <a:solidFill>
                  <a:schemeClr val="tx1"/>
                </a:solidFill>
                <a:latin typeface="Verdana" pitchFamily="34" charset="0"/>
                <a:cs typeface="Arial" charset="0"/>
              </a:defRPr>
            </a:lvl8pPr>
            <a:lvl9pPr marL="3886200" indent="-228600" eaLnBrk="0" fontAlgn="base" hangingPunct="0">
              <a:spcBef>
                <a:spcPct val="0"/>
              </a:spcBef>
              <a:spcAft>
                <a:spcPct val="0"/>
              </a:spcAft>
              <a:defRPr b="1">
                <a:solidFill>
                  <a:schemeClr val="tx1"/>
                </a:solidFill>
                <a:latin typeface="Verdana" pitchFamily="34" charset="0"/>
                <a:cs typeface="Arial" charset="0"/>
              </a:defRPr>
            </a:lvl9pPr>
          </a:lstStyle>
          <a:p>
            <a:pPr eaLnBrk="1" hangingPunct="1"/>
            <a:fld id="{D39065C3-2A07-43A2-B6DD-48A61B249C3C}" type="slidenum">
              <a:rPr lang="en-US" b="0" smtClean="0">
                <a:solidFill>
                  <a:srgbClr val="000000"/>
                </a:solidFill>
                <a:latin typeface="Arial" charset="0"/>
              </a:rPr>
              <a:pPr eaLnBrk="1" hangingPunct="1"/>
              <a:t>42</a:t>
            </a:fld>
            <a:endParaRPr lang="en-US" b="0" dirty="0" smtClean="0">
              <a:solidFill>
                <a:srgbClr val="000000"/>
              </a:solidFill>
              <a:latin typeface="Arial" charset="0"/>
            </a:endParaRPr>
          </a:p>
        </p:txBody>
      </p:sp>
      <p:sp>
        <p:nvSpPr>
          <p:cNvPr id="75779" name="Rectangle 2"/>
          <p:cNvSpPr>
            <a:spLocks noGrp="1" noRot="1" noChangeAspect="1" noChangeArrowheads="1" noTextEdit="1"/>
          </p:cNvSpPr>
          <p:nvPr>
            <p:ph type="sldImg"/>
          </p:nvPr>
        </p:nvSpPr>
        <p:spPr>
          <a:ln/>
        </p:spPr>
      </p:sp>
      <p:sp>
        <p:nvSpPr>
          <p:cNvPr id="75780" name="Rectangle 6"/>
          <p:cNvSpPr>
            <a:spLocks noGrp="1" noChangeArrowheads="1"/>
          </p:cNvSpPr>
          <p:nvPr>
            <p:ph type="body" idx="1"/>
          </p:nvPr>
        </p:nvSpPr>
        <p:spPr>
          <a:xfrm>
            <a:off x="314325" y="2255838"/>
            <a:ext cx="6286500" cy="677227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90000"/>
              </a:lnSpc>
            </a:pPr>
            <a:r>
              <a:rPr lang="en-US" b="1" dirty="0" smtClean="0"/>
              <a:t>Scenario:</a:t>
            </a:r>
          </a:p>
          <a:p>
            <a:pPr eaLnBrk="0" hangingPunct="0">
              <a:lnSpc>
                <a:spcPct val="90000"/>
              </a:lnSpc>
              <a:spcBef>
                <a:spcPct val="70000"/>
              </a:spcBef>
              <a:buClr>
                <a:schemeClr val="hlink"/>
              </a:buClr>
              <a:buSzPct val="90000"/>
            </a:pPr>
            <a:r>
              <a:rPr lang="en-US" sz="1000" b="0" dirty="0" smtClean="0"/>
              <a:t>Contoso has created a new regional research team. As a result, branch offices are being fitted out to support the various regional research functions. You are responsible for planning the network infrastructure for these new branch offices. </a:t>
            </a:r>
          </a:p>
          <a:p>
            <a:pPr eaLnBrk="0" hangingPunct="0">
              <a:lnSpc>
                <a:spcPct val="90000"/>
              </a:lnSpc>
              <a:spcBef>
                <a:spcPct val="70000"/>
              </a:spcBef>
              <a:buClr>
                <a:schemeClr val="hlink"/>
              </a:buClr>
              <a:buSzPct val="90000"/>
            </a:pPr>
            <a:r>
              <a:rPr lang="en-US" sz="1000" b="0" dirty="0" smtClean="0"/>
              <a:t>Dylan Miller, the national Research Manager, has been communicating with you about his specific requirements for the regional offices. In addition, Ed Meadows, a colleague in IT, has visited some of the branch offices.</a:t>
            </a:r>
            <a:endParaRPr lang="en-GB" sz="1000" b="0" dirty="0" smtClean="0"/>
          </a:p>
          <a:p>
            <a:pPr>
              <a:lnSpc>
                <a:spcPct val="90000"/>
              </a:lnSpc>
            </a:pPr>
            <a:endParaRPr lang="en-US" dirty="0" smtClean="0"/>
          </a:p>
          <a:p>
            <a:pPr>
              <a:lnSpc>
                <a:spcPct val="90000"/>
              </a:lnSpc>
            </a:pPr>
            <a:r>
              <a:rPr lang="en-US" b="1" u="sng" dirty="0" smtClean="0"/>
              <a:t>Exercise 1: Planning the Deployment of DHCP and DNS</a:t>
            </a:r>
            <a:r>
              <a:rPr lang="en-US" b="1" u="sng" baseline="0" dirty="0" smtClean="0"/>
              <a:t> Servers</a:t>
            </a:r>
            <a:endParaRPr lang="en-US" b="1" u="sng" dirty="0" smtClean="0"/>
          </a:p>
          <a:p>
            <a:pPr>
              <a:lnSpc>
                <a:spcPct val="90000"/>
              </a:lnSpc>
            </a:pPr>
            <a:r>
              <a:rPr lang="en-US" dirty="0" smtClean="0"/>
              <a:t>Students</a:t>
            </a:r>
            <a:r>
              <a:rPr lang="en-US" baseline="0" dirty="0" smtClean="0"/>
              <a:t> evaluate the scenario and answer questions relating to it</a:t>
            </a:r>
            <a:r>
              <a:rPr lang="en-US" dirty="0" smtClean="0"/>
              <a:t>. You can use</a:t>
            </a:r>
            <a:r>
              <a:rPr lang="en-US" baseline="0" dirty="0" smtClean="0"/>
              <a:t> this as an opportunity to open a class discussion to reinforce learning. Allow the students to attempt to develop a solution, and then begin the discussion.</a:t>
            </a:r>
            <a:endParaRPr lang="en-US" dirty="0" smtClean="0"/>
          </a:p>
          <a:p>
            <a:pPr>
              <a:lnSpc>
                <a:spcPct val="90000"/>
              </a:lnSpc>
            </a:pPr>
            <a:r>
              <a:rPr lang="en-US" b="1" u="sng" dirty="0" smtClean="0"/>
              <a:t>Exercise 2: Implementing</a:t>
            </a:r>
            <a:r>
              <a:rPr lang="en-US" b="1" u="sng" baseline="0" dirty="0" smtClean="0"/>
              <a:t> DNS</a:t>
            </a:r>
            <a:endParaRPr lang="en-US" b="1" u="sng" dirty="0" smtClean="0"/>
          </a:p>
          <a:p>
            <a:pPr>
              <a:lnSpc>
                <a:spcPct val="90000"/>
              </a:lnSpc>
            </a:pPr>
            <a:r>
              <a:rPr lang="en-US" dirty="0" smtClean="0"/>
              <a:t>Students</a:t>
            </a:r>
            <a:r>
              <a:rPr lang="en-US" baseline="0" dirty="0" smtClean="0"/>
              <a:t> create a DNS domain for the branch office and then delegate it to a new DNS server in the branch</a:t>
            </a:r>
            <a:r>
              <a:rPr lang="en-US" dirty="0" smtClean="0"/>
              <a:t>.</a:t>
            </a:r>
          </a:p>
          <a:p>
            <a:pPr>
              <a:lnSpc>
                <a:spcPct val="90000"/>
              </a:lnSpc>
            </a:pPr>
            <a:r>
              <a:rPr lang="en-US" b="1" u="sng" dirty="0" smtClean="0"/>
              <a:t>Exercise 3: Implementing</a:t>
            </a:r>
            <a:r>
              <a:rPr lang="en-US" b="1" u="sng" baseline="0" dirty="0" smtClean="0"/>
              <a:t> DHCP</a:t>
            </a:r>
            <a:endParaRPr lang="en-US" b="1" u="sng" dirty="0" smtClean="0"/>
          </a:p>
          <a:p>
            <a:pPr>
              <a:lnSpc>
                <a:spcPct val="90000"/>
              </a:lnSpc>
            </a:pPr>
            <a:r>
              <a:rPr lang="en-US" dirty="0" smtClean="0"/>
              <a:t>Students deploy</a:t>
            </a:r>
            <a:r>
              <a:rPr lang="en-US" baseline="0" dirty="0" smtClean="0"/>
              <a:t> a new DHCP server in the branch and create scopes on two DHCP servers to support the 80/20 rule. </a:t>
            </a:r>
            <a:endParaRPr lang="en-US" dirty="0" smtClean="0"/>
          </a:p>
          <a:p>
            <a:pPr>
              <a:lnSpc>
                <a:spcPct val="90000"/>
              </a:lnSpc>
            </a:pPr>
            <a:endParaRPr lang="en-US" dirty="0" smtClean="0"/>
          </a:p>
          <a:p>
            <a:pPr>
              <a:lnSpc>
                <a:spcPct val="90000"/>
              </a:lnSpc>
            </a:pPr>
            <a:endParaRPr lang="en-US" dirty="0" smtClean="0"/>
          </a:p>
        </p:txBody>
      </p:sp>
      <p:sp>
        <p:nvSpPr>
          <p:cNvPr id="5" name="Rectangle 2"/>
          <p:cNvSpPr>
            <a:spLocks noGrp="1" noChangeArrowheads="1"/>
          </p:cNvSpPr>
          <p:nvPr>
            <p:ph type="hdr" sz="quarter"/>
          </p:nvPr>
        </p:nvSpPr>
        <p:spPr bwMode="auto">
          <a:xfrm>
            <a:off x="0" y="238125"/>
            <a:ext cx="3038475" cy="347663"/>
          </a:xfrm>
          <a:prstGeom prst="rect">
            <a:avLst/>
          </a:prstGeom>
          <a:noFill/>
          <a:ln w="9525">
            <a:noFill/>
            <a:miter lim="800000"/>
            <a:headEnd/>
            <a:tailEnd/>
          </a:ln>
          <a:effectLst/>
        </p:spPr>
        <p:txBody>
          <a:bodyPr vert="horz" wrap="square" lIns="91440" tIns="0" rIns="91440" bIns="0" numCol="1" anchor="t" anchorCtr="0" compatLnSpc="1">
            <a:prstTxWarp prst="textNoShape">
              <a:avLst/>
            </a:prstTxWarp>
          </a:bodyPr>
          <a:lstStyle>
            <a:lvl1pPr algn="l" eaLnBrk="1" hangingPunct="1">
              <a:defRPr sz="1200">
                <a:solidFill>
                  <a:srgbClr val="336699"/>
                </a:solidFill>
                <a:latin typeface="Arial" charset="0"/>
                <a:cs typeface="+mn-cs"/>
              </a:defRPr>
            </a:lvl1pPr>
          </a:lstStyle>
          <a:p>
            <a:r>
              <a:rPr lang="en-US" dirty="0"/>
              <a:t>Module 3: Planning Network Addressing and Name Resolution</a:t>
            </a:r>
          </a:p>
          <a:p>
            <a:pPr>
              <a:defRPr/>
            </a:pPr>
            <a:endParaRPr lang="en-US" dirty="0"/>
          </a:p>
        </p:txBody>
      </p:sp>
      <p:sp>
        <p:nvSpPr>
          <p:cNvPr id="6" name="Rectangle 3"/>
          <p:cNvSpPr>
            <a:spLocks noGrp="1" noChangeArrowheads="1"/>
          </p:cNvSpPr>
          <p:nvPr>
            <p:ph type="dt" idx="1"/>
          </p:nvPr>
        </p:nvSpPr>
        <p:spPr bwMode="auto">
          <a:xfrm>
            <a:off x="0" y="0"/>
            <a:ext cx="3038475" cy="222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eaLnBrk="1" hangingPunct="1">
              <a:defRPr sz="1200">
                <a:latin typeface="Arial" charset="0"/>
                <a:cs typeface="+mn-cs"/>
              </a:defRPr>
            </a:lvl1pPr>
          </a:lstStyle>
          <a:p>
            <a:pPr>
              <a:defRPr/>
            </a:pPr>
            <a:r>
              <a:rPr lang="en-US" dirty="0" smtClean="0"/>
              <a:t>Course 6433A</a:t>
            </a:r>
            <a:endParaRPr lang="en-US" dirty="0"/>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b="1">
                <a:solidFill>
                  <a:schemeClr val="tx1"/>
                </a:solidFill>
                <a:latin typeface="Verdana" pitchFamily="34" charset="0"/>
                <a:cs typeface="Arial" charset="0"/>
              </a:defRPr>
            </a:lvl1pPr>
            <a:lvl2pPr marL="742950" indent="-285750" eaLnBrk="0" hangingPunct="0">
              <a:defRPr b="1">
                <a:solidFill>
                  <a:schemeClr val="tx1"/>
                </a:solidFill>
                <a:latin typeface="Verdana" pitchFamily="34" charset="0"/>
                <a:cs typeface="Arial" charset="0"/>
              </a:defRPr>
            </a:lvl2pPr>
            <a:lvl3pPr marL="1143000" indent="-228600" eaLnBrk="0" hangingPunct="0">
              <a:defRPr b="1">
                <a:solidFill>
                  <a:schemeClr val="tx1"/>
                </a:solidFill>
                <a:latin typeface="Verdana" pitchFamily="34" charset="0"/>
                <a:cs typeface="Arial" charset="0"/>
              </a:defRPr>
            </a:lvl3pPr>
            <a:lvl4pPr marL="1600200" indent="-228600" eaLnBrk="0" hangingPunct="0">
              <a:defRPr b="1">
                <a:solidFill>
                  <a:schemeClr val="tx1"/>
                </a:solidFill>
                <a:latin typeface="Verdana" pitchFamily="34" charset="0"/>
                <a:cs typeface="Arial" charset="0"/>
              </a:defRPr>
            </a:lvl4pPr>
            <a:lvl5pPr marL="2057400" indent="-228600" eaLnBrk="0" hangingPunct="0">
              <a:defRPr b="1">
                <a:solidFill>
                  <a:schemeClr val="tx1"/>
                </a:solidFill>
                <a:latin typeface="Verdana" pitchFamily="34" charset="0"/>
                <a:cs typeface="Arial" charset="0"/>
              </a:defRPr>
            </a:lvl5pPr>
            <a:lvl6pPr marL="2514600" indent="-228600" eaLnBrk="0" fontAlgn="base" hangingPunct="0">
              <a:spcBef>
                <a:spcPct val="0"/>
              </a:spcBef>
              <a:spcAft>
                <a:spcPct val="0"/>
              </a:spcAft>
              <a:defRPr b="1">
                <a:solidFill>
                  <a:schemeClr val="tx1"/>
                </a:solidFill>
                <a:latin typeface="Verdana" pitchFamily="34" charset="0"/>
                <a:cs typeface="Arial" charset="0"/>
              </a:defRPr>
            </a:lvl6pPr>
            <a:lvl7pPr marL="2971800" indent="-228600" eaLnBrk="0" fontAlgn="base" hangingPunct="0">
              <a:spcBef>
                <a:spcPct val="0"/>
              </a:spcBef>
              <a:spcAft>
                <a:spcPct val="0"/>
              </a:spcAft>
              <a:defRPr b="1">
                <a:solidFill>
                  <a:schemeClr val="tx1"/>
                </a:solidFill>
                <a:latin typeface="Verdana" pitchFamily="34" charset="0"/>
                <a:cs typeface="Arial" charset="0"/>
              </a:defRPr>
            </a:lvl7pPr>
            <a:lvl8pPr marL="3429000" indent="-228600" eaLnBrk="0" fontAlgn="base" hangingPunct="0">
              <a:spcBef>
                <a:spcPct val="0"/>
              </a:spcBef>
              <a:spcAft>
                <a:spcPct val="0"/>
              </a:spcAft>
              <a:defRPr b="1">
                <a:solidFill>
                  <a:schemeClr val="tx1"/>
                </a:solidFill>
                <a:latin typeface="Verdana" pitchFamily="34" charset="0"/>
                <a:cs typeface="Arial" charset="0"/>
              </a:defRPr>
            </a:lvl8pPr>
            <a:lvl9pPr marL="3886200" indent="-228600" eaLnBrk="0" fontAlgn="base" hangingPunct="0">
              <a:spcBef>
                <a:spcPct val="0"/>
              </a:spcBef>
              <a:spcAft>
                <a:spcPct val="0"/>
              </a:spcAft>
              <a:defRPr b="1">
                <a:solidFill>
                  <a:schemeClr val="tx1"/>
                </a:solidFill>
                <a:latin typeface="Verdana" pitchFamily="34" charset="0"/>
                <a:cs typeface="Arial" charset="0"/>
              </a:defRPr>
            </a:lvl9pPr>
          </a:lstStyle>
          <a:p>
            <a:pPr eaLnBrk="1" hangingPunct="1"/>
            <a:fld id="{4D8F5A76-5364-4CF3-B3E2-4569C4AB6212}" type="slidenum">
              <a:rPr lang="en-US" b="0" smtClean="0">
                <a:solidFill>
                  <a:srgbClr val="000000"/>
                </a:solidFill>
                <a:latin typeface="Arial" charset="0"/>
              </a:rPr>
              <a:pPr eaLnBrk="1" hangingPunct="1"/>
              <a:t>43</a:t>
            </a:fld>
            <a:endParaRPr lang="en-US" b="0" dirty="0" smtClean="0">
              <a:solidFill>
                <a:srgbClr val="000000"/>
              </a:solidFill>
              <a:latin typeface="Arial" charset="0"/>
            </a:endParaRPr>
          </a:p>
        </p:txBody>
      </p:sp>
      <p:sp>
        <p:nvSpPr>
          <p:cNvPr id="76803" name="Rectangle 2"/>
          <p:cNvSpPr>
            <a:spLocks noGrp="1" noRot="1" noChangeAspect="1" noChangeArrowheads="1" noTextEdit="1"/>
          </p:cNvSpPr>
          <p:nvPr>
            <p:ph type="sldImg"/>
          </p:nvPr>
        </p:nvSpPr>
        <p:spPr>
          <a:ln/>
        </p:spPr>
      </p:sp>
      <p:sp>
        <p:nvSpPr>
          <p:cNvPr id="76804" name="Rectangle 6"/>
          <p:cNvSpPr>
            <a:spLocks noGrp="1" noChangeArrowheads="1"/>
          </p:cNvSpPr>
          <p:nvPr>
            <p:ph type="body" idx="1"/>
          </p:nvPr>
        </p:nvSpPr>
        <p:spPr>
          <a:xfrm>
            <a:off x="314325" y="2255838"/>
            <a:ext cx="6286500" cy="677227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lnSpc>
                <a:spcPct val="90000"/>
              </a:lnSpc>
            </a:pPr>
            <a:endParaRPr lang="en-US" dirty="0" smtClean="0"/>
          </a:p>
        </p:txBody>
      </p:sp>
      <p:sp>
        <p:nvSpPr>
          <p:cNvPr id="5" name="Rectangle 2"/>
          <p:cNvSpPr>
            <a:spLocks noGrp="1" noChangeArrowheads="1"/>
          </p:cNvSpPr>
          <p:nvPr>
            <p:ph type="hdr" sz="quarter"/>
          </p:nvPr>
        </p:nvSpPr>
        <p:spPr bwMode="auto">
          <a:xfrm>
            <a:off x="0" y="238125"/>
            <a:ext cx="3038475" cy="347663"/>
          </a:xfrm>
          <a:prstGeom prst="rect">
            <a:avLst/>
          </a:prstGeom>
          <a:noFill/>
          <a:ln w="9525">
            <a:noFill/>
            <a:miter lim="800000"/>
            <a:headEnd/>
            <a:tailEnd/>
          </a:ln>
          <a:effectLst/>
        </p:spPr>
        <p:txBody>
          <a:bodyPr vert="horz" wrap="square" lIns="91440" tIns="0" rIns="91440" bIns="0" numCol="1" anchor="t" anchorCtr="0" compatLnSpc="1">
            <a:prstTxWarp prst="textNoShape">
              <a:avLst/>
            </a:prstTxWarp>
          </a:bodyPr>
          <a:lstStyle>
            <a:lvl1pPr algn="l" eaLnBrk="1" hangingPunct="1">
              <a:defRPr sz="1200">
                <a:solidFill>
                  <a:srgbClr val="336699"/>
                </a:solidFill>
                <a:latin typeface="Arial" charset="0"/>
                <a:cs typeface="+mn-cs"/>
              </a:defRPr>
            </a:lvl1pPr>
          </a:lstStyle>
          <a:p>
            <a:r>
              <a:rPr lang="en-US" dirty="0"/>
              <a:t>Module 3: Planning Network Addressing and Name Resolution</a:t>
            </a:r>
          </a:p>
          <a:p>
            <a:pPr>
              <a:defRPr/>
            </a:pPr>
            <a:endParaRPr lang="en-US" dirty="0"/>
          </a:p>
        </p:txBody>
      </p:sp>
      <p:sp>
        <p:nvSpPr>
          <p:cNvPr id="6" name="Rectangle 3"/>
          <p:cNvSpPr>
            <a:spLocks noGrp="1" noChangeArrowheads="1"/>
          </p:cNvSpPr>
          <p:nvPr>
            <p:ph type="dt" idx="1"/>
          </p:nvPr>
        </p:nvSpPr>
        <p:spPr bwMode="auto">
          <a:xfrm>
            <a:off x="0" y="0"/>
            <a:ext cx="3038475" cy="222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eaLnBrk="1" hangingPunct="1">
              <a:defRPr sz="1200">
                <a:latin typeface="Arial" charset="0"/>
                <a:cs typeface="+mn-cs"/>
              </a:defRPr>
            </a:lvl1pPr>
          </a:lstStyle>
          <a:p>
            <a:pPr>
              <a:defRPr/>
            </a:pPr>
            <a:r>
              <a:rPr lang="en-US" dirty="0" smtClean="0"/>
              <a:t>Course 6433A</a:t>
            </a:r>
            <a:endParaRPr lang="en-US" dirty="0"/>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b="1">
                <a:solidFill>
                  <a:schemeClr val="tx1"/>
                </a:solidFill>
                <a:latin typeface="Verdana" pitchFamily="34" charset="0"/>
              </a:defRPr>
            </a:lvl1pPr>
            <a:lvl2pPr marL="742950" indent="-285750">
              <a:defRPr b="1">
                <a:solidFill>
                  <a:schemeClr val="tx1"/>
                </a:solidFill>
                <a:latin typeface="Verdana" pitchFamily="34" charset="0"/>
              </a:defRPr>
            </a:lvl2pPr>
            <a:lvl3pPr marL="1143000" indent="-228600">
              <a:defRPr b="1">
                <a:solidFill>
                  <a:schemeClr val="tx1"/>
                </a:solidFill>
                <a:latin typeface="Verdana" pitchFamily="34" charset="0"/>
              </a:defRPr>
            </a:lvl3pPr>
            <a:lvl4pPr marL="1600200" indent="-228600">
              <a:defRPr b="1">
                <a:solidFill>
                  <a:schemeClr val="tx1"/>
                </a:solidFill>
                <a:latin typeface="Verdana" pitchFamily="34" charset="0"/>
              </a:defRPr>
            </a:lvl4pPr>
            <a:lvl5pPr marL="2057400" indent="-228600">
              <a:defRPr b="1">
                <a:solidFill>
                  <a:schemeClr val="tx1"/>
                </a:solidFill>
                <a:latin typeface="Verdana" pitchFamily="34" charset="0"/>
              </a:defRPr>
            </a:lvl5pPr>
            <a:lvl6pPr marL="2514600" indent="-228600" algn="ctr" eaLnBrk="0" fontAlgn="base" hangingPunct="0">
              <a:spcBef>
                <a:spcPct val="0"/>
              </a:spcBef>
              <a:spcAft>
                <a:spcPct val="0"/>
              </a:spcAft>
              <a:defRPr b="1">
                <a:solidFill>
                  <a:schemeClr val="tx1"/>
                </a:solidFill>
                <a:latin typeface="Verdana" pitchFamily="34" charset="0"/>
              </a:defRPr>
            </a:lvl6pPr>
            <a:lvl7pPr marL="2971800" indent="-228600" algn="ctr" eaLnBrk="0" fontAlgn="base" hangingPunct="0">
              <a:spcBef>
                <a:spcPct val="0"/>
              </a:spcBef>
              <a:spcAft>
                <a:spcPct val="0"/>
              </a:spcAft>
              <a:defRPr b="1">
                <a:solidFill>
                  <a:schemeClr val="tx1"/>
                </a:solidFill>
                <a:latin typeface="Verdana" pitchFamily="34" charset="0"/>
              </a:defRPr>
            </a:lvl7pPr>
            <a:lvl8pPr marL="3429000" indent="-228600" algn="ctr" eaLnBrk="0" fontAlgn="base" hangingPunct="0">
              <a:spcBef>
                <a:spcPct val="0"/>
              </a:spcBef>
              <a:spcAft>
                <a:spcPct val="0"/>
              </a:spcAft>
              <a:defRPr b="1">
                <a:solidFill>
                  <a:schemeClr val="tx1"/>
                </a:solidFill>
                <a:latin typeface="Verdana" pitchFamily="34" charset="0"/>
              </a:defRPr>
            </a:lvl8pPr>
            <a:lvl9pPr marL="3886200" indent="-228600" algn="ctr" eaLnBrk="0" fontAlgn="base" hangingPunct="0">
              <a:spcBef>
                <a:spcPct val="0"/>
              </a:spcBef>
              <a:spcAft>
                <a:spcPct val="0"/>
              </a:spcAft>
              <a:defRPr b="1">
                <a:solidFill>
                  <a:schemeClr val="tx1"/>
                </a:solidFill>
                <a:latin typeface="Verdana" pitchFamily="34" charset="0"/>
              </a:defRPr>
            </a:lvl9pPr>
          </a:lstStyle>
          <a:p>
            <a:fld id="{7F4AFB8B-2923-48C2-8E26-38B0F8026416}" type="slidenum">
              <a:rPr lang="en-US" b="0" smtClean="0"/>
              <a:pPr/>
              <a:t>44</a:t>
            </a:fld>
            <a:endParaRPr lang="en-US" b="0" dirty="0" smtClean="0"/>
          </a:p>
        </p:txBody>
      </p:sp>
      <p:sp>
        <p:nvSpPr>
          <p:cNvPr id="64517" name="Rectangle 2"/>
          <p:cNvSpPr>
            <a:spLocks noGrp="1" noRot="1" noChangeAspect="1" noChangeArrowheads="1" noTextEdit="1"/>
          </p:cNvSpPr>
          <p:nvPr>
            <p:ph type="sldImg"/>
          </p:nvPr>
        </p:nvSpPr>
        <p:spPr>
          <a:ln/>
        </p:spPr>
      </p:sp>
      <p:sp>
        <p:nvSpPr>
          <p:cNvPr id="64518" name="Rectangle 3"/>
          <p:cNvSpPr>
            <a:spLocks noGrp="1" noChangeArrowheads="1"/>
          </p:cNvSpPr>
          <p:nvPr>
            <p:ph type="body" idx="1"/>
          </p:nvPr>
        </p:nvSpPr>
        <p:spPr>
          <a:xfrm>
            <a:off x="314325" y="2128838"/>
            <a:ext cx="6286500" cy="41751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b="1" dirty="0" smtClean="0"/>
              <a:t>Questions and Answers:</a:t>
            </a:r>
          </a:p>
          <a:p>
            <a:pPr eaLnBrk="1" hangingPunct="1"/>
            <a:r>
              <a:rPr lang="en-US" b="1" dirty="0" smtClean="0"/>
              <a:t>Question</a:t>
            </a:r>
            <a:r>
              <a:rPr lang="en-US" dirty="0" smtClean="0"/>
              <a:t>: In the lab, you were required to delegate</a:t>
            </a:r>
            <a:r>
              <a:rPr lang="en-US" baseline="0" dirty="0" smtClean="0"/>
              <a:t> the research domain</a:t>
            </a:r>
            <a:r>
              <a:rPr lang="en-US" dirty="0" smtClean="0"/>
              <a:t>. If Contoso created an AD DS domain for</a:t>
            </a:r>
            <a:r>
              <a:rPr lang="en-US" baseline="0" dirty="0" smtClean="0"/>
              <a:t> the research team, how would that affect your design?</a:t>
            </a:r>
            <a:endParaRPr lang="en-US" dirty="0" smtClean="0"/>
          </a:p>
          <a:p>
            <a:pPr eaLnBrk="1" hangingPunct="1"/>
            <a:r>
              <a:rPr lang="en-US" b="1" dirty="0" smtClean="0"/>
              <a:t>Answer</a:t>
            </a:r>
            <a:r>
              <a:rPr lang="en-US" dirty="0" smtClean="0"/>
              <a:t>:</a:t>
            </a:r>
            <a:r>
              <a:rPr lang="en-US" baseline="0" dirty="0" smtClean="0"/>
              <a:t> You could install the AD DS role on NYC-SVR2 and use AD Integrated zones for research.contoso.com. </a:t>
            </a:r>
            <a:endParaRPr lang="en-US" dirty="0" smtClean="0"/>
          </a:p>
          <a:p>
            <a:pPr eaLnBrk="1" hangingPunct="1"/>
            <a:endParaRPr lang="en-US" dirty="0" smtClean="0"/>
          </a:p>
          <a:p>
            <a:pPr eaLnBrk="1" hangingPunct="1"/>
            <a:r>
              <a:rPr lang="en-US" b="1" dirty="0" smtClean="0"/>
              <a:t>Question</a:t>
            </a:r>
            <a:r>
              <a:rPr lang="en-US" dirty="0" smtClean="0"/>
              <a:t>: In the lab, you configured the router with the DHCP Relay agent. What does the agent do?</a:t>
            </a:r>
          </a:p>
          <a:p>
            <a:pPr eaLnBrk="1" hangingPunct="1"/>
            <a:r>
              <a:rPr lang="en-US" b="1" dirty="0" smtClean="0"/>
              <a:t>Answer</a:t>
            </a:r>
            <a:r>
              <a:rPr lang="en-US" dirty="0" smtClean="0"/>
              <a:t>: The relay passes the DHCP broadcast</a:t>
            </a:r>
            <a:r>
              <a:rPr lang="en-US" baseline="0" dirty="0" smtClean="0"/>
              <a:t> messages to a configured DHCP server on the other side of the router. </a:t>
            </a:r>
            <a:endParaRPr lang="en-US" dirty="0" smtClean="0"/>
          </a:p>
          <a:p>
            <a:pPr eaLnBrk="1" hangingPunct="1"/>
            <a:endParaRPr lang="en-US" dirty="0" smtClean="0"/>
          </a:p>
          <a:p>
            <a:pPr eaLnBrk="1" hangingPunct="1"/>
            <a:r>
              <a:rPr lang="en-US" b="1" dirty="0" smtClean="0"/>
              <a:t>Question</a:t>
            </a:r>
            <a:r>
              <a:rPr lang="en-US" dirty="0" smtClean="0"/>
              <a:t>: In the lab, you configured a scope for the branch office computers on each of two DHCP servers to provide for fault tolerance. What would happen to clients that renewed when both DHCP servers were unavailable?</a:t>
            </a:r>
          </a:p>
          <a:p>
            <a:pPr eaLnBrk="1" hangingPunct="1"/>
            <a:r>
              <a:rPr lang="en-US" b="1" dirty="0" smtClean="0"/>
              <a:t>Answer</a:t>
            </a:r>
            <a:r>
              <a:rPr lang="en-US" dirty="0" smtClean="0"/>
              <a:t>: If the clients could not renew,</a:t>
            </a:r>
            <a:r>
              <a:rPr lang="en-US" baseline="0" dirty="0" smtClean="0"/>
              <a:t> but the lease of their IP configuration had not expired, they would continue to use their address. If the lease had expired, however, the clients would fall back to use either APIPA or alternate IP configuration (if configured).</a:t>
            </a:r>
            <a:endParaRPr lang="en-US" dirty="0" smtClean="0"/>
          </a:p>
          <a:p>
            <a:pPr eaLnBrk="1" hangingPunct="1"/>
            <a:endParaRPr lang="en-US" dirty="0" smtClean="0"/>
          </a:p>
        </p:txBody>
      </p:sp>
      <p:sp>
        <p:nvSpPr>
          <p:cNvPr id="7" name="Rectangle 2"/>
          <p:cNvSpPr>
            <a:spLocks noGrp="1" noChangeArrowheads="1"/>
          </p:cNvSpPr>
          <p:nvPr>
            <p:ph type="hdr" sz="quarter"/>
          </p:nvPr>
        </p:nvSpPr>
        <p:spPr bwMode="auto">
          <a:xfrm>
            <a:off x="0" y="238125"/>
            <a:ext cx="3038475" cy="347663"/>
          </a:xfrm>
          <a:prstGeom prst="rect">
            <a:avLst/>
          </a:prstGeom>
          <a:noFill/>
          <a:ln w="9525">
            <a:noFill/>
            <a:miter lim="800000"/>
            <a:headEnd/>
            <a:tailEnd/>
          </a:ln>
          <a:effectLst/>
        </p:spPr>
        <p:txBody>
          <a:bodyPr vert="horz" wrap="square" lIns="91440" tIns="0" rIns="91440" bIns="0" numCol="1" anchor="t" anchorCtr="0" compatLnSpc="1">
            <a:prstTxWarp prst="textNoShape">
              <a:avLst/>
            </a:prstTxWarp>
          </a:bodyPr>
          <a:lstStyle>
            <a:lvl1pPr algn="l" eaLnBrk="1" hangingPunct="1">
              <a:defRPr sz="1200">
                <a:solidFill>
                  <a:srgbClr val="336699"/>
                </a:solidFill>
                <a:latin typeface="Arial" charset="0"/>
                <a:cs typeface="+mn-cs"/>
              </a:defRPr>
            </a:lvl1pPr>
          </a:lstStyle>
          <a:p>
            <a:r>
              <a:rPr lang="en-US" dirty="0"/>
              <a:t>Module 3: Planning Network Addressing and Name Resolution</a:t>
            </a:r>
          </a:p>
          <a:p>
            <a:pPr>
              <a:defRPr/>
            </a:pPr>
            <a:endParaRPr lang="en-US" dirty="0"/>
          </a:p>
        </p:txBody>
      </p:sp>
      <p:sp>
        <p:nvSpPr>
          <p:cNvPr id="8" name="Rectangle 3"/>
          <p:cNvSpPr>
            <a:spLocks noGrp="1" noChangeArrowheads="1"/>
          </p:cNvSpPr>
          <p:nvPr>
            <p:ph type="dt" idx="1"/>
          </p:nvPr>
        </p:nvSpPr>
        <p:spPr bwMode="auto">
          <a:xfrm>
            <a:off x="0" y="0"/>
            <a:ext cx="3038475" cy="222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eaLnBrk="1" hangingPunct="1">
              <a:defRPr sz="1200">
                <a:latin typeface="Arial" charset="0"/>
                <a:cs typeface="+mn-cs"/>
              </a:defRPr>
            </a:lvl1pPr>
          </a:lstStyle>
          <a:p>
            <a:pPr>
              <a:defRPr/>
            </a:pPr>
            <a:r>
              <a:rPr lang="en-US" dirty="0" smtClean="0"/>
              <a:t>Course 6433A</a:t>
            </a:r>
            <a:endParaRPr lang="en-US" dirty="0"/>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b="1">
                <a:solidFill>
                  <a:schemeClr val="tx1"/>
                </a:solidFill>
                <a:latin typeface="Verdana" pitchFamily="34" charset="0"/>
              </a:defRPr>
            </a:lvl1pPr>
            <a:lvl2pPr marL="742950" indent="-285750">
              <a:defRPr b="1">
                <a:solidFill>
                  <a:schemeClr val="tx1"/>
                </a:solidFill>
                <a:latin typeface="Verdana" pitchFamily="34" charset="0"/>
              </a:defRPr>
            </a:lvl2pPr>
            <a:lvl3pPr marL="1143000" indent="-228600">
              <a:defRPr b="1">
                <a:solidFill>
                  <a:schemeClr val="tx1"/>
                </a:solidFill>
                <a:latin typeface="Verdana" pitchFamily="34" charset="0"/>
              </a:defRPr>
            </a:lvl3pPr>
            <a:lvl4pPr marL="1600200" indent="-228600">
              <a:defRPr b="1">
                <a:solidFill>
                  <a:schemeClr val="tx1"/>
                </a:solidFill>
                <a:latin typeface="Verdana" pitchFamily="34" charset="0"/>
              </a:defRPr>
            </a:lvl4pPr>
            <a:lvl5pPr marL="2057400" indent="-228600">
              <a:defRPr b="1">
                <a:solidFill>
                  <a:schemeClr val="tx1"/>
                </a:solidFill>
                <a:latin typeface="Verdana" pitchFamily="34" charset="0"/>
              </a:defRPr>
            </a:lvl5pPr>
            <a:lvl6pPr marL="2514600" indent="-228600" algn="ctr" eaLnBrk="0" fontAlgn="base" hangingPunct="0">
              <a:spcBef>
                <a:spcPct val="0"/>
              </a:spcBef>
              <a:spcAft>
                <a:spcPct val="0"/>
              </a:spcAft>
              <a:defRPr b="1">
                <a:solidFill>
                  <a:schemeClr val="tx1"/>
                </a:solidFill>
                <a:latin typeface="Verdana" pitchFamily="34" charset="0"/>
              </a:defRPr>
            </a:lvl6pPr>
            <a:lvl7pPr marL="2971800" indent="-228600" algn="ctr" eaLnBrk="0" fontAlgn="base" hangingPunct="0">
              <a:spcBef>
                <a:spcPct val="0"/>
              </a:spcBef>
              <a:spcAft>
                <a:spcPct val="0"/>
              </a:spcAft>
              <a:defRPr b="1">
                <a:solidFill>
                  <a:schemeClr val="tx1"/>
                </a:solidFill>
                <a:latin typeface="Verdana" pitchFamily="34" charset="0"/>
              </a:defRPr>
            </a:lvl7pPr>
            <a:lvl8pPr marL="3429000" indent="-228600" algn="ctr" eaLnBrk="0" fontAlgn="base" hangingPunct="0">
              <a:spcBef>
                <a:spcPct val="0"/>
              </a:spcBef>
              <a:spcAft>
                <a:spcPct val="0"/>
              </a:spcAft>
              <a:defRPr b="1">
                <a:solidFill>
                  <a:schemeClr val="tx1"/>
                </a:solidFill>
                <a:latin typeface="Verdana" pitchFamily="34" charset="0"/>
              </a:defRPr>
            </a:lvl8pPr>
            <a:lvl9pPr marL="3886200" indent="-228600" algn="ctr" eaLnBrk="0" fontAlgn="base" hangingPunct="0">
              <a:spcBef>
                <a:spcPct val="0"/>
              </a:spcBef>
              <a:spcAft>
                <a:spcPct val="0"/>
              </a:spcAft>
              <a:defRPr b="1">
                <a:solidFill>
                  <a:schemeClr val="tx1"/>
                </a:solidFill>
                <a:latin typeface="Verdana" pitchFamily="34" charset="0"/>
              </a:defRPr>
            </a:lvl9pPr>
          </a:lstStyle>
          <a:p>
            <a:fld id="{4D8EADA1-1D09-4233-9FF1-92E83209123B}" type="slidenum">
              <a:rPr lang="en-US" b="0" smtClean="0"/>
              <a:pPr/>
              <a:t>45</a:t>
            </a:fld>
            <a:endParaRPr lang="en-US" b="0" dirty="0" smtClean="0"/>
          </a:p>
        </p:txBody>
      </p:sp>
      <p:sp>
        <p:nvSpPr>
          <p:cNvPr id="79877" name="Rectangle 2"/>
          <p:cNvSpPr>
            <a:spLocks noGrp="1" noRot="1" noChangeAspect="1" noChangeArrowheads="1" noTextEdit="1"/>
          </p:cNvSpPr>
          <p:nvPr>
            <p:ph type="sldImg"/>
          </p:nvPr>
        </p:nvSpPr>
        <p:spPr>
          <a:xfrm>
            <a:off x="4416425" y="76200"/>
            <a:ext cx="2466975" cy="1849438"/>
          </a:xfrm>
          <a:ln/>
        </p:spPr>
      </p:sp>
      <p:sp>
        <p:nvSpPr>
          <p:cNvPr id="79878" name="Rectangle 3"/>
          <p:cNvSpPr>
            <a:spLocks noGrp="1" noChangeArrowheads="1"/>
          </p:cNvSpPr>
          <p:nvPr>
            <p:ph type="body" idx="1"/>
          </p:nvPr>
        </p:nvSpPr>
        <p:spPr>
          <a:xfrm>
            <a:off x="314325" y="2128838"/>
            <a:ext cx="6286500" cy="6659562"/>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lnSpc>
                <a:spcPct val="90000"/>
              </a:lnSpc>
            </a:pPr>
            <a:r>
              <a:rPr lang="en-US" b="1" dirty="0" smtClean="0"/>
              <a:t>Review Questions and Answers:</a:t>
            </a:r>
            <a:endParaRPr lang="en-US" dirty="0" smtClean="0"/>
          </a:p>
          <a:p>
            <a:pPr eaLnBrk="1" hangingPunct="1">
              <a:lnSpc>
                <a:spcPct val="90000"/>
              </a:lnSpc>
            </a:pPr>
            <a:endParaRPr lang="en-US" dirty="0" smtClean="0"/>
          </a:p>
          <a:p>
            <a:r>
              <a:rPr lang="en-US" sz="1000" kern="1200" dirty="0" smtClean="0">
                <a:solidFill>
                  <a:schemeClr val="tx1"/>
                </a:solidFill>
                <a:effectLst/>
                <a:latin typeface="Arial" charset="0"/>
                <a:ea typeface="+mn-ea"/>
                <a:cs typeface="+mn-cs"/>
              </a:rPr>
              <a:t>1. You have two subnets in your organization and want to use DHCP to allocate addresses to client computers in both subnets. You do not want to deploy two DHCP Servers. What factors must you consider?</a:t>
            </a:r>
            <a:endParaRPr lang="en-GB" sz="1000" kern="1200" dirty="0" smtClean="0">
              <a:solidFill>
                <a:schemeClr val="tx1"/>
              </a:solidFill>
              <a:effectLst/>
              <a:latin typeface="Arial" charset="0"/>
              <a:ea typeface="+mn-ea"/>
              <a:cs typeface="+mn-cs"/>
            </a:endParaRPr>
          </a:p>
          <a:p>
            <a:r>
              <a:rPr lang="en-US" sz="1000" b="1" kern="1200" dirty="0" smtClean="0">
                <a:solidFill>
                  <a:schemeClr val="tx1"/>
                </a:solidFill>
                <a:effectLst/>
                <a:latin typeface="Arial" charset="0"/>
                <a:ea typeface="+mn-ea"/>
                <a:cs typeface="+mn-cs"/>
              </a:rPr>
              <a:t>Answer:</a:t>
            </a:r>
            <a:r>
              <a:rPr lang="en-US" sz="1000" kern="1200" dirty="0" smtClean="0">
                <a:solidFill>
                  <a:schemeClr val="tx1"/>
                </a:solidFill>
                <a:effectLst/>
                <a:latin typeface="Arial" charset="0"/>
                <a:ea typeface="+mn-ea"/>
                <a:cs typeface="+mn-cs"/>
              </a:rPr>
              <a:t> The router that interconnects the two subnets must support DHCP relaying, or else you must place a relay on the subnet that does not host the DHCP server. Additionally, you should consider the impact on service availability if your single DHCP server fails. . </a:t>
            </a:r>
            <a:endParaRPr lang="en-GB" sz="1000" kern="1200" dirty="0" smtClean="0">
              <a:solidFill>
                <a:schemeClr val="tx1"/>
              </a:solidFill>
              <a:effectLst/>
              <a:latin typeface="Arial" charset="0"/>
              <a:ea typeface="+mn-ea"/>
              <a:cs typeface="+mn-cs"/>
            </a:endParaRPr>
          </a:p>
          <a:p>
            <a:r>
              <a:rPr lang="en-US" sz="1000" kern="1200" dirty="0" smtClean="0">
                <a:solidFill>
                  <a:schemeClr val="tx1"/>
                </a:solidFill>
                <a:effectLst/>
                <a:latin typeface="Arial" charset="0"/>
                <a:ea typeface="+mn-ea"/>
                <a:cs typeface="+mn-cs"/>
              </a:rPr>
              <a:t>2. What is the difference between a subdomain in a DNS zone, and a delegated zone?</a:t>
            </a:r>
            <a:endParaRPr lang="en-GB" sz="1000" kern="1200" dirty="0" smtClean="0">
              <a:solidFill>
                <a:schemeClr val="tx1"/>
              </a:solidFill>
              <a:effectLst/>
              <a:latin typeface="Arial" charset="0"/>
              <a:ea typeface="+mn-ea"/>
              <a:cs typeface="+mn-cs"/>
            </a:endParaRPr>
          </a:p>
          <a:p>
            <a:r>
              <a:rPr lang="en-US" sz="1000" b="1" kern="1200" dirty="0" smtClean="0">
                <a:solidFill>
                  <a:schemeClr val="tx1"/>
                </a:solidFill>
                <a:effectLst/>
                <a:latin typeface="Arial" charset="0"/>
                <a:ea typeface="+mn-ea"/>
                <a:cs typeface="+mn-cs"/>
              </a:rPr>
              <a:t>Answer:</a:t>
            </a:r>
            <a:r>
              <a:rPr lang="en-US" sz="1000" kern="1200" dirty="0" smtClean="0">
                <a:solidFill>
                  <a:schemeClr val="tx1"/>
                </a:solidFill>
                <a:effectLst/>
                <a:latin typeface="Arial" charset="0"/>
                <a:ea typeface="+mn-ea"/>
                <a:cs typeface="+mn-cs"/>
              </a:rPr>
              <a:t> The former has no name servers of its own, while the latter has authoritative name servers of its own. </a:t>
            </a:r>
            <a:endParaRPr lang="en-GB" sz="1000" kern="1200" dirty="0" smtClean="0">
              <a:solidFill>
                <a:schemeClr val="tx1"/>
              </a:solidFill>
              <a:effectLst/>
              <a:latin typeface="Arial" charset="0"/>
              <a:ea typeface="+mn-ea"/>
              <a:cs typeface="+mn-cs"/>
            </a:endParaRPr>
          </a:p>
          <a:p>
            <a:r>
              <a:rPr lang="en-US" sz="1000" kern="1200" dirty="0" smtClean="0">
                <a:solidFill>
                  <a:schemeClr val="tx1"/>
                </a:solidFill>
                <a:effectLst/>
                <a:latin typeface="Arial" charset="0"/>
                <a:ea typeface="+mn-ea"/>
                <a:cs typeface="+mn-cs"/>
              </a:rPr>
              <a:t>3. What are the advantages of Active Directory integrated zones?</a:t>
            </a:r>
            <a:endParaRPr lang="en-GB" sz="1000" kern="1200" dirty="0" smtClean="0">
              <a:solidFill>
                <a:schemeClr val="tx1"/>
              </a:solidFill>
              <a:effectLst/>
              <a:latin typeface="Arial" charset="0"/>
              <a:ea typeface="+mn-ea"/>
              <a:cs typeface="+mn-cs"/>
            </a:endParaRPr>
          </a:p>
          <a:p>
            <a:r>
              <a:rPr lang="en-US" sz="1000" b="1" kern="1200" dirty="0" smtClean="0">
                <a:solidFill>
                  <a:schemeClr val="tx1"/>
                </a:solidFill>
                <a:effectLst/>
                <a:latin typeface="Arial" charset="0"/>
                <a:ea typeface="+mn-ea"/>
                <a:cs typeface="+mn-cs"/>
              </a:rPr>
              <a:t>Answer:</a:t>
            </a:r>
            <a:r>
              <a:rPr lang="en-US" sz="1000" kern="1200" dirty="0" smtClean="0">
                <a:solidFill>
                  <a:schemeClr val="tx1"/>
                </a:solidFill>
                <a:effectLst/>
                <a:latin typeface="Arial" charset="0"/>
                <a:ea typeface="+mn-ea"/>
                <a:cs typeface="+mn-cs"/>
              </a:rPr>
              <a:t> Zone transfers are automatic, handled by the Active Directory replication process. These transfers are more secure than traditional zone transfers.</a:t>
            </a:r>
            <a:endParaRPr lang="en-GB" sz="1000" kern="1200" dirty="0" smtClean="0">
              <a:solidFill>
                <a:schemeClr val="tx1"/>
              </a:solidFill>
              <a:effectLst/>
              <a:latin typeface="Arial" charset="0"/>
              <a:ea typeface="+mn-ea"/>
              <a:cs typeface="+mn-cs"/>
            </a:endParaRPr>
          </a:p>
          <a:p>
            <a:r>
              <a:rPr lang="en-US" sz="1000" kern="1200" dirty="0" smtClean="0">
                <a:solidFill>
                  <a:schemeClr val="tx1"/>
                </a:solidFill>
                <a:effectLst/>
                <a:latin typeface="Arial" charset="0"/>
                <a:ea typeface="+mn-ea"/>
                <a:cs typeface="+mn-cs"/>
              </a:rPr>
              <a:t>4. What kind of IP address does every IPv6 client automatically assign itself?</a:t>
            </a:r>
            <a:endParaRPr lang="en-GB" sz="1000" kern="1200" dirty="0" smtClean="0">
              <a:solidFill>
                <a:schemeClr val="tx1"/>
              </a:solidFill>
              <a:effectLst/>
              <a:latin typeface="Arial" charset="0"/>
              <a:ea typeface="+mn-ea"/>
              <a:cs typeface="+mn-cs"/>
            </a:endParaRPr>
          </a:p>
          <a:p>
            <a:r>
              <a:rPr lang="en-US" sz="1000" b="1" kern="1200" dirty="0" smtClean="0">
                <a:solidFill>
                  <a:schemeClr val="tx1"/>
                </a:solidFill>
                <a:effectLst/>
                <a:latin typeface="Arial" charset="0"/>
                <a:ea typeface="+mn-ea"/>
                <a:cs typeface="+mn-cs"/>
              </a:rPr>
              <a:t>Answer: </a:t>
            </a:r>
            <a:r>
              <a:rPr lang="en-US" sz="1000" kern="1200" dirty="0" smtClean="0">
                <a:solidFill>
                  <a:schemeClr val="tx1"/>
                </a:solidFill>
                <a:effectLst/>
                <a:latin typeface="Arial" charset="0"/>
                <a:ea typeface="+mn-ea"/>
                <a:cs typeface="+mn-cs"/>
              </a:rPr>
              <a:t>A link-local IP address.</a:t>
            </a:r>
            <a:endParaRPr lang="en-GB" sz="1000" kern="1200" dirty="0" smtClean="0">
              <a:solidFill>
                <a:schemeClr val="tx1"/>
              </a:solidFill>
              <a:effectLst/>
              <a:latin typeface="Arial" charset="0"/>
              <a:ea typeface="+mn-ea"/>
              <a:cs typeface="+mn-cs"/>
            </a:endParaRPr>
          </a:p>
          <a:p>
            <a:pPr lvl="0"/>
            <a:r>
              <a:rPr lang="en-US" sz="1000" kern="1200" dirty="0" smtClean="0">
                <a:solidFill>
                  <a:schemeClr val="tx1"/>
                </a:solidFill>
                <a:effectLst/>
                <a:latin typeface="Arial" charset="0"/>
                <a:ea typeface="+mn-ea"/>
                <a:cs typeface="+mn-cs"/>
              </a:rPr>
              <a:t>5. What is the main purpose of a Teredo tunnel?</a:t>
            </a:r>
            <a:endParaRPr lang="en-GB" sz="1000" kern="1200" dirty="0" smtClean="0">
              <a:solidFill>
                <a:schemeClr val="tx1"/>
              </a:solidFill>
              <a:effectLst/>
              <a:latin typeface="Arial" charset="0"/>
              <a:ea typeface="+mn-ea"/>
              <a:cs typeface="+mn-cs"/>
            </a:endParaRPr>
          </a:p>
          <a:p>
            <a:r>
              <a:rPr lang="en-US" sz="1000" b="1" kern="1200" dirty="0" smtClean="0">
                <a:solidFill>
                  <a:schemeClr val="tx1"/>
                </a:solidFill>
                <a:effectLst/>
                <a:latin typeface="Arial" charset="0"/>
                <a:ea typeface="+mn-ea"/>
                <a:cs typeface="+mn-cs"/>
              </a:rPr>
              <a:t>Answer:</a:t>
            </a:r>
            <a:r>
              <a:rPr lang="en-US" sz="1000" kern="1200" dirty="0" smtClean="0">
                <a:solidFill>
                  <a:schemeClr val="tx1"/>
                </a:solidFill>
                <a:effectLst/>
                <a:latin typeface="Arial" charset="0"/>
                <a:ea typeface="+mn-ea"/>
                <a:cs typeface="+mn-cs"/>
              </a:rPr>
              <a:t> A Teredo tunnel provides the ability for IPv6 to communicate across IPv4 NATs.</a:t>
            </a:r>
            <a:endParaRPr lang="en-GB" sz="1000" kern="1200" dirty="0" smtClean="0">
              <a:solidFill>
                <a:schemeClr val="tx1"/>
              </a:solidFill>
              <a:effectLst/>
              <a:latin typeface="Arial" charset="0"/>
              <a:ea typeface="+mn-ea"/>
              <a:cs typeface="+mn-cs"/>
            </a:endParaRPr>
          </a:p>
          <a:p>
            <a:r>
              <a:rPr lang="en-US" sz="1000" kern="1200" dirty="0" smtClean="0">
                <a:solidFill>
                  <a:schemeClr val="tx1"/>
                </a:solidFill>
                <a:effectLst/>
                <a:latin typeface="Arial" charset="0"/>
                <a:ea typeface="+mn-ea"/>
                <a:cs typeface="+mn-cs"/>
              </a:rPr>
              <a:t>6. Your organization has grown and your IPv4 scope has almost run out of addresses. What could you do?</a:t>
            </a:r>
            <a:endParaRPr lang="en-GB" sz="1000" kern="1200" dirty="0" smtClean="0">
              <a:solidFill>
                <a:schemeClr val="tx1"/>
              </a:solidFill>
              <a:effectLst/>
              <a:latin typeface="Arial" charset="0"/>
              <a:ea typeface="+mn-ea"/>
              <a:cs typeface="+mn-cs"/>
            </a:endParaRPr>
          </a:p>
          <a:p>
            <a:r>
              <a:rPr lang="en-US" sz="1000" b="1" kern="1200" dirty="0" smtClean="0">
                <a:solidFill>
                  <a:schemeClr val="tx1"/>
                </a:solidFill>
                <a:effectLst/>
                <a:latin typeface="Arial" charset="0"/>
                <a:ea typeface="+mn-ea"/>
                <a:cs typeface="+mn-cs"/>
              </a:rPr>
              <a:t>Answer:</a:t>
            </a:r>
            <a:r>
              <a:rPr lang="en-US" sz="1000" kern="1200" dirty="0" smtClean="0">
                <a:solidFill>
                  <a:schemeClr val="tx1"/>
                </a:solidFill>
                <a:effectLst/>
                <a:latin typeface="Arial" charset="0"/>
                <a:ea typeface="+mn-ea"/>
                <a:cs typeface="+mn-cs"/>
              </a:rPr>
              <a:t> Implement a superscope by combining the existing scope and a new scope. </a:t>
            </a:r>
            <a:endParaRPr lang="en-GB" sz="1000" kern="1200" dirty="0">
              <a:solidFill>
                <a:schemeClr val="tx1"/>
              </a:solidFill>
              <a:effectLst/>
              <a:latin typeface="Arial" charset="0"/>
              <a:ea typeface="+mn-ea"/>
              <a:cs typeface="+mn-cs"/>
            </a:endParaRPr>
          </a:p>
        </p:txBody>
      </p:sp>
      <p:sp>
        <p:nvSpPr>
          <p:cNvPr id="7" name="Rectangle 2"/>
          <p:cNvSpPr>
            <a:spLocks noGrp="1" noChangeArrowheads="1"/>
          </p:cNvSpPr>
          <p:nvPr>
            <p:ph type="hdr" sz="quarter"/>
          </p:nvPr>
        </p:nvSpPr>
        <p:spPr bwMode="auto">
          <a:xfrm>
            <a:off x="0" y="238125"/>
            <a:ext cx="3038475" cy="347663"/>
          </a:xfrm>
          <a:prstGeom prst="rect">
            <a:avLst/>
          </a:prstGeom>
          <a:noFill/>
          <a:ln w="9525">
            <a:noFill/>
            <a:miter lim="800000"/>
            <a:headEnd/>
            <a:tailEnd/>
          </a:ln>
          <a:effectLst/>
        </p:spPr>
        <p:txBody>
          <a:bodyPr vert="horz" wrap="square" lIns="91440" tIns="0" rIns="91440" bIns="0" numCol="1" anchor="t" anchorCtr="0" compatLnSpc="1">
            <a:prstTxWarp prst="textNoShape">
              <a:avLst/>
            </a:prstTxWarp>
          </a:bodyPr>
          <a:lstStyle>
            <a:lvl1pPr algn="l" eaLnBrk="1" hangingPunct="1">
              <a:defRPr sz="1200">
                <a:solidFill>
                  <a:srgbClr val="336699"/>
                </a:solidFill>
                <a:latin typeface="Arial" charset="0"/>
                <a:cs typeface="+mn-cs"/>
              </a:defRPr>
            </a:lvl1pPr>
          </a:lstStyle>
          <a:p>
            <a:r>
              <a:rPr lang="en-US" dirty="0"/>
              <a:t>Module 3: Planning Network Addressing and Name Resolution</a:t>
            </a:r>
          </a:p>
          <a:p>
            <a:pPr>
              <a:defRPr/>
            </a:pPr>
            <a:endParaRPr lang="en-US" dirty="0"/>
          </a:p>
        </p:txBody>
      </p:sp>
      <p:sp>
        <p:nvSpPr>
          <p:cNvPr id="8" name="Rectangle 3"/>
          <p:cNvSpPr>
            <a:spLocks noGrp="1" noChangeArrowheads="1"/>
          </p:cNvSpPr>
          <p:nvPr>
            <p:ph type="dt" idx="1"/>
          </p:nvPr>
        </p:nvSpPr>
        <p:spPr bwMode="auto">
          <a:xfrm>
            <a:off x="0" y="0"/>
            <a:ext cx="3038475" cy="222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eaLnBrk="1" hangingPunct="1">
              <a:defRPr sz="1200">
                <a:latin typeface="Arial" charset="0"/>
                <a:cs typeface="+mn-cs"/>
              </a:defRPr>
            </a:lvl1pPr>
          </a:lstStyle>
          <a:p>
            <a:pPr>
              <a:defRPr/>
            </a:pPr>
            <a:r>
              <a:rPr lang="en-US" dirty="0" smtClean="0"/>
              <a:t>Course 6433A</a:t>
            </a:r>
            <a:endParaRPr 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lvl="0" indent="-228600">
              <a:buFont typeface="+mj-lt"/>
              <a:buAutoNum type="arabicPeriod" startAt="4"/>
            </a:pPr>
            <a:r>
              <a:rPr lang="en-US" sz="1000" kern="1200" dirty="0" smtClean="0">
                <a:solidFill>
                  <a:schemeClr val="tx1"/>
                </a:solidFill>
                <a:effectLst/>
                <a:latin typeface="Arial" charset="0"/>
                <a:ea typeface="+mn-ea"/>
                <a:cs typeface="+mn-cs"/>
              </a:rPr>
              <a:t>What are the subnet addresses for each branch?</a:t>
            </a:r>
            <a:endParaRPr lang="en-GB" sz="1000" kern="1200" dirty="0" smtClean="0">
              <a:solidFill>
                <a:schemeClr val="tx1"/>
              </a:solidFill>
              <a:effectLst/>
              <a:latin typeface="Arial" charset="0"/>
              <a:ea typeface="+mn-ea"/>
              <a:cs typeface="+mn-cs"/>
            </a:endParaRPr>
          </a:p>
          <a:p>
            <a:r>
              <a:rPr lang="en-US" sz="1000" kern="1200" dirty="0" smtClean="0">
                <a:solidFill>
                  <a:schemeClr val="tx1"/>
                </a:solidFill>
                <a:effectLst/>
                <a:latin typeface="Arial" charset="0"/>
                <a:ea typeface="+mn-ea"/>
                <a:cs typeface="+mn-cs"/>
              </a:rPr>
              <a:t>Branch 1: </a:t>
            </a:r>
            <a:endParaRPr lang="en-GB" sz="1000" kern="1200" dirty="0" smtClean="0">
              <a:solidFill>
                <a:schemeClr val="tx1"/>
              </a:solidFill>
              <a:effectLst/>
              <a:latin typeface="Arial" charset="0"/>
              <a:ea typeface="+mn-ea"/>
              <a:cs typeface="+mn-cs"/>
            </a:endParaRPr>
          </a:p>
          <a:p>
            <a:r>
              <a:rPr lang="en-US" sz="1000" kern="1200" dirty="0" smtClean="0">
                <a:solidFill>
                  <a:schemeClr val="tx1"/>
                </a:solidFill>
                <a:effectLst/>
                <a:latin typeface="Arial" charset="0"/>
                <a:ea typeface="+mn-ea"/>
                <a:cs typeface="+mn-cs"/>
              </a:rPr>
              <a:t>172.16.16.0/24</a:t>
            </a:r>
            <a:endParaRPr lang="en-GB" sz="1000" kern="1200" dirty="0" smtClean="0">
              <a:solidFill>
                <a:schemeClr val="tx1"/>
              </a:solidFill>
              <a:effectLst/>
              <a:latin typeface="Arial" charset="0"/>
              <a:ea typeface="+mn-ea"/>
              <a:cs typeface="+mn-cs"/>
            </a:endParaRPr>
          </a:p>
          <a:p>
            <a:r>
              <a:rPr lang="en-US" sz="1000" kern="1200" dirty="0" smtClean="0">
                <a:solidFill>
                  <a:schemeClr val="tx1"/>
                </a:solidFill>
                <a:effectLst/>
                <a:latin typeface="Arial" charset="0"/>
                <a:ea typeface="+mn-ea"/>
                <a:cs typeface="+mn-cs"/>
              </a:rPr>
              <a:t>172.16.17.0/24</a:t>
            </a:r>
            <a:endParaRPr lang="en-GB" sz="1000" kern="1200" dirty="0" smtClean="0">
              <a:solidFill>
                <a:schemeClr val="tx1"/>
              </a:solidFill>
              <a:effectLst/>
              <a:latin typeface="Arial" charset="0"/>
              <a:ea typeface="+mn-ea"/>
              <a:cs typeface="+mn-cs"/>
            </a:endParaRPr>
          </a:p>
          <a:p>
            <a:r>
              <a:rPr lang="en-US" sz="1000" kern="1200" dirty="0" smtClean="0">
                <a:solidFill>
                  <a:schemeClr val="tx1"/>
                </a:solidFill>
                <a:effectLst/>
                <a:latin typeface="Arial" charset="0"/>
                <a:ea typeface="+mn-ea"/>
                <a:cs typeface="+mn-cs"/>
              </a:rPr>
              <a:t>172.16.18.0/24</a:t>
            </a:r>
            <a:endParaRPr lang="en-GB" sz="1000" kern="1200" dirty="0" smtClean="0">
              <a:solidFill>
                <a:schemeClr val="tx1"/>
              </a:solidFill>
              <a:effectLst/>
              <a:latin typeface="Arial" charset="0"/>
              <a:ea typeface="+mn-ea"/>
              <a:cs typeface="+mn-cs"/>
            </a:endParaRPr>
          </a:p>
          <a:p>
            <a:r>
              <a:rPr lang="en-US" sz="1000" kern="1200" dirty="0" smtClean="0">
                <a:solidFill>
                  <a:schemeClr val="tx1"/>
                </a:solidFill>
                <a:effectLst/>
                <a:latin typeface="Arial" charset="0"/>
                <a:ea typeface="+mn-ea"/>
                <a:cs typeface="+mn-cs"/>
              </a:rPr>
              <a:t>Branch 2: </a:t>
            </a:r>
            <a:endParaRPr lang="en-GB" sz="1000" kern="1200" dirty="0" smtClean="0">
              <a:solidFill>
                <a:schemeClr val="tx1"/>
              </a:solidFill>
              <a:effectLst/>
              <a:latin typeface="Arial" charset="0"/>
              <a:ea typeface="+mn-ea"/>
              <a:cs typeface="+mn-cs"/>
            </a:endParaRPr>
          </a:p>
          <a:p>
            <a:r>
              <a:rPr lang="en-US" sz="1000" kern="1200" dirty="0" smtClean="0">
                <a:solidFill>
                  <a:schemeClr val="tx1"/>
                </a:solidFill>
                <a:effectLst/>
                <a:latin typeface="Arial" charset="0"/>
                <a:ea typeface="+mn-ea"/>
                <a:cs typeface="+mn-cs"/>
              </a:rPr>
              <a:t>172.16.19.0/24</a:t>
            </a:r>
            <a:endParaRPr lang="en-GB" sz="1000" kern="1200" dirty="0" smtClean="0">
              <a:solidFill>
                <a:schemeClr val="tx1"/>
              </a:solidFill>
              <a:effectLst/>
              <a:latin typeface="Arial" charset="0"/>
              <a:ea typeface="+mn-ea"/>
              <a:cs typeface="+mn-cs"/>
            </a:endParaRPr>
          </a:p>
          <a:p>
            <a:r>
              <a:rPr lang="en-US" sz="1000" kern="1200" dirty="0" smtClean="0">
                <a:solidFill>
                  <a:schemeClr val="tx1"/>
                </a:solidFill>
                <a:effectLst/>
                <a:latin typeface="Arial" charset="0"/>
                <a:ea typeface="+mn-ea"/>
                <a:cs typeface="+mn-cs"/>
              </a:rPr>
              <a:t>172.16.20.0/24</a:t>
            </a:r>
            <a:endParaRPr lang="en-GB" sz="1000" kern="1200" dirty="0" smtClean="0">
              <a:solidFill>
                <a:schemeClr val="tx1"/>
              </a:solidFill>
              <a:effectLst/>
              <a:latin typeface="Arial" charset="0"/>
              <a:ea typeface="+mn-ea"/>
              <a:cs typeface="+mn-cs"/>
            </a:endParaRPr>
          </a:p>
          <a:p>
            <a:r>
              <a:rPr lang="en-US" sz="1000" kern="1200" dirty="0" smtClean="0">
                <a:solidFill>
                  <a:schemeClr val="tx1"/>
                </a:solidFill>
                <a:effectLst/>
                <a:latin typeface="Arial" charset="0"/>
                <a:ea typeface="+mn-ea"/>
                <a:cs typeface="+mn-cs"/>
              </a:rPr>
              <a:t>172.16.21.0/24</a:t>
            </a:r>
            <a:endParaRPr lang="en-GB" sz="1000" kern="1200" dirty="0" smtClean="0">
              <a:solidFill>
                <a:schemeClr val="tx1"/>
              </a:solidFill>
              <a:effectLst/>
              <a:latin typeface="Arial" charset="0"/>
              <a:ea typeface="+mn-ea"/>
              <a:cs typeface="+mn-cs"/>
            </a:endParaRPr>
          </a:p>
          <a:p>
            <a:r>
              <a:rPr lang="en-US" sz="1000" kern="1200" dirty="0" smtClean="0">
                <a:solidFill>
                  <a:schemeClr val="tx1"/>
                </a:solidFill>
                <a:effectLst/>
                <a:latin typeface="Arial" charset="0"/>
                <a:ea typeface="+mn-ea"/>
                <a:cs typeface="+mn-cs"/>
              </a:rPr>
              <a:t>Branch 3: </a:t>
            </a:r>
            <a:endParaRPr lang="en-GB" sz="1000" kern="1200" dirty="0" smtClean="0">
              <a:solidFill>
                <a:schemeClr val="tx1"/>
              </a:solidFill>
              <a:effectLst/>
              <a:latin typeface="Arial" charset="0"/>
              <a:ea typeface="+mn-ea"/>
              <a:cs typeface="+mn-cs"/>
            </a:endParaRPr>
          </a:p>
          <a:p>
            <a:r>
              <a:rPr lang="en-US" sz="1000" kern="1200" dirty="0" smtClean="0">
                <a:solidFill>
                  <a:schemeClr val="tx1"/>
                </a:solidFill>
                <a:effectLst/>
                <a:latin typeface="Arial" charset="0"/>
                <a:ea typeface="+mn-ea"/>
                <a:cs typeface="+mn-cs"/>
              </a:rPr>
              <a:t>172.16.22.0/24</a:t>
            </a:r>
            <a:endParaRPr lang="en-GB" sz="1000" kern="1200" dirty="0" smtClean="0">
              <a:solidFill>
                <a:schemeClr val="tx1"/>
              </a:solidFill>
              <a:effectLst/>
              <a:latin typeface="Arial" charset="0"/>
              <a:ea typeface="+mn-ea"/>
              <a:cs typeface="+mn-cs"/>
            </a:endParaRPr>
          </a:p>
          <a:p>
            <a:r>
              <a:rPr lang="en-US" sz="1000" kern="1200" dirty="0" smtClean="0">
                <a:solidFill>
                  <a:schemeClr val="tx1"/>
                </a:solidFill>
                <a:effectLst/>
                <a:latin typeface="Arial" charset="0"/>
                <a:ea typeface="+mn-ea"/>
                <a:cs typeface="+mn-cs"/>
              </a:rPr>
              <a:t>172.16.23.0/24</a:t>
            </a:r>
            <a:endParaRPr lang="en-GB" sz="1000" kern="1200" dirty="0" smtClean="0">
              <a:solidFill>
                <a:schemeClr val="tx1"/>
              </a:solidFill>
              <a:effectLst/>
              <a:latin typeface="Arial" charset="0"/>
              <a:ea typeface="+mn-ea"/>
              <a:cs typeface="+mn-cs"/>
            </a:endParaRPr>
          </a:p>
          <a:p>
            <a:r>
              <a:rPr lang="en-US" sz="1000" kern="1200" dirty="0" smtClean="0">
                <a:solidFill>
                  <a:schemeClr val="tx1"/>
                </a:solidFill>
                <a:effectLst/>
                <a:latin typeface="Arial" charset="0"/>
                <a:ea typeface="+mn-ea"/>
                <a:cs typeface="+mn-cs"/>
              </a:rPr>
              <a:t>172.16.24.0/24</a:t>
            </a:r>
            <a:endParaRPr lang="en-GB" sz="1000" kern="1200" dirty="0" smtClean="0">
              <a:solidFill>
                <a:schemeClr val="tx1"/>
              </a:solidFill>
              <a:effectLst/>
              <a:latin typeface="Arial" charset="0"/>
              <a:ea typeface="+mn-ea"/>
              <a:cs typeface="+mn-cs"/>
            </a:endParaRPr>
          </a:p>
          <a:p>
            <a:pPr marL="228600" lvl="0" indent="-228600">
              <a:buFont typeface="+mj-lt"/>
              <a:buAutoNum type="arabicPeriod" startAt="5"/>
            </a:pPr>
            <a:r>
              <a:rPr lang="en-US" sz="1000" kern="1200" dirty="0" smtClean="0">
                <a:solidFill>
                  <a:schemeClr val="tx1"/>
                </a:solidFill>
                <a:effectLst/>
                <a:latin typeface="Arial" charset="0"/>
                <a:ea typeface="+mn-ea"/>
                <a:cs typeface="+mn-cs"/>
              </a:rPr>
              <a:t>What range of host addresses are in each branch?</a:t>
            </a:r>
            <a:endParaRPr lang="en-GB" sz="1000" kern="1200" dirty="0" smtClean="0">
              <a:solidFill>
                <a:schemeClr val="tx1"/>
              </a:solidFill>
              <a:effectLst/>
              <a:latin typeface="Arial" charset="0"/>
              <a:ea typeface="+mn-ea"/>
              <a:cs typeface="+mn-cs"/>
            </a:endParaRPr>
          </a:p>
          <a:p>
            <a:r>
              <a:rPr lang="en-US" sz="1000" kern="1200" dirty="0" smtClean="0">
                <a:solidFill>
                  <a:schemeClr val="tx1"/>
                </a:solidFill>
                <a:effectLst/>
                <a:latin typeface="Arial" charset="0"/>
                <a:ea typeface="+mn-ea"/>
                <a:cs typeface="+mn-cs"/>
              </a:rPr>
              <a:t>Branch 1: </a:t>
            </a:r>
            <a:endParaRPr lang="en-GB" sz="1000" kern="1200" dirty="0" smtClean="0">
              <a:solidFill>
                <a:schemeClr val="tx1"/>
              </a:solidFill>
              <a:effectLst/>
              <a:latin typeface="Arial" charset="0"/>
              <a:ea typeface="+mn-ea"/>
              <a:cs typeface="+mn-cs"/>
            </a:endParaRPr>
          </a:p>
          <a:p>
            <a:r>
              <a:rPr lang="en-US" sz="1000" kern="1200" dirty="0" smtClean="0">
                <a:solidFill>
                  <a:schemeClr val="tx1"/>
                </a:solidFill>
                <a:effectLst/>
                <a:latin typeface="Arial" charset="0"/>
                <a:ea typeface="+mn-ea"/>
                <a:cs typeface="+mn-cs"/>
              </a:rPr>
              <a:t>172.16.16.1 &gt; 172.16.16.254</a:t>
            </a:r>
            <a:endParaRPr lang="en-GB" sz="1000" kern="1200" dirty="0" smtClean="0">
              <a:solidFill>
                <a:schemeClr val="tx1"/>
              </a:solidFill>
              <a:effectLst/>
              <a:latin typeface="Arial" charset="0"/>
              <a:ea typeface="+mn-ea"/>
              <a:cs typeface="+mn-cs"/>
            </a:endParaRPr>
          </a:p>
          <a:p>
            <a:r>
              <a:rPr lang="en-US" sz="1000" kern="1200" dirty="0" smtClean="0">
                <a:solidFill>
                  <a:schemeClr val="tx1"/>
                </a:solidFill>
                <a:effectLst/>
                <a:latin typeface="Arial" charset="0"/>
                <a:ea typeface="+mn-ea"/>
                <a:cs typeface="+mn-cs"/>
              </a:rPr>
              <a:t>172.16.17.1 &gt; 172.16.17.254</a:t>
            </a:r>
            <a:endParaRPr lang="en-GB" sz="1000" kern="1200" dirty="0" smtClean="0">
              <a:solidFill>
                <a:schemeClr val="tx1"/>
              </a:solidFill>
              <a:effectLst/>
              <a:latin typeface="Arial" charset="0"/>
              <a:ea typeface="+mn-ea"/>
              <a:cs typeface="+mn-cs"/>
            </a:endParaRPr>
          </a:p>
          <a:p>
            <a:r>
              <a:rPr lang="en-US" sz="1000" kern="1200" dirty="0" smtClean="0">
                <a:solidFill>
                  <a:schemeClr val="tx1"/>
                </a:solidFill>
                <a:effectLst/>
                <a:latin typeface="Arial" charset="0"/>
                <a:ea typeface="+mn-ea"/>
                <a:cs typeface="+mn-cs"/>
              </a:rPr>
              <a:t>172.16.18.1 &gt; 172.16.18.254</a:t>
            </a:r>
            <a:endParaRPr lang="en-GB" sz="1000" kern="1200" dirty="0" smtClean="0">
              <a:solidFill>
                <a:schemeClr val="tx1"/>
              </a:solidFill>
              <a:effectLst/>
              <a:latin typeface="Arial" charset="0"/>
              <a:ea typeface="+mn-ea"/>
              <a:cs typeface="+mn-cs"/>
            </a:endParaRPr>
          </a:p>
          <a:p>
            <a:r>
              <a:rPr lang="en-US" sz="1000" kern="1200" dirty="0" smtClean="0">
                <a:solidFill>
                  <a:schemeClr val="tx1"/>
                </a:solidFill>
                <a:effectLst/>
                <a:latin typeface="Arial" charset="0"/>
                <a:ea typeface="+mn-ea"/>
                <a:cs typeface="+mn-cs"/>
              </a:rPr>
              <a:t>Branch 2: </a:t>
            </a:r>
            <a:endParaRPr lang="en-GB" sz="1000" kern="1200" dirty="0" smtClean="0">
              <a:solidFill>
                <a:schemeClr val="tx1"/>
              </a:solidFill>
              <a:effectLst/>
              <a:latin typeface="Arial" charset="0"/>
              <a:ea typeface="+mn-ea"/>
              <a:cs typeface="+mn-cs"/>
            </a:endParaRPr>
          </a:p>
          <a:p>
            <a:r>
              <a:rPr lang="en-US" sz="1000" kern="1200" dirty="0" smtClean="0">
                <a:solidFill>
                  <a:schemeClr val="tx1"/>
                </a:solidFill>
                <a:effectLst/>
                <a:latin typeface="Arial" charset="0"/>
                <a:ea typeface="+mn-ea"/>
                <a:cs typeface="+mn-cs"/>
              </a:rPr>
              <a:t>172.16.19.1 &gt; 172.16.19.254</a:t>
            </a:r>
            <a:endParaRPr lang="en-GB" sz="1000" kern="1200" dirty="0" smtClean="0">
              <a:solidFill>
                <a:schemeClr val="tx1"/>
              </a:solidFill>
              <a:effectLst/>
              <a:latin typeface="Arial" charset="0"/>
              <a:ea typeface="+mn-ea"/>
              <a:cs typeface="+mn-cs"/>
            </a:endParaRPr>
          </a:p>
          <a:p>
            <a:r>
              <a:rPr lang="en-US" sz="1000" kern="1200" dirty="0" smtClean="0">
                <a:solidFill>
                  <a:schemeClr val="tx1"/>
                </a:solidFill>
                <a:effectLst/>
                <a:latin typeface="Arial" charset="0"/>
                <a:ea typeface="+mn-ea"/>
                <a:cs typeface="+mn-cs"/>
              </a:rPr>
              <a:t>172.16.20.1 &gt; 172.16.20.254</a:t>
            </a:r>
            <a:endParaRPr lang="en-GB" sz="1000" kern="1200" dirty="0" smtClean="0">
              <a:solidFill>
                <a:schemeClr val="tx1"/>
              </a:solidFill>
              <a:effectLst/>
              <a:latin typeface="Arial" charset="0"/>
              <a:ea typeface="+mn-ea"/>
              <a:cs typeface="+mn-cs"/>
            </a:endParaRPr>
          </a:p>
          <a:p>
            <a:r>
              <a:rPr lang="en-US" sz="1000" kern="1200" dirty="0" smtClean="0">
                <a:solidFill>
                  <a:schemeClr val="tx1"/>
                </a:solidFill>
                <a:effectLst/>
                <a:latin typeface="Arial" charset="0"/>
                <a:ea typeface="+mn-ea"/>
                <a:cs typeface="+mn-cs"/>
              </a:rPr>
              <a:t>172.16.21.1 &gt; 172.16.21.254</a:t>
            </a:r>
            <a:endParaRPr lang="en-GB" sz="1000" kern="1200" dirty="0" smtClean="0">
              <a:solidFill>
                <a:schemeClr val="tx1"/>
              </a:solidFill>
              <a:effectLst/>
              <a:latin typeface="Arial" charset="0"/>
              <a:ea typeface="+mn-ea"/>
              <a:cs typeface="+mn-cs"/>
            </a:endParaRPr>
          </a:p>
          <a:p>
            <a:r>
              <a:rPr lang="en-US" sz="1000" kern="1200" dirty="0" smtClean="0">
                <a:solidFill>
                  <a:schemeClr val="tx1"/>
                </a:solidFill>
                <a:effectLst/>
                <a:latin typeface="Arial" charset="0"/>
                <a:ea typeface="+mn-ea"/>
                <a:cs typeface="+mn-cs"/>
              </a:rPr>
              <a:t>Branch 3: </a:t>
            </a:r>
            <a:endParaRPr lang="en-GB" sz="1000" kern="1200" dirty="0" smtClean="0">
              <a:solidFill>
                <a:schemeClr val="tx1"/>
              </a:solidFill>
              <a:effectLst/>
              <a:latin typeface="Arial" charset="0"/>
              <a:ea typeface="+mn-ea"/>
              <a:cs typeface="+mn-cs"/>
            </a:endParaRPr>
          </a:p>
          <a:p>
            <a:r>
              <a:rPr lang="en-US" sz="1000" kern="1200" dirty="0" smtClean="0">
                <a:solidFill>
                  <a:schemeClr val="tx1"/>
                </a:solidFill>
                <a:effectLst/>
                <a:latin typeface="Arial" charset="0"/>
                <a:ea typeface="+mn-ea"/>
                <a:cs typeface="+mn-cs"/>
              </a:rPr>
              <a:t>172.16.22.1 &gt; 172.16.22.254</a:t>
            </a:r>
            <a:endParaRPr lang="en-GB" sz="1000" kern="1200" dirty="0" smtClean="0">
              <a:solidFill>
                <a:schemeClr val="tx1"/>
              </a:solidFill>
              <a:effectLst/>
              <a:latin typeface="Arial" charset="0"/>
              <a:ea typeface="+mn-ea"/>
              <a:cs typeface="+mn-cs"/>
            </a:endParaRPr>
          </a:p>
          <a:p>
            <a:r>
              <a:rPr lang="en-US" sz="1000" kern="1200" dirty="0" smtClean="0">
                <a:solidFill>
                  <a:schemeClr val="tx1"/>
                </a:solidFill>
                <a:effectLst/>
                <a:latin typeface="Arial" charset="0"/>
                <a:ea typeface="+mn-ea"/>
                <a:cs typeface="+mn-cs"/>
              </a:rPr>
              <a:t>172.16.23.1 &gt; 172.16.23.254</a:t>
            </a:r>
            <a:endParaRPr lang="en-GB" sz="1000" kern="1200" dirty="0" smtClean="0">
              <a:solidFill>
                <a:schemeClr val="tx1"/>
              </a:solidFill>
              <a:effectLst/>
              <a:latin typeface="Arial" charset="0"/>
              <a:ea typeface="+mn-ea"/>
              <a:cs typeface="+mn-cs"/>
            </a:endParaRPr>
          </a:p>
          <a:p>
            <a:r>
              <a:rPr lang="en-US" sz="1000" kern="1200" dirty="0" smtClean="0">
                <a:solidFill>
                  <a:schemeClr val="tx1"/>
                </a:solidFill>
                <a:effectLst/>
                <a:latin typeface="Arial" charset="0"/>
                <a:ea typeface="+mn-ea"/>
                <a:cs typeface="+mn-cs"/>
              </a:rPr>
              <a:t>172.16.24.1 &gt; 172.16.24.254 </a:t>
            </a:r>
            <a:endParaRPr lang="en-GB" sz="1000" kern="1200" dirty="0" smtClean="0">
              <a:solidFill>
                <a:schemeClr val="tx1"/>
              </a:solidFill>
              <a:effectLst/>
              <a:latin typeface="Arial" charset="0"/>
              <a:ea typeface="+mn-ea"/>
              <a:cs typeface="+mn-cs"/>
            </a:endParaRPr>
          </a:p>
          <a:p>
            <a:endParaRPr lang="en-GB" baseline="0" dirty="0" smtClean="0"/>
          </a:p>
        </p:txBody>
      </p:sp>
      <p:sp>
        <p:nvSpPr>
          <p:cNvPr id="4" name="Slide Number Placeholder 3"/>
          <p:cNvSpPr>
            <a:spLocks noGrp="1"/>
          </p:cNvSpPr>
          <p:nvPr>
            <p:ph type="sldNum" sz="quarter" idx="10"/>
          </p:nvPr>
        </p:nvSpPr>
        <p:spPr/>
        <p:txBody>
          <a:bodyPr/>
          <a:lstStyle/>
          <a:p>
            <a:pPr>
              <a:defRPr/>
            </a:pPr>
            <a:fld id="{DCCEFC8F-1EBC-43E5-886D-F0A9AD3E9B6F}" type="slidenum">
              <a:rPr lang="en-US" smtClean="0"/>
              <a:pPr>
                <a:defRPr/>
              </a:pPr>
              <a:t>5</a:t>
            </a:fld>
            <a:endParaRPr lang="en-US" dirty="0"/>
          </a:p>
        </p:txBody>
      </p:sp>
      <p:sp>
        <p:nvSpPr>
          <p:cNvPr id="5" name="Header Placeholder 4"/>
          <p:cNvSpPr>
            <a:spLocks noGrp="1"/>
          </p:cNvSpPr>
          <p:nvPr>
            <p:ph type="hdr" sz="quarter" idx="11"/>
          </p:nvPr>
        </p:nvSpPr>
        <p:spPr>
          <a:xfrm>
            <a:off x="0" y="238125"/>
            <a:ext cx="3038475" cy="347663"/>
          </a:xfrm>
          <a:prstGeom prst="rect">
            <a:avLst/>
          </a:prstGeom>
        </p:spPr>
        <p:txBody>
          <a:bodyPr/>
          <a:lstStyle/>
          <a:p>
            <a:r>
              <a:rPr lang="en-US" dirty="0"/>
              <a:t>Module 3: Planning Network Addressing and Name Resolution</a:t>
            </a:r>
          </a:p>
          <a:p>
            <a:pPr>
              <a:defRPr/>
            </a:pPr>
            <a:endParaRPr lang="en-US" dirty="0"/>
          </a:p>
        </p:txBody>
      </p:sp>
      <p:sp>
        <p:nvSpPr>
          <p:cNvPr id="6" name="Date Placeholder 5"/>
          <p:cNvSpPr>
            <a:spLocks noGrp="1"/>
          </p:cNvSpPr>
          <p:nvPr>
            <p:ph type="dt" idx="12"/>
          </p:nvPr>
        </p:nvSpPr>
        <p:spPr/>
        <p:txBody>
          <a:bodyPr/>
          <a:lstStyle/>
          <a:p>
            <a:pPr>
              <a:defRPr/>
            </a:pPr>
            <a:r>
              <a:rPr lang="en-US" dirty="0" smtClean="0"/>
              <a:t>Course 6433A</a:t>
            </a:r>
            <a:endParaRPr lang="en-US" dirty="0"/>
          </a:p>
        </p:txBody>
      </p:sp>
    </p:spTree>
    <p:extLst>
      <p:ext uri="{BB962C8B-B14F-4D97-AF65-F5344CB8AC3E}">
        <p14:creationId xmlns:p14="http://schemas.microsoft.com/office/powerpoint/2010/main" val="190608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aseline="0" dirty="0" smtClean="0"/>
              <a:t>6. </a:t>
            </a:r>
            <a:r>
              <a:rPr lang="en-US" sz="1000" kern="1200" dirty="0" smtClean="0">
                <a:solidFill>
                  <a:schemeClr val="tx1"/>
                </a:solidFill>
                <a:effectLst/>
                <a:latin typeface="Arial" charset="0"/>
                <a:ea typeface="+mn-ea"/>
                <a:cs typeface="+mn-cs"/>
              </a:rPr>
              <a:t>Are public IP addresses required for this scenario?</a:t>
            </a:r>
            <a:endParaRPr lang="en-GB" baseline="0" dirty="0" smtClean="0"/>
          </a:p>
          <a:p>
            <a:r>
              <a:rPr lang="en-GB" baseline="0" dirty="0" smtClean="0"/>
              <a:t>No. All communications occurs within the corporate intranet. </a:t>
            </a:r>
          </a:p>
          <a:p>
            <a:endParaRPr lang="en-GB" baseline="0" dirty="0" smtClean="0"/>
          </a:p>
          <a:p>
            <a:r>
              <a:rPr lang="en-GB" baseline="0" dirty="0" smtClean="0"/>
              <a:t>7. </a:t>
            </a:r>
            <a:r>
              <a:rPr lang="en-US" sz="1000" kern="1200" dirty="0" smtClean="0">
                <a:solidFill>
                  <a:schemeClr val="tx1"/>
                </a:solidFill>
                <a:effectLst/>
                <a:latin typeface="Arial" charset="0"/>
                <a:ea typeface="+mn-ea"/>
                <a:cs typeface="+mn-cs"/>
              </a:rPr>
              <a:t>What are the other private IP addresses you could use?</a:t>
            </a:r>
            <a:endParaRPr lang="en-GB" sz="1000" kern="1200" baseline="0" dirty="0" smtClean="0">
              <a:solidFill>
                <a:schemeClr val="tx1"/>
              </a:solidFill>
              <a:effectLst/>
              <a:latin typeface="Arial" charset="0"/>
              <a:ea typeface="+mn-ea"/>
              <a:cs typeface="+mn-cs"/>
            </a:endParaRPr>
          </a:p>
          <a:p>
            <a:endParaRPr lang="en-GB" sz="1000" kern="1200" baseline="0" dirty="0" smtClean="0">
              <a:solidFill>
                <a:schemeClr val="tx1"/>
              </a:solidFill>
              <a:effectLst/>
              <a:latin typeface="Arial" charset="0"/>
              <a:ea typeface="+mn-ea"/>
              <a:cs typeface="+mn-cs"/>
            </a:endParaRPr>
          </a:p>
          <a:p>
            <a:r>
              <a:rPr lang="en-US" sz="1000" kern="1200" dirty="0" smtClean="0">
                <a:solidFill>
                  <a:schemeClr val="tx1"/>
                </a:solidFill>
                <a:effectLst/>
                <a:latin typeface="Arial" charset="0"/>
                <a:ea typeface="+mn-ea"/>
                <a:cs typeface="+mn-cs"/>
              </a:rPr>
              <a:t>Private address ranges are shown below.</a:t>
            </a:r>
            <a:endParaRPr lang="en-GB" sz="1000" kern="1200" dirty="0" smtClean="0">
              <a:solidFill>
                <a:schemeClr val="tx1"/>
              </a:solidFill>
              <a:effectLst/>
              <a:latin typeface="Arial" charset="0"/>
              <a:ea typeface="+mn-ea"/>
              <a:cs typeface="+mn-cs"/>
            </a:endParaRPr>
          </a:p>
          <a:p>
            <a:r>
              <a:rPr lang="en-US" sz="1000" kern="1200" dirty="0" smtClean="0">
                <a:solidFill>
                  <a:schemeClr val="tx1"/>
                </a:solidFill>
                <a:effectLst/>
                <a:latin typeface="Arial" charset="0"/>
                <a:ea typeface="+mn-ea"/>
                <a:cs typeface="+mn-cs"/>
              </a:rPr>
              <a:t>A</a:t>
            </a:r>
            <a:endParaRPr lang="en-GB" sz="1000" kern="1200" dirty="0" smtClean="0">
              <a:solidFill>
                <a:schemeClr val="tx1"/>
              </a:solidFill>
              <a:effectLst/>
              <a:latin typeface="Arial" charset="0"/>
              <a:ea typeface="+mn-ea"/>
              <a:cs typeface="+mn-cs"/>
            </a:endParaRPr>
          </a:p>
          <a:p>
            <a:r>
              <a:rPr lang="en-US" sz="1000" kern="1200" dirty="0" smtClean="0">
                <a:solidFill>
                  <a:schemeClr val="tx1"/>
                </a:solidFill>
                <a:effectLst/>
                <a:latin typeface="Arial" charset="0"/>
                <a:ea typeface="+mn-ea"/>
                <a:cs typeface="+mn-cs"/>
              </a:rPr>
              <a:t>10.0.0.0/8</a:t>
            </a:r>
            <a:endParaRPr lang="en-GB" sz="1000" kern="1200" dirty="0" smtClean="0">
              <a:solidFill>
                <a:schemeClr val="tx1"/>
              </a:solidFill>
              <a:effectLst/>
              <a:latin typeface="Arial" charset="0"/>
              <a:ea typeface="+mn-ea"/>
              <a:cs typeface="+mn-cs"/>
            </a:endParaRPr>
          </a:p>
          <a:p>
            <a:r>
              <a:rPr lang="en-US" sz="1000" kern="1200" dirty="0" smtClean="0">
                <a:solidFill>
                  <a:schemeClr val="tx1"/>
                </a:solidFill>
                <a:effectLst/>
                <a:latin typeface="Arial" charset="0"/>
                <a:ea typeface="+mn-ea"/>
                <a:cs typeface="+mn-cs"/>
              </a:rPr>
              <a:t>10.0.0.0-10.255.255.255</a:t>
            </a:r>
            <a:endParaRPr lang="en-GB" sz="1000" kern="1200" dirty="0" smtClean="0">
              <a:solidFill>
                <a:schemeClr val="tx1"/>
              </a:solidFill>
              <a:effectLst/>
              <a:latin typeface="Arial" charset="0"/>
              <a:ea typeface="+mn-ea"/>
              <a:cs typeface="+mn-cs"/>
            </a:endParaRPr>
          </a:p>
          <a:p>
            <a:r>
              <a:rPr lang="en-US" sz="1000" kern="1200" dirty="0" smtClean="0">
                <a:solidFill>
                  <a:schemeClr val="tx1"/>
                </a:solidFill>
                <a:effectLst/>
                <a:latin typeface="Arial" charset="0"/>
                <a:ea typeface="+mn-ea"/>
                <a:cs typeface="+mn-cs"/>
              </a:rPr>
              <a:t>B</a:t>
            </a:r>
            <a:endParaRPr lang="en-GB" sz="1000" kern="1200" dirty="0" smtClean="0">
              <a:solidFill>
                <a:schemeClr val="tx1"/>
              </a:solidFill>
              <a:effectLst/>
              <a:latin typeface="Arial" charset="0"/>
              <a:ea typeface="+mn-ea"/>
              <a:cs typeface="+mn-cs"/>
            </a:endParaRPr>
          </a:p>
          <a:p>
            <a:r>
              <a:rPr lang="en-US" sz="1000" kern="1200" dirty="0" smtClean="0">
                <a:solidFill>
                  <a:schemeClr val="tx1"/>
                </a:solidFill>
                <a:effectLst/>
                <a:latin typeface="Arial" charset="0"/>
                <a:ea typeface="+mn-ea"/>
                <a:cs typeface="+mn-cs"/>
              </a:rPr>
              <a:t>172.16.0.0/12</a:t>
            </a:r>
            <a:endParaRPr lang="en-GB" sz="1000" kern="1200" dirty="0" smtClean="0">
              <a:solidFill>
                <a:schemeClr val="tx1"/>
              </a:solidFill>
              <a:effectLst/>
              <a:latin typeface="Arial" charset="0"/>
              <a:ea typeface="+mn-ea"/>
              <a:cs typeface="+mn-cs"/>
            </a:endParaRPr>
          </a:p>
          <a:p>
            <a:r>
              <a:rPr lang="en-US" sz="1000" kern="1200" dirty="0" smtClean="0">
                <a:solidFill>
                  <a:schemeClr val="tx1"/>
                </a:solidFill>
                <a:effectLst/>
                <a:latin typeface="Arial" charset="0"/>
                <a:ea typeface="+mn-ea"/>
                <a:cs typeface="+mn-cs"/>
              </a:rPr>
              <a:t>172.16.0.0-172.31.255.255</a:t>
            </a:r>
            <a:endParaRPr lang="en-GB" sz="1000" kern="1200" dirty="0" smtClean="0">
              <a:solidFill>
                <a:schemeClr val="tx1"/>
              </a:solidFill>
              <a:effectLst/>
              <a:latin typeface="Arial" charset="0"/>
              <a:ea typeface="+mn-ea"/>
              <a:cs typeface="+mn-cs"/>
            </a:endParaRPr>
          </a:p>
          <a:p>
            <a:r>
              <a:rPr lang="en-US" sz="1000" kern="1200" dirty="0" smtClean="0">
                <a:solidFill>
                  <a:schemeClr val="tx1"/>
                </a:solidFill>
                <a:effectLst/>
                <a:latin typeface="Arial" charset="0"/>
                <a:ea typeface="+mn-ea"/>
                <a:cs typeface="+mn-cs"/>
              </a:rPr>
              <a:t>C</a:t>
            </a:r>
            <a:endParaRPr lang="en-GB" sz="1000" kern="1200" dirty="0" smtClean="0">
              <a:solidFill>
                <a:schemeClr val="tx1"/>
              </a:solidFill>
              <a:effectLst/>
              <a:latin typeface="Arial" charset="0"/>
              <a:ea typeface="+mn-ea"/>
              <a:cs typeface="+mn-cs"/>
            </a:endParaRPr>
          </a:p>
          <a:p>
            <a:r>
              <a:rPr lang="en-US" sz="1000" kern="1200" dirty="0" smtClean="0">
                <a:solidFill>
                  <a:schemeClr val="tx1"/>
                </a:solidFill>
                <a:effectLst/>
                <a:latin typeface="Arial" charset="0"/>
                <a:ea typeface="+mn-ea"/>
                <a:cs typeface="+mn-cs"/>
              </a:rPr>
              <a:t>192.168.0.0/16</a:t>
            </a:r>
            <a:endParaRPr lang="en-GB" sz="1000" kern="1200" dirty="0" smtClean="0">
              <a:solidFill>
                <a:schemeClr val="tx1"/>
              </a:solidFill>
              <a:effectLst/>
              <a:latin typeface="Arial" charset="0"/>
              <a:ea typeface="+mn-ea"/>
              <a:cs typeface="+mn-cs"/>
            </a:endParaRPr>
          </a:p>
          <a:p>
            <a:r>
              <a:rPr lang="en-US" sz="1000" kern="1200" dirty="0" smtClean="0">
                <a:solidFill>
                  <a:schemeClr val="tx1"/>
                </a:solidFill>
                <a:effectLst/>
                <a:latin typeface="Arial" charset="0"/>
                <a:ea typeface="+mn-ea"/>
                <a:cs typeface="+mn-cs"/>
              </a:rPr>
              <a:t>192.168.0.0-192.168.255.255</a:t>
            </a:r>
            <a:endParaRPr lang="en-GB" sz="1000" kern="1200" dirty="0" smtClean="0">
              <a:solidFill>
                <a:schemeClr val="tx1"/>
              </a:solidFill>
              <a:effectLst/>
              <a:latin typeface="Arial" charset="0"/>
              <a:ea typeface="+mn-ea"/>
              <a:cs typeface="+mn-cs"/>
            </a:endParaRPr>
          </a:p>
          <a:p>
            <a:endParaRPr lang="en-US" sz="1000" b="0" kern="1200" dirty="0" smtClean="0">
              <a:solidFill>
                <a:schemeClr val="tx1"/>
              </a:solidFill>
              <a:effectLst/>
              <a:latin typeface="Arial" charset="0"/>
              <a:ea typeface="+mn-ea"/>
              <a:cs typeface="+mn-cs"/>
            </a:endParaRPr>
          </a:p>
          <a:p>
            <a:endParaRPr lang="en-GB" sz="1000" kern="1200" baseline="0" dirty="0" smtClean="0">
              <a:solidFill>
                <a:schemeClr val="tx1"/>
              </a:solidFill>
              <a:effectLst/>
              <a:latin typeface="Arial" charset="0"/>
              <a:ea typeface="+mn-ea"/>
              <a:cs typeface="+mn-cs"/>
            </a:endParaRPr>
          </a:p>
          <a:p>
            <a:endParaRPr lang="en-GB" sz="1000" kern="1200" baseline="0" dirty="0" smtClean="0">
              <a:solidFill>
                <a:schemeClr val="tx1"/>
              </a:solidFill>
              <a:effectLst/>
              <a:latin typeface="Arial" charset="0"/>
              <a:ea typeface="+mn-ea"/>
              <a:cs typeface="+mn-cs"/>
            </a:endParaRPr>
          </a:p>
          <a:p>
            <a:r>
              <a:rPr lang="en-GB" baseline="0" dirty="0" smtClean="0"/>
              <a:t>8. </a:t>
            </a:r>
            <a:r>
              <a:rPr lang="en-US" sz="1000" kern="1200" dirty="0" smtClean="0">
                <a:solidFill>
                  <a:schemeClr val="tx1"/>
                </a:solidFill>
                <a:effectLst/>
                <a:latin typeface="Arial" charset="0"/>
                <a:ea typeface="+mn-ea"/>
                <a:cs typeface="+mn-cs"/>
              </a:rPr>
              <a:t>What other recommendations would you make regarding the allocation of IP addresses?</a:t>
            </a:r>
            <a:endParaRPr lang="en-GB" baseline="0" dirty="0" smtClean="0"/>
          </a:p>
          <a:p>
            <a:endParaRPr lang="en-GB" baseline="0" dirty="0" smtClean="0"/>
          </a:p>
          <a:p>
            <a:pPr marL="171450" indent="-171450">
              <a:buFont typeface="Arial" pitchFamily="34" charset="0"/>
              <a:buChar char="•"/>
            </a:pPr>
            <a:r>
              <a:rPr lang="en-GB" baseline="0" dirty="0" smtClean="0"/>
              <a:t>Allocate manual IP addresses sparingly. </a:t>
            </a:r>
          </a:p>
          <a:p>
            <a:pPr marL="171450" indent="-171450">
              <a:buFont typeface="Arial" pitchFamily="34" charset="0"/>
              <a:buChar char="•"/>
            </a:pPr>
            <a:r>
              <a:rPr lang="en-GB" baseline="0" dirty="0" smtClean="0"/>
              <a:t>When you do so, allocate the same range in each subnet. </a:t>
            </a:r>
          </a:p>
          <a:p>
            <a:pPr marL="171450" indent="-171450">
              <a:buFont typeface="Arial" pitchFamily="34" charset="0"/>
              <a:buChar char="•"/>
            </a:pPr>
            <a:r>
              <a:rPr lang="en-GB" baseline="0" dirty="0" smtClean="0"/>
              <a:t>Always assign the same subnet address to the same device – for example, assign the router the .1 address, the DC the .2 address. This makes life easier for installers and troubleshooting. </a:t>
            </a:r>
          </a:p>
          <a:p>
            <a:endParaRPr lang="en-GB" dirty="0" smtClean="0"/>
          </a:p>
          <a:p>
            <a:endParaRPr lang="en-GB" dirty="0"/>
          </a:p>
        </p:txBody>
      </p:sp>
      <p:sp>
        <p:nvSpPr>
          <p:cNvPr id="4" name="Slide Number Placeholder 3"/>
          <p:cNvSpPr>
            <a:spLocks noGrp="1"/>
          </p:cNvSpPr>
          <p:nvPr>
            <p:ph type="sldNum" sz="quarter" idx="10"/>
          </p:nvPr>
        </p:nvSpPr>
        <p:spPr/>
        <p:txBody>
          <a:bodyPr/>
          <a:lstStyle/>
          <a:p>
            <a:pPr>
              <a:defRPr/>
            </a:pPr>
            <a:fld id="{DCCEFC8F-1EBC-43E5-886D-F0A9AD3E9B6F}" type="slidenum">
              <a:rPr lang="en-US" smtClean="0"/>
              <a:pPr>
                <a:defRPr/>
              </a:pPr>
              <a:t>6</a:t>
            </a:fld>
            <a:endParaRPr lang="en-US" dirty="0"/>
          </a:p>
        </p:txBody>
      </p:sp>
      <p:sp>
        <p:nvSpPr>
          <p:cNvPr id="5" name="Header Placeholder 4"/>
          <p:cNvSpPr>
            <a:spLocks noGrp="1"/>
          </p:cNvSpPr>
          <p:nvPr>
            <p:ph type="hdr" sz="quarter" idx="11"/>
          </p:nvPr>
        </p:nvSpPr>
        <p:spPr>
          <a:xfrm>
            <a:off x="0" y="238125"/>
            <a:ext cx="3038475" cy="347663"/>
          </a:xfrm>
          <a:prstGeom prst="rect">
            <a:avLst/>
          </a:prstGeom>
        </p:spPr>
        <p:txBody>
          <a:bodyPr/>
          <a:lstStyle/>
          <a:p>
            <a:r>
              <a:rPr lang="en-US" dirty="0"/>
              <a:t>Module 3: Planning Network Addressing and Name Resolution</a:t>
            </a:r>
          </a:p>
          <a:p>
            <a:pPr>
              <a:defRPr/>
            </a:pPr>
            <a:endParaRPr lang="en-US" dirty="0"/>
          </a:p>
        </p:txBody>
      </p:sp>
      <p:sp>
        <p:nvSpPr>
          <p:cNvPr id="6" name="Date Placeholder 5"/>
          <p:cNvSpPr>
            <a:spLocks noGrp="1"/>
          </p:cNvSpPr>
          <p:nvPr>
            <p:ph type="dt" idx="12"/>
          </p:nvPr>
        </p:nvSpPr>
        <p:spPr/>
        <p:txBody>
          <a:bodyPr/>
          <a:lstStyle/>
          <a:p>
            <a:pPr>
              <a:defRPr/>
            </a:pPr>
            <a:r>
              <a:rPr lang="en-US" dirty="0" smtClean="0"/>
              <a:t>Course 6433A</a:t>
            </a:r>
            <a:endParaRPr lang="en-US" dirty="0"/>
          </a:p>
        </p:txBody>
      </p:sp>
    </p:spTree>
    <p:extLst>
      <p:ext uri="{BB962C8B-B14F-4D97-AF65-F5344CB8AC3E}">
        <p14:creationId xmlns:p14="http://schemas.microsoft.com/office/powerpoint/2010/main" val="190608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base" latinLnBrk="0" hangingPunct="1">
              <a:lnSpc>
                <a:spcPct val="100000"/>
              </a:lnSpc>
              <a:spcBef>
                <a:spcPct val="0"/>
              </a:spcBef>
              <a:spcAft>
                <a:spcPct val="60000"/>
              </a:spcAft>
              <a:buClrTx/>
              <a:buSzTx/>
              <a:buFontTx/>
              <a:buNone/>
              <a:tabLst/>
              <a:defRPr/>
            </a:pPr>
            <a:r>
              <a:rPr lang="en-GB" b="1" dirty="0" smtClean="0"/>
              <a:t>Key message</a:t>
            </a:r>
            <a:r>
              <a:rPr lang="en-GB" dirty="0" smtClean="0"/>
              <a:t>: Use this slide to introduce DHCP.</a:t>
            </a:r>
          </a:p>
          <a:p>
            <a:pPr eaLnBrk="1" hangingPunct="1"/>
            <a:endParaRPr lang="en-US" dirty="0" smtClean="0"/>
          </a:p>
          <a:p>
            <a:pPr eaLnBrk="1" hangingPunct="1"/>
            <a:r>
              <a:rPr lang="en-US" dirty="0" smtClean="0"/>
              <a:t>Define DHCP. Explain how DHCP reduces the complexity and amount of administrative work by using automatic Transmission Control Protocol/Internet Protocol (TCP/IP) configuration.</a:t>
            </a:r>
          </a:p>
          <a:p>
            <a:pPr eaLnBrk="1" hangingPunct="1"/>
            <a:endParaRPr lang="en-US" dirty="0" smtClean="0"/>
          </a:p>
          <a:p>
            <a:pPr eaLnBrk="1" hangingPunct="1"/>
            <a:r>
              <a:rPr lang="en-US" dirty="0" smtClean="0"/>
              <a:t>Explain the difference between manual and automatic TCP/IP configuration.</a:t>
            </a:r>
          </a:p>
          <a:p>
            <a:pPr eaLnBrk="1" hangingPunct="1"/>
            <a:r>
              <a:rPr lang="en-US" dirty="0" smtClean="0"/>
              <a:t>Provide examples of how DHCP reduces the complexity and amount of administrative work.</a:t>
            </a:r>
          </a:p>
          <a:p>
            <a:endParaRPr lang="en-GB" dirty="0" smtClean="0"/>
          </a:p>
          <a:p>
            <a:r>
              <a:rPr lang="en-GB" dirty="0" smtClean="0"/>
              <a:t>To aid a discussion, use the following question:</a:t>
            </a:r>
          </a:p>
          <a:p>
            <a:endParaRPr lang="en-GB" dirty="0" smtClean="0"/>
          </a:p>
          <a:p>
            <a:r>
              <a:rPr lang="en-US" sz="1000" b="1" kern="1200" dirty="0" smtClean="0">
                <a:solidFill>
                  <a:schemeClr val="tx1"/>
                </a:solidFill>
                <a:effectLst/>
                <a:latin typeface="Arial" charset="0"/>
                <a:ea typeface="+mn-ea"/>
                <a:cs typeface="+mn-cs"/>
              </a:rPr>
              <a:t>Question</a:t>
            </a:r>
            <a:r>
              <a:rPr lang="en-US" sz="1000" kern="1200" dirty="0" smtClean="0">
                <a:solidFill>
                  <a:schemeClr val="tx1"/>
                </a:solidFill>
                <a:effectLst/>
                <a:latin typeface="Arial" charset="0"/>
                <a:ea typeface="+mn-ea"/>
                <a:cs typeface="+mn-cs"/>
              </a:rPr>
              <a:t>: What are the benefits of using an automatic IP address allocation system? Discuss possible benefits with the class. </a:t>
            </a:r>
            <a:endParaRPr lang="en-GB" sz="1000" kern="1200" dirty="0" smtClean="0">
              <a:solidFill>
                <a:schemeClr val="tx1"/>
              </a:solidFill>
              <a:effectLst/>
              <a:latin typeface="Arial" charset="0"/>
              <a:ea typeface="+mn-ea"/>
              <a:cs typeface="+mn-cs"/>
            </a:endParaRPr>
          </a:p>
          <a:p>
            <a:r>
              <a:rPr lang="en-US" sz="1000" kern="1200" dirty="0" smtClean="0">
                <a:solidFill>
                  <a:schemeClr val="tx1"/>
                </a:solidFill>
                <a:effectLst/>
                <a:latin typeface="Arial" charset="0"/>
                <a:ea typeface="+mn-ea"/>
                <a:cs typeface="+mn-cs"/>
              </a:rPr>
              <a:t>Possible benefits include:</a:t>
            </a:r>
            <a:endParaRPr lang="en-GB" sz="1000" kern="1200" dirty="0" smtClean="0">
              <a:solidFill>
                <a:schemeClr val="tx1"/>
              </a:solidFill>
              <a:effectLst/>
              <a:latin typeface="Arial" charset="0"/>
              <a:ea typeface="+mn-ea"/>
              <a:cs typeface="+mn-cs"/>
            </a:endParaRPr>
          </a:p>
          <a:p>
            <a:pPr marL="171450" lvl="0" indent="-171450">
              <a:buFont typeface="Arial" pitchFamily="34" charset="0"/>
              <a:buChar char="•"/>
            </a:pPr>
            <a:r>
              <a:rPr lang="en-US" sz="1000" kern="1200" dirty="0" smtClean="0">
                <a:solidFill>
                  <a:schemeClr val="tx1"/>
                </a:solidFill>
                <a:effectLst/>
                <a:latin typeface="Arial" charset="0"/>
                <a:ea typeface="+mn-ea"/>
                <a:cs typeface="+mn-cs"/>
              </a:rPr>
              <a:t>Easing the administrative burden</a:t>
            </a:r>
            <a:endParaRPr lang="en-GB" sz="1000" kern="1200" dirty="0" smtClean="0">
              <a:solidFill>
                <a:schemeClr val="tx1"/>
              </a:solidFill>
              <a:effectLst/>
              <a:latin typeface="Arial" charset="0"/>
              <a:ea typeface="+mn-ea"/>
              <a:cs typeface="+mn-cs"/>
            </a:endParaRPr>
          </a:p>
          <a:p>
            <a:pPr marL="171450" lvl="0" indent="-171450">
              <a:buFont typeface="Arial" pitchFamily="34" charset="0"/>
              <a:buChar char="•"/>
            </a:pPr>
            <a:r>
              <a:rPr lang="en-US" sz="1000" kern="1200" dirty="0" smtClean="0">
                <a:solidFill>
                  <a:schemeClr val="tx1"/>
                </a:solidFill>
                <a:effectLst/>
                <a:latin typeface="Arial" charset="0"/>
                <a:ea typeface="+mn-ea"/>
                <a:cs typeface="+mn-cs"/>
              </a:rPr>
              <a:t>Simplifying the address allocation scheme</a:t>
            </a:r>
            <a:endParaRPr lang="en-GB" sz="1000" kern="1200" dirty="0" smtClean="0">
              <a:solidFill>
                <a:schemeClr val="tx1"/>
              </a:solidFill>
              <a:effectLst/>
              <a:latin typeface="Arial" charset="0"/>
              <a:ea typeface="+mn-ea"/>
              <a:cs typeface="+mn-cs"/>
            </a:endParaRPr>
          </a:p>
          <a:p>
            <a:pPr marL="171450" lvl="0" indent="-171450">
              <a:buFont typeface="Arial" pitchFamily="34" charset="0"/>
              <a:buChar char="•"/>
            </a:pPr>
            <a:r>
              <a:rPr lang="en-US" sz="1000" kern="1200" dirty="0" smtClean="0">
                <a:solidFill>
                  <a:schemeClr val="tx1"/>
                </a:solidFill>
                <a:effectLst/>
                <a:latin typeface="Arial" charset="0"/>
                <a:ea typeface="+mn-ea"/>
                <a:cs typeface="+mn-cs"/>
              </a:rPr>
              <a:t>Helping to reduce configuration errors </a:t>
            </a:r>
            <a:endParaRPr lang="en-GB" sz="1000" kern="1200" dirty="0" smtClean="0">
              <a:solidFill>
                <a:schemeClr val="tx1"/>
              </a:solidFill>
              <a:effectLst/>
              <a:latin typeface="Arial" charset="0"/>
              <a:ea typeface="+mn-ea"/>
              <a:cs typeface="+mn-cs"/>
            </a:endParaRPr>
          </a:p>
          <a:p>
            <a:pPr marL="171450" lvl="0" indent="-171450">
              <a:buFont typeface="Arial" pitchFamily="34" charset="0"/>
              <a:buChar char="•"/>
            </a:pPr>
            <a:r>
              <a:rPr lang="en-US" sz="1000" kern="1200" dirty="0" smtClean="0">
                <a:solidFill>
                  <a:schemeClr val="tx1"/>
                </a:solidFill>
                <a:effectLst/>
                <a:latin typeface="Arial" charset="0"/>
                <a:ea typeface="+mn-ea"/>
                <a:cs typeface="+mn-cs"/>
              </a:rPr>
              <a:t>Centralization of network configuration helps make network reconfigurations easier and simpler to achieve</a:t>
            </a:r>
            <a:endParaRPr lang="en-GB" sz="1000" kern="1200" dirty="0" smtClean="0">
              <a:solidFill>
                <a:schemeClr val="tx1"/>
              </a:solidFill>
              <a:effectLst/>
              <a:latin typeface="Arial" charset="0"/>
              <a:ea typeface="+mn-ea"/>
              <a:cs typeface="+mn-cs"/>
            </a:endParaRPr>
          </a:p>
          <a:p>
            <a:pPr lvl="0"/>
            <a:r>
              <a:rPr lang="en-US" sz="1000" kern="1200" dirty="0" smtClean="0">
                <a:solidFill>
                  <a:schemeClr val="tx1"/>
                </a:solidFill>
                <a:effectLst/>
                <a:latin typeface="Arial" charset="0"/>
                <a:ea typeface="+mn-ea"/>
                <a:cs typeface="+mn-cs"/>
              </a:rPr>
              <a:t> </a:t>
            </a:r>
            <a:endParaRPr lang="en-GB" sz="1000" kern="1200" dirty="0" smtClean="0">
              <a:solidFill>
                <a:schemeClr val="tx1"/>
              </a:solidFill>
              <a:effectLst/>
              <a:latin typeface="Arial" charset="0"/>
              <a:ea typeface="+mn-ea"/>
              <a:cs typeface="+mn-cs"/>
            </a:endParaRPr>
          </a:p>
          <a:p>
            <a:endParaRPr lang="en-GB" dirty="0" smtClean="0"/>
          </a:p>
        </p:txBody>
      </p:sp>
      <p:sp>
        <p:nvSpPr>
          <p:cNvPr id="4" name="Slide Number Placeholder 3"/>
          <p:cNvSpPr>
            <a:spLocks noGrp="1"/>
          </p:cNvSpPr>
          <p:nvPr>
            <p:ph type="sldNum" sz="quarter" idx="10"/>
          </p:nvPr>
        </p:nvSpPr>
        <p:spPr/>
        <p:txBody>
          <a:bodyPr/>
          <a:lstStyle/>
          <a:p>
            <a:pPr>
              <a:defRPr/>
            </a:pPr>
            <a:fld id="{DCCEFC8F-1EBC-43E5-886D-F0A9AD3E9B6F}" type="slidenum">
              <a:rPr lang="en-US" smtClean="0"/>
              <a:pPr>
                <a:defRPr/>
              </a:pPr>
              <a:t>7</a:t>
            </a:fld>
            <a:endParaRPr lang="en-US" dirty="0"/>
          </a:p>
        </p:txBody>
      </p:sp>
      <p:sp>
        <p:nvSpPr>
          <p:cNvPr id="5" name="Header Placeholder 4"/>
          <p:cNvSpPr>
            <a:spLocks noGrp="1"/>
          </p:cNvSpPr>
          <p:nvPr>
            <p:ph type="hdr" sz="quarter" idx="11"/>
          </p:nvPr>
        </p:nvSpPr>
        <p:spPr>
          <a:xfrm>
            <a:off x="0" y="238125"/>
            <a:ext cx="3038475" cy="347663"/>
          </a:xfrm>
          <a:prstGeom prst="rect">
            <a:avLst/>
          </a:prstGeom>
        </p:spPr>
        <p:txBody>
          <a:bodyPr/>
          <a:lstStyle/>
          <a:p>
            <a:r>
              <a:rPr lang="en-US" dirty="0"/>
              <a:t>Module 3: Planning Network Addressing and Name Resolution</a:t>
            </a:r>
          </a:p>
          <a:p>
            <a:pPr>
              <a:defRPr/>
            </a:pPr>
            <a:endParaRPr lang="en-US" dirty="0"/>
          </a:p>
        </p:txBody>
      </p:sp>
      <p:sp>
        <p:nvSpPr>
          <p:cNvPr id="6" name="Date Placeholder 5"/>
          <p:cNvSpPr>
            <a:spLocks noGrp="1"/>
          </p:cNvSpPr>
          <p:nvPr>
            <p:ph type="dt" idx="12"/>
          </p:nvPr>
        </p:nvSpPr>
        <p:spPr/>
        <p:txBody>
          <a:bodyPr/>
          <a:lstStyle/>
          <a:p>
            <a:pPr>
              <a:defRPr/>
            </a:pPr>
            <a:r>
              <a:rPr lang="en-US" dirty="0" smtClean="0"/>
              <a:t>Course 6433A</a:t>
            </a:r>
            <a:endParaRPr lang="en-US" dirty="0"/>
          </a:p>
        </p:txBody>
      </p:sp>
    </p:spTree>
    <p:extLst>
      <p:ext uri="{BB962C8B-B14F-4D97-AF65-F5344CB8AC3E}">
        <p14:creationId xmlns:p14="http://schemas.microsoft.com/office/powerpoint/2010/main" val="204998379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dirty="0" smtClean="0"/>
              <a:t>Describe the purpose of a DHCP scope.</a:t>
            </a:r>
          </a:p>
          <a:p>
            <a:pPr eaLnBrk="1" hangingPunct="1"/>
            <a:r>
              <a:rPr lang="en-US" dirty="0" smtClean="0"/>
              <a:t>Explain that administrators must create a DHCP scope before leasing IP addresses to a client. A DHCP scope is a range of IP addresses that are available for lease.</a:t>
            </a:r>
          </a:p>
          <a:p>
            <a:pPr eaLnBrk="1" hangingPunct="1"/>
            <a:r>
              <a:rPr lang="en-US" dirty="0" smtClean="0"/>
              <a:t>Scope properties contain data about the scope, such as the scope range, the lease duration, Domain Name System (DNS) update settings, NAP Configuration, and DHCP/BOOTP configuration options.</a:t>
            </a:r>
          </a:p>
          <a:p>
            <a:pPr eaLnBrk="1" hangingPunct="1"/>
            <a:r>
              <a:rPr lang="en-US" dirty="0" smtClean="0"/>
              <a:t>Describe IPv4 or IPv6 scope capabilities. However, do not go into depth with IPv6, because the next module covers this</a:t>
            </a:r>
            <a:r>
              <a:rPr lang="en-US" smtClean="0"/>
              <a:t>. </a:t>
            </a:r>
            <a:r>
              <a:rPr lang="en-US" smtClean="0"/>
              <a:t> Explain </a:t>
            </a:r>
            <a:r>
              <a:rPr lang="en-US" dirty="0" smtClean="0"/>
              <a:t>that you can create scopes by using the New Scope wizard or the </a:t>
            </a:r>
            <a:r>
              <a:rPr lang="en-US" b="1" dirty="0" smtClean="0"/>
              <a:t>netsh</a:t>
            </a:r>
            <a:r>
              <a:rPr lang="en-US" dirty="0" smtClean="0"/>
              <a:t> command.</a:t>
            </a:r>
          </a:p>
          <a:p>
            <a:pPr eaLnBrk="1" hangingPunct="1"/>
            <a:r>
              <a:rPr lang="en-US" b="1" dirty="0" smtClean="0"/>
              <a:t>References</a:t>
            </a:r>
          </a:p>
          <a:p>
            <a:pPr eaLnBrk="1" hangingPunct="1"/>
            <a:r>
              <a:rPr lang="en-US" dirty="0" smtClean="0"/>
              <a:t>Microsoft TechNet: Setting Up Scopes: </a:t>
            </a:r>
            <a:r>
              <a:rPr lang="en-US" dirty="0" smtClean="0">
                <a:hlinkClick r:id="rId3"/>
              </a:rPr>
              <a:t>http://go.microsoft.com/fwlink/?</a:t>
            </a:r>
            <a:r>
              <a:rPr lang="en-US" dirty="0" smtClean="0">
                <a:hlinkClick r:id="rId3"/>
              </a:rPr>
              <a:t>LinkID=112076&amp;clcid=0x409</a:t>
            </a:r>
            <a:endParaRPr lang="en-US" dirty="0" smtClean="0"/>
          </a:p>
          <a:p>
            <a:pPr eaLnBrk="1" hangingPunct="1"/>
            <a:r>
              <a:rPr lang="en-US" dirty="0" smtClean="0"/>
              <a:t/>
            </a:r>
            <a:br>
              <a:rPr lang="en-US" dirty="0" smtClean="0"/>
            </a:br>
            <a:r>
              <a:rPr lang="en-US" dirty="0" smtClean="0"/>
              <a:t>Define superscopes and multicast scopes. Emphasize that these scopes are used for special purposes and are not part of every DHCP deployment</a:t>
            </a:r>
            <a:r>
              <a:rPr lang="en-US" dirty="0" smtClean="0"/>
              <a:t>. Provide </a:t>
            </a:r>
            <a:r>
              <a:rPr lang="en-US" dirty="0" smtClean="0"/>
              <a:t>examples of when you would use superscopes.</a:t>
            </a:r>
          </a:p>
          <a:p>
            <a:pPr eaLnBrk="1" hangingPunct="1">
              <a:lnSpc>
                <a:spcPct val="90000"/>
              </a:lnSpc>
            </a:pPr>
            <a:r>
              <a:rPr lang="en-US" dirty="0"/>
              <a:t/>
            </a:r>
            <a:br>
              <a:rPr lang="en-US" dirty="0"/>
            </a:br>
            <a:r>
              <a:rPr lang="en-US" b="1" dirty="0" smtClean="0"/>
              <a:t>What is a Superscope?</a:t>
            </a:r>
          </a:p>
          <a:p>
            <a:pPr eaLnBrk="1" hangingPunct="1">
              <a:lnSpc>
                <a:spcPct val="90000"/>
              </a:lnSpc>
            </a:pPr>
            <a:r>
              <a:rPr lang="en-US" dirty="0" smtClean="0"/>
              <a:t>A superscope is a collection of scopes grouped together into an administrative whole. This allows clients to receive an IP address from multiple logical subnets </a:t>
            </a:r>
            <a:r>
              <a:rPr lang="en-US" i="1" dirty="0" smtClean="0"/>
              <a:t>even when they are on the same physical subnet</a:t>
            </a:r>
            <a:r>
              <a:rPr lang="en-US" dirty="0" smtClean="0"/>
              <a:t>. </a:t>
            </a:r>
          </a:p>
          <a:p>
            <a:pPr eaLnBrk="1" hangingPunct="1">
              <a:lnSpc>
                <a:spcPct val="90000"/>
              </a:lnSpc>
            </a:pPr>
            <a:r>
              <a:rPr lang="en-US" b="1" dirty="0" smtClean="0"/>
              <a:t>Reasons to Use Superscopes</a:t>
            </a:r>
            <a:endParaRPr lang="en-US" dirty="0" smtClean="0"/>
          </a:p>
          <a:p>
            <a:pPr marL="285750" lvl="1" eaLnBrk="1" hangingPunct="1">
              <a:lnSpc>
                <a:spcPct val="90000"/>
              </a:lnSpc>
            </a:pPr>
            <a:r>
              <a:rPr lang="en-US" dirty="0" smtClean="0"/>
              <a:t>One Scope is running out of IP addresses:</a:t>
            </a:r>
          </a:p>
          <a:p>
            <a:pPr marL="400050" lvl="2" eaLnBrk="1" hangingPunct="1">
              <a:lnSpc>
                <a:spcPct val="90000"/>
              </a:lnSpc>
            </a:pPr>
            <a:r>
              <a:rPr lang="en-US" dirty="0" smtClean="0"/>
              <a:t>A common reason for using a superscope is when a scope has exhausted its address pool. This can occur when the network has grown beyond the original subnet’s maximum amount of hosts. In this case, a superscope can allow the network administrator to add addresses for clients to lease from another subnet. It is important to remember that you need to configure the routing infrastructure to recognize the new subnet to support local routing.</a:t>
            </a:r>
          </a:p>
          <a:p>
            <a:pPr marL="285750" lvl="1" eaLnBrk="1" hangingPunct="1">
              <a:lnSpc>
                <a:spcPct val="90000"/>
              </a:lnSpc>
            </a:pPr>
            <a:r>
              <a:rPr lang="en-US" dirty="0" smtClean="0"/>
              <a:t>You need to renumber an IP Network. </a:t>
            </a:r>
          </a:p>
          <a:p>
            <a:pPr marL="285750" lvl="1" eaLnBrk="1" hangingPunct="1">
              <a:lnSpc>
                <a:spcPct val="90000"/>
              </a:lnSpc>
            </a:pPr>
            <a:r>
              <a:rPr lang="en-US" dirty="0" smtClean="0"/>
              <a:t>You want to use two DHCP servers on the network for redundancy.</a:t>
            </a:r>
          </a:p>
          <a:p>
            <a:pPr eaLnBrk="1" hangingPunct="1">
              <a:lnSpc>
                <a:spcPct val="90000"/>
              </a:lnSpc>
            </a:pPr>
            <a:r>
              <a:rPr lang="en-US" b="1" dirty="0" smtClean="0"/>
              <a:t/>
            </a:r>
            <a:br>
              <a:rPr lang="en-US" b="1" dirty="0" smtClean="0"/>
            </a:br>
            <a:r>
              <a:rPr lang="en-US" b="1" dirty="0" smtClean="0"/>
              <a:t>What is a multicast scope?</a:t>
            </a:r>
          </a:p>
          <a:p>
            <a:pPr eaLnBrk="1" hangingPunct="1">
              <a:lnSpc>
                <a:spcPct val="90000"/>
              </a:lnSpc>
            </a:pPr>
            <a:r>
              <a:rPr lang="en-US" dirty="0" smtClean="0"/>
              <a:t>A collection of multicast addresses (Class D IP addresses) that a multicast group shares. This is an IP address in the Class D range (224-239). Applications can request these addresses to send data to multiple hosts without needing to send data to each host individually. These scopes are referred to as Multicast Address Client Allocation Protocol (MADCAP) scopes. Applications that request these addresses must support the MADCAP application programming interface (API).</a:t>
            </a:r>
          </a:p>
          <a:p>
            <a:pPr eaLnBrk="1" hangingPunct="1">
              <a:lnSpc>
                <a:spcPct val="90000"/>
              </a:lnSpc>
            </a:pPr>
            <a:r>
              <a:rPr lang="en-US" b="1" dirty="0" smtClean="0"/>
              <a:t>References</a:t>
            </a:r>
          </a:p>
          <a:p>
            <a:pPr eaLnBrk="1" hangingPunct="1">
              <a:lnSpc>
                <a:spcPct val="90000"/>
              </a:lnSpc>
            </a:pPr>
            <a:r>
              <a:rPr lang="en-US" dirty="0" smtClean="0"/>
              <a:t>Microsoft TechNet: Setting Up Scopes: http://go.microsoft.com/fwlink/?LinkID=112076&amp;clcid=0x409</a:t>
            </a:r>
          </a:p>
          <a:p>
            <a:endParaRPr lang="en-GB" dirty="0" smtClean="0"/>
          </a:p>
          <a:p>
            <a:endParaRPr lang="en-GB" dirty="0"/>
          </a:p>
        </p:txBody>
      </p:sp>
      <p:sp>
        <p:nvSpPr>
          <p:cNvPr id="4" name="Slide Number Placeholder 3"/>
          <p:cNvSpPr>
            <a:spLocks noGrp="1"/>
          </p:cNvSpPr>
          <p:nvPr>
            <p:ph type="sldNum" sz="quarter" idx="10"/>
          </p:nvPr>
        </p:nvSpPr>
        <p:spPr/>
        <p:txBody>
          <a:bodyPr/>
          <a:lstStyle/>
          <a:p>
            <a:pPr>
              <a:defRPr/>
            </a:pPr>
            <a:fld id="{DCCEFC8F-1EBC-43E5-886D-F0A9AD3E9B6F}" type="slidenum">
              <a:rPr lang="en-US" smtClean="0"/>
              <a:pPr>
                <a:defRPr/>
              </a:pPr>
              <a:t>8</a:t>
            </a:fld>
            <a:endParaRPr lang="en-US" dirty="0"/>
          </a:p>
        </p:txBody>
      </p:sp>
      <p:sp>
        <p:nvSpPr>
          <p:cNvPr id="5" name="Header Placeholder 4"/>
          <p:cNvSpPr>
            <a:spLocks noGrp="1"/>
          </p:cNvSpPr>
          <p:nvPr>
            <p:ph type="hdr" sz="quarter" idx="11"/>
          </p:nvPr>
        </p:nvSpPr>
        <p:spPr>
          <a:xfrm>
            <a:off x="0" y="238125"/>
            <a:ext cx="3038475" cy="347663"/>
          </a:xfrm>
          <a:prstGeom prst="rect">
            <a:avLst/>
          </a:prstGeom>
        </p:spPr>
        <p:txBody>
          <a:bodyPr/>
          <a:lstStyle/>
          <a:p>
            <a:r>
              <a:rPr lang="en-US" dirty="0"/>
              <a:t>Module 3: Planning Network Addressing and Name Resolution</a:t>
            </a:r>
          </a:p>
          <a:p>
            <a:pPr>
              <a:defRPr/>
            </a:pPr>
            <a:endParaRPr lang="en-US" dirty="0"/>
          </a:p>
        </p:txBody>
      </p:sp>
      <p:sp>
        <p:nvSpPr>
          <p:cNvPr id="6" name="Date Placeholder 5"/>
          <p:cNvSpPr>
            <a:spLocks noGrp="1"/>
          </p:cNvSpPr>
          <p:nvPr>
            <p:ph type="dt" idx="12"/>
          </p:nvPr>
        </p:nvSpPr>
        <p:spPr/>
        <p:txBody>
          <a:bodyPr/>
          <a:lstStyle/>
          <a:p>
            <a:pPr>
              <a:defRPr/>
            </a:pPr>
            <a:r>
              <a:rPr lang="en-US" dirty="0" smtClean="0"/>
              <a:t>Course 6433A</a:t>
            </a:r>
            <a:endParaRPr lang="en-US" dirty="0"/>
          </a:p>
        </p:txBody>
      </p:sp>
    </p:spTree>
    <p:extLst>
      <p:ext uri="{BB962C8B-B14F-4D97-AF65-F5344CB8AC3E}">
        <p14:creationId xmlns:p14="http://schemas.microsoft.com/office/powerpoint/2010/main" val="258360371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Focus on how to implement DHCP across multiple subnets and how to provide for continuity of IPv4 configuration in the event of a single DHCP server failure.</a:t>
            </a:r>
          </a:p>
          <a:p>
            <a:endParaRPr lang="en-US" dirty="0" smtClean="0"/>
          </a:p>
          <a:p>
            <a:r>
              <a:rPr lang="en-GB" b="1" dirty="0" smtClean="0"/>
              <a:t>Question for students</a:t>
            </a:r>
            <a:r>
              <a:rPr lang="en-US" dirty="0" smtClean="0"/>
              <a:t>: Ask students if they use DHCP in their network. Ask them to describe common issues that relate to DHCP that they have experienced in their network.</a:t>
            </a:r>
          </a:p>
          <a:p>
            <a:endParaRPr lang="en-US" dirty="0" smtClean="0"/>
          </a:p>
          <a:p>
            <a:r>
              <a:rPr lang="en-US" dirty="0" smtClean="0"/>
              <a:t>You can also briefly discuss what would happen if no DHCP is available or it is down temporarily. Mention that Windows 98/Me/2000/XP/Vista/Win2K3/ WS08 all use Automatic Private IP Addressing (APIPA) when no DHCP is available and they are set to automatically obtain IP addresses. They will allocate themselves IP addresses in the range 169.254.0.0 &gt; 168.254.255.255 and a Subnet Mask of 255.255.0.0. Computers obtaining addresses in this manner are only able to communicate with other computers in the subnet and with IP addresses in the same range. It is only really useful in small scale environments.</a:t>
            </a:r>
            <a:endParaRPr lang="en-GB" dirty="0" smtClean="0"/>
          </a:p>
          <a:p>
            <a:endParaRPr lang="en-GB" dirty="0" smtClean="0"/>
          </a:p>
          <a:p>
            <a:r>
              <a:rPr lang="en-US" dirty="0" smtClean="0"/>
              <a:t>Explain the purpose of sizing the environment’s scopes.</a:t>
            </a:r>
          </a:p>
          <a:p>
            <a:endParaRPr lang="en-US" dirty="0" smtClean="0"/>
          </a:p>
          <a:p>
            <a:r>
              <a:rPr lang="en-CA" dirty="0" smtClean="0"/>
              <a:t>For balancing DHCP server usage, a best practice is to use the “80/20” rule to divide the scope addresses between the two DHCP servers. If you configure Server 1 to make available most (approximately 80 percent) of the addresses, then you can configure Server 2 to make the other addresses (approximately 20 percent) available to clients.</a:t>
            </a:r>
          </a:p>
          <a:p>
            <a:r>
              <a:rPr lang="en-CA" dirty="0" smtClean="0"/>
              <a:t>This also adds a degree of fault tolerance to the DHCP servers by increasing their availability. If one server fails, the second server can continue to renew and provide leases for the clients.</a:t>
            </a:r>
          </a:p>
          <a:p>
            <a:endParaRPr lang="en-US" dirty="0" smtClean="0"/>
          </a:p>
          <a:p>
            <a:pPr eaLnBrk="1" hangingPunct="1"/>
            <a:r>
              <a:rPr lang="en-US" b="1" dirty="0" smtClean="0"/>
              <a:t>References</a:t>
            </a:r>
            <a:endParaRPr lang="en-US" dirty="0" smtClean="0"/>
          </a:p>
          <a:p>
            <a:pPr>
              <a:buFontTx/>
              <a:buChar char="•"/>
            </a:pPr>
            <a:r>
              <a:rPr lang="en-US" dirty="0" smtClean="0"/>
              <a:t> Technet: Configuring Scopes:</a:t>
            </a:r>
            <a:br>
              <a:rPr lang="en-US" dirty="0" smtClean="0"/>
            </a:br>
            <a:r>
              <a:rPr lang="en-US" dirty="0" smtClean="0"/>
              <a:t>http://go.microsoft.com/fwlink/?LinkId=99887&amp;clcid=0x409</a:t>
            </a:r>
          </a:p>
          <a:p>
            <a:pPr>
              <a:buFontTx/>
              <a:buChar char="•"/>
            </a:pPr>
            <a:r>
              <a:rPr lang="en-US" dirty="0" smtClean="0"/>
              <a:t> Technet: DHCP Best Practices:</a:t>
            </a:r>
            <a:br>
              <a:rPr lang="en-US" dirty="0" smtClean="0"/>
            </a:br>
            <a:r>
              <a:rPr lang="en-US" dirty="0" smtClean="0"/>
              <a:t>http://go.microsoft.com/fwlink/?LinkId=99888&amp;clcid=0x409</a:t>
            </a:r>
          </a:p>
          <a:p>
            <a:endParaRPr lang="en-GB" dirty="0"/>
          </a:p>
        </p:txBody>
      </p:sp>
      <p:sp>
        <p:nvSpPr>
          <p:cNvPr id="4" name="Slide Number Placeholder 3"/>
          <p:cNvSpPr>
            <a:spLocks noGrp="1"/>
          </p:cNvSpPr>
          <p:nvPr>
            <p:ph type="sldNum" sz="quarter" idx="10"/>
          </p:nvPr>
        </p:nvSpPr>
        <p:spPr/>
        <p:txBody>
          <a:bodyPr/>
          <a:lstStyle/>
          <a:p>
            <a:pPr>
              <a:defRPr/>
            </a:pPr>
            <a:fld id="{DCCEFC8F-1EBC-43E5-886D-F0A9AD3E9B6F}" type="slidenum">
              <a:rPr lang="en-US" smtClean="0"/>
              <a:pPr>
                <a:defRPr/>
              </a:pPr>
              <a:t>9</a:t>
            </a:fld>
            <a:endParaRPr lang="en-US" dirty="0"/>
          </a:p>
        </p:txBody>
      </p:sp>
      <p:sp>
        <p:nvSpPr>
          <p:cNvPr id="5" name="Header Placeholder 4"/>
          <p:cNvSpPr>
            <a:spLocks noGrp="1"/>
          </p:cNvSpPr>
          <p:nvPr>
            <p:ph type="hdr" sz="quarter" idx="11"/>
          </p:nvPr>
        </p:nvSpPr>
        <p:spPr>
          <a:xfrm>
            <a:off x="0" y="238125"/>
            <a:ext cx="3038475" cy="347663"/>
          </a:xfrm>
          <a:prstGeom prst="rect">
            <a:avLst/>
          </a:prstGeom>
        </p:spPr>
        <p:txBody>
          <a:bodyPr/>
          <a:lstStyle/>
          <a:p>
            <a:r>
              <a:rPr lang="en-US" dirty="0"/>
              <a:t>Module 3: Planning Network Addressing and Name Resolution</a:t>
            </a:r>
          </a:p>
          <a:p>
            <a:pPr>
              <a:defRPr/>
            </a:pPr>
            <a:endParaRPr lang="en-US" dirty="0"/>
          </a:p>
        </p:txBody>
      </p:sp>
      <p:sp>
        <p:nvSpPr>
          <p:cNvPr id="6" name="Date Placeholder 5"/>
          <p:cNvSpPr>
            <a:spLocks noGrp="1"/>
          </p:cNvSpPr>
          <p:nvPr>
            <p:ph type="dt" idx="12"/>
          </p:nvPr>
        </p:nvSpPr>
        <p:spPr/>
        <p:txBody>
          <a:bodyPr/>
          <a:lstStyle/>
          <a:p>
            <a:pPr>
              <a:defRPr/>
            </a:pPr>
            <a:r>
              <a:rPr lang="en-US" dirty="0" smtClean="0"/>
              <a:t>Course 6433A</a:t>
            </a:r>
            <a:endParaRPr lang="en-US" dirty="0"/>
          </a:p>
        </p:txBody>
      </p:sp>
    </p:spTree>
    <p:extLst>
      <p:ext uri="{BB962C8B-B14F-4D97-AF65-F5344CB8AC3E}">
        <p14:creationId xmlns:p14="http://schemas.microsoft.com/office/powerpoint/2010/main" val="135750277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4" name="Picture 8" descr="bckgrd_3.jpg"/>
          <p:cNvPicPr>
            <a:picLocks noChangeAspect="1"/>
          </p:cNvPicPr>
          <p:nvPr/>
        </p:nvPicPr>
        <p:blipFill>
          <a:blip r:embed="rId2" cstate="print"/>
          <a:srcRect/>
          <a:stretch>
            <a:fillRect/>
          </a:stretch>
        </p:blipFill>
        <p:spPr bwMode="auto">
          <a:xfrm>
            <a:off x="-182563" y="0"/>
            <a:ext cx="9326563" cy="6858000"/>
          </a:xfrm>
          <a:prstGeom prst="rect">
            <a:avLst/>
          </a:prstGeom>
          <a:noFill/>
          <a:ln w="9525">
            <a:noFill/>
            <a:miter lim="800000"/>
            <a:headEnd/>
            <a:tailEnd/>
          </a:ln>
        </p:spPr>
      </p:pic>
      <p:sp>
        <p:nvSpPr>
          <p:cNvPr id="726019" name="Rectangle 3"/>
          <p:cNvSpPr>
            <a:spLocks noGrp="1" noChangeArrowheads="1"/>
          </p:cNvSpPr>
          <p:nvPr>
            <p:ph type="ctrTitle" sz="quarter"/>
          </p:nvPr>
        </p:nvSpPr>
        <p:spPr>
          <a:xfrm>
            <a:off x="0" y="804863"/>
            <a:ext cx="7527925" cy="2073275"/>
          </a:xfrm>
          <a:ln algn="ctr"/>
        </p:spPr>
        <p:txBody>
          <a:bodyPr tIns="0" rIns="0" bIns="0">
            <a:spAutoFit/>
          </a:bodyPr>
          <a:lstStyle>
            <a:lvl1pPr algn="r">
              <a:spcBef>
                <a:spcPct val="60000"/>
              </a:spcBef>
              <a:buClr>
                <a:schemeClr val="hlink"/>
              </a:buClr>
              <a:buSzPct val="90000"/>
              <a:buFontTx/>
              <a:buNone/>
              <a:defRPr sz="8000">
                <a:latin typeface="Segoe Light" pitchFamily="34" charset="0"/>
              </a:defRPr>
            </a:lvl1pPr>
          </a:lstStyle>
          <a:p>
            <a:r>
              <a:rPr lang="en-US" smtClean="0"/>
              <a:t>Click to edit Master title style</a:t>
            </a:r>
            <a:endParaRPr lang="en-US"/>
          </a:p>
        </p:txBody>
      </p:sp>
      <p:sp>
        <p:nvSpPr>
          <p:cNvPr id="726020" name="Rectangle 4"/>
          <p:cNvSpPr>
            <a:spLocks noGrp="1" noChangeArrowheads="1"/>
          </p:cNvSpPr>
          <p:nvPr>
            <p:ph type="subTitle" sz="quarter" idx="1"/>
          </p:nvPr>
        </p:nvSpPr>
        <p:spPr>
          <a:xfrm>
            <a:off x="3448050" y="2720975"/>
            <a:ext cx="4152900" cy="1030288"/>
          </a:xfrm>
        </p:spPr>
        <p:txBody>
          <a:bodyPr lIns="91440" tIns="45720" rIns="91440" bIns="45720"/>
          <a:lstStyle>
            <a:lvl1pPr marL="0" indent="0" algn="r">
              <a:lnSpc>
                <a:spcPct val="95000"/>
              </a:lnSpc>
              <a:spcBef>
                <a:spcPct val="60000"/>
              </a:spcBef>
              <a:buFontTx/>
              <a:buNone/>
              <a:defRPr sz="2600">
                <a:latin typeface="Segoe Semibold" pitchFamily="34" charset="0"/>
              </a:defRPr>
            </a:lvl1pPr>
          </a:lstStyle>
          <a:p>
            <a:r>
              <a:rPr lang="en-US" smtClean="0"/>
              <a:t>Click to edit Master subtitle style</a:t>
            </a:r>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291263" y="0"/>
            <a:ext cx="1943100" cy="537845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8788" y="0"/>
            <a:ext cx="5680075" cy="537845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8788" y="992188"/>
            <a:ext cx="3798887" cy="43862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410075" y="992188"/>
            <a:ext cx="3800475" cy="43862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dirty="0" smtClean="0"/>
              <a:t>Click icon to add picture</a:t>
            </a:r>
            <a:endParaRPr lang="en-US" noProof="0"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026" name="Picture 7" descr="bckgrd_2.jpg"/>
          <p:cNvPicPr>
            <a:picLocks noChangeAspect="1"/>
          </p:cNvPicPr>
          <p:nvPr/>
        </p:nvPicPr>
        <p:blipFill>
          <a:blip r:embed="rId13" cstate="print"/>
          <a:srcRect/>
          <a:stretch>
            <a:fillRect/>
          </a:stretch>
        </p:blipFill>
        <p:spPr bwMode="auto">
          <a:xfrm>
            <a:off x="0" y="6529388"/>
            <a:ext cx="9144000" cy="328612"/>
          </a:xfrm>
          <a:prstGeom prst="rect">
            <a:avLst/>
          </a:prstGeom>
          <a:noFill/>
          <a:ln w="9525">
            <a:noFill/>
            <a:miter lim="800000"/>
            <a:headEnd/>
            <a:tailEnd/>
          </a:ln>
        </p:spPr>
      </p:pic>
      <p:pic>
        <p:nvPicPr>
          <p:cNvPr id="1027" name="Picture 6" descr="bckgrd_1.jpg"/>
          <p:cNvPicPr>
            <a:picLocks noChangeAspect="1"/>
          </p:cNvPicPr>
          <p:nvPr/>
        </p:nvPicPr>
        <p:blipFill>
          <a:blip r:embed="rId14" cstate="print"/>
          <a:srcRect/>
          <a:stretch>
            <a:fillRect/>
          </a:stretch>
        </p:blipFill>
        <p:spPr bwMode="auto">
          <a:xfrm>
            <a:off x="0" y="0"/>
            <a:ext cx="9144000" cy="701675"/>
          </a:xfrm>
          <a:prstGeom prst="rect">
            <a:avLst/>
          </a:prstGeom>
          <a:noFill/>
          <a:ln w="9525">
            <a:noFill/>
            <a:miter lim="800000"/>
            <a:headEnd/>
            <a:tailEnd/>
          </a:ln>
        </p:spPr>
      </p:pic>
      <p:sp>
        <p:nvSpPr>
          <p:cNvPr id="725001" name="Rectangle 9"/>
          <p:cNvSpPr>
            <a:spLocks noChangeArrowheads="1"/>
          </p:cNvSpPr>
          <p:nvPr/>
        </p:nvSpPr>
        <p:spPr bwMode="auto">
          <a:xfrm>
            <a:off x="4763" y="731838"/>
            <a:ext cx="9136062" cy="6111875"/>
          </a:xfrm>
          <a:prstGeom prst="rect">
            <a:avLst/>
          </a:prstGeom>
          <a:noFill/>
          <a:ln w="28575" algn="ctr">
            <a:noFill/>
            <a:miter lim="800000"/>
            <a:headEnd/>
            <a:tailEnd/>
          </a:ln>
          <a:effectLst/>
        </p:spPr>
        <p:txBody>
          <a:bodyPr wrap="none" anchor="ctr"/>
          <a:lstStyle/>
          <a:p>
            <a:pPr algn="ctr" eaLnBrk="0" hangingPunct="0">
              <a:defRPr/>
            </a:pPr>
            <a:endParaRPr lang="en-US" dirty="0">
              <a:cs typeface="+mn-cs"/>
            </a:endParaRPr>
          </a:p>
        </p:txBody>
      </p:sp>
      <p:sp>
        <p:nvSpPr>
          <p:cNvPr id="1029" name="Rectangle 4"/>
          <p:cNvSpPr>
            <a:spLocks noGrp="1" noChangeArrowheads="1"/>
          </p:cNvSpPr>
          <p:nvPr>
            <p:ph type="title"/>
          </p:nvPr>
        </p:nvSpPr>
        <p:spPr bwMode="auto">
          <a:xfrm>
            <a:off x="460375" y="0"/>
            <a:ext cx="7773988" cy="741363"/>
          </a:xfrm>
          <a:prstGeom prst="rect">
            <a:avLst/>
          </a:prstGeom>
          <a:noFill/>
          <a:ln w="9525">
            <a:noFill/>
            <a:miter lim="800000"/>
            <a:headEnd/>
            <a:tailEnd/>
          </a:ln>
        </p:spPr>
        <p:txBody>
          <a:bodyPr vert="horz" wrap="square" lIns="0" tIns="45720" rIns="91440" bIns="45720" numCol="1" anchor="b" anchorCtr="0" compatLnSpc="1">
            <a:prstTxWarp prst="textNoShape">
              <a:avLst/>
            </a:prstTxWarp>
          </a:bodyPr>
          <a:lstStyle/>
          <a:p>
            <a:pPr lvl="0"/>
            <a:r>
              <a:rPr lang="en-US" smtClean="0"/>
              <a:t>Slide Title</a:t>
            </a:r>
          </a:p>
        </p:txBody>
      </p:sp>
      <p:sp>
        <p:nvSpPr>
          <p:cNvPr id="1030" name="Rectangle 5"/>
          <p:cNvSpPr>
            <a:spLocks noGrp="1" noChangeArrowheads="1"/>
          </p:cNvSpPr>
          <p:nvPr>
            <p:ph type="body" idx="1"/>
          </p:nvPr>
        </p:nvSpPr>
        <p:spPr bwMode="auto">
          <a:xfrm>
            <a:off x="458788" y="992188"/>
            <a:ext cx="7751762" cy="438626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smtClean="0"/>
              <a:t>Body Text</a:t>
            </a:r>
          </a:p>
          <a:p>
            <a:pPr lvl="1"/>
            <a:r>
              <a:rPr lang="en-US" smtClean="0"/>
              <a:t>Second level</a:t>
            </a:r>
          </a:p>
          <a:p>
            <a:pPr lvl="2"/>
            <a:r>
              <a:rPr lang="en-US" smtClean="0"/>
              <a:t>Third level</a:t>
            </a:r>
          </a:p>
          <a:p>
            <a:pPr lvl="3"/>
            <a:r>
              <a:rPr lang="en-US" smtClean="0"/>
              <a:t>Fourth level</a:t>
            </a:r>
          </a:p>
          <a:p>
            <a:pPr lvl="4"/>
            <a:r>
              <a:rPr lang="en-US" smtClean="0"/>
              <a:t>Fifth level</a:t>
            </a:r>
          </a:p>
        </p:txBody>
      </p:sp>
    </p:spTree>
  </p:cSld>
  <p:clrMap bg1="lt1" tx1="dk1" bg2="lt2" tx2="dk2" accent1="accent1" accent2="accent2" accent3="accent3" accent4="accent4" accent5="accent5" accent6="accent6" hlink="hlink" folHlink="folHlink"/>
  <p:sldLayoutIdLst>
    <p:sldLayoutId id="2147483679" r:id="rId1"/>
    <p:sldLayoutId id="2147483669" r:id="rId2"/>
    <p:sldLayoutId id="2147483670" r:id="rId3"/>
    <p:sldLayoutId id="2147483671" r:id="rId4"/>
    <p:sldLayoutId id="2147483672" r:id="rId5"/>
    <p:sldLayoutId id="2147483673" r:id="rId6"/>
    <p:sldLayoutId id="2147483674" r:id="rId7"/>
    <p:sldLayoutId id="2147483675" r:id="rId8"/>
    <p:sldLayoutId id="2147483676" r:id="rId9"/>
    <p:sldLayoutId id="2147483677" r:id="rId10"/>
    <p:sldLayoutId id="2147483678" r:id="rId11"/>
  </p:sldLayoutIdLst>
  <p:timing>
    <p:tnLst>
      <p:par>
        <p:cTn id="1" dur="indefinite" restart="never" nodeType="tmRoot"/>
      </p:par>
    </p:tnLst>
  </p:timing>
  <p:txStyles>
    <p:titleStyle>
      <a:lvl1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mj-lt"/>
          <a:ea typeface="+mj-ea"/>
          <a:cs typeface="+mj-cs"/>
        </a:defRPr>
      </a:lvl1pPr>
      <a:lvl2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2pPr>
      <a:lvl3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3pPr>
      <a:lvl4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4pPr>
      <a:lvl5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5pPr>
      <a:lvl6pPr marL="4572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6pPr>
      <a:lvl7pPr marL="9144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7pPr>
      <a:lvl8pPr marL="13716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8pPr>
      <a:lvl9pPr marL="18288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9pPr>
    </p:titleStyle>
    <p:bodyStyle>
      <a:lvl1pPr marL="174625" indent="-174625" algn="l" rtl="0" eaLnBrk="1" fontAlgn="base" hangingPunct="1">
        <a:lnSpc>
          <a:spcPct val="90000"/>
        </a:lnSpc>
        <a:spcBef>
          <a:spcPct val="70000"/>
        </a:spcBef>
        <a:spcAft>
          <a:spcPct val="0"/>
        </a:spcAft>
        <a:buClr>
          <a:schemeClr val="hlink"/>
        </a:buClr>
        <a:buSzPct val="90000"/>
        <a:buChar char="•"/>
        <a:defRPr sz="2000">
          <a:solidFill>
            <a:schemeClr val="tx1"/>
          </a:solidFill>
          <a:latin typeface="+mn-lt"/>
          <a:ea typeface="+mn-ea"/>
          <a:cs typeface="+mn-cs"/>
        </a:defRPr>
      </a:lvl1pPr>
      <a:lvl2pPr marL="458788" indent="-169863" algn="l" rtl="0" eaLnBrk="1" fontAlgn="base" hangingPunct="1">
        <a:lnSpc>
          <a:spcPct val="90000"/>
        </a:lnSpc>
        <a:spcBef>
          <a:spcPct val="70000"/>
        </a:spcBef>
        <a:spcAft>
          <a:spcPct val="0"/>
        </a:spcAft>
        <a:buClr>
          <a:schemeClr val="hlink"/>
        </a:buClr>
        <a:buSzPct val="80000"/>
        <a:buFont typeface="Wingdings" pitchFamily="2" charset="2"/>
        <a:buChar char="§"/>
        <a:defRPr>
          <a:solidFill>
            <a:schemeClr val="tx1"/>
          </a:solidFill>
          <a:latin typeface="+mn-lt"/>
        </a:defRPr>
      </a:lvl2pPr>
      <a:lvl3pPr marL="854075" indent="-173038" algn="l" rtl="0" eaLnBrk="1" fontAlgn="base" hangingPunct="1">
        <a:lnSpc>
          <a:spcPct val="90000"/>
        </a:lnSpc>
        <a:spcBef>
          <a:spcPct val="70000"/>
        </a:spcBef>
        <a:spcAft>
          <a:spcPct val="0"/>
        </a:spcAft>
        <a:buClr>
          <a:schemeClr val="bg2"/>
        </a:buClr>
        <a:buSzPct val="80000"/>
        <a:buChar char="•"/>
        <a:defRPr>
          <a:solidFill>
            <a:schemeClr val="tx1"/>
          </a:solidFill>
          <a:latin typeface="+mn-lt"/>
        </a:defRPr>
      </a:lvl3pPr>
      <a:lvl4pPr marL="1254125" indent="-165100" algn="l" rtl="0" eaLnBrk="1" fontAlgn="base" hangingPunct="1">
        <a:lnSpc>
          <a:spcPct val="90000"/>
        </a:lnSpc>
        <a:spcBef>
          <a:spcPct val="70000"/>
        </a:spcBef>
        <a:spcAft>
          <a:spcPct val="0"/>
        </a:spcAft>
        <a:buClr>
          <a:srgbClr val="2D4A6D"/>
        </a:buClr>
        <a:buSzPct val="90000"/>
        <a:buFont typeface="Segoe" pitchFamily="34" charset="0"/>
        <a:buChar char="-"/>
        <a:defRPr sz="1600">
          <a:solidFill>
            <a:schemeClr val="tx1"/>
          </a:solidFill>
          <a:latin typeface="+mn-lt"/>
        </a:defRPr>
      </a:lvl4pPr>
      <a:lvl5pPr marL="15446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5pPr>
      <a:lvl6pPr marL="20018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6pPr>
      <a:lvl7pPr marL="24590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7pPr>
      <a:lvl8pPr marL="29162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8pPr>
      <a:lvl9pPr marL="33734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6.xml"/><Relationship Id="rId1" Type="http://schemas.openxmlformats.org/officeDocument/2006/relationships/slideLayout" Target="../slideLayouts/slideLayout2.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1.xml"/><Relationship Id="rId1" Type="http://schemas.openxmlformats.org/officeDocument/2006/relationships/slideLayout" Target="../slideLayouts/slideLayout2.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png"/></Relationships>
</file>

<file path=ppt/slides/_rels/slide2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2.xml"/><Relationship Id="rId1" Type="http://schemas.openxmlformats.org/officeDocument/2006/relationships/slideLayout" Target="../slideLayouts/slideLayout2.xml"/><Relationship Id="rId4" Type="http://schemas.openxmlformats.org/officeDocument/2006/relationships/image" Target="../media/image16.pn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image" Target="../media/image17.png"/><Relationship Id="rId7" Type="http://schemas.openxmlformats.org/officeDocument/2006/relationships/image" Target="../media/image21.png"/><Relationship Id="rId12" Type="http://schemas.openxmlformats.org/officeDocument/2006/relationships/image" Target="../media/image26.png"/><Relationship Id="rId2" Type="http://schemas.openxmlformats.org/officeDocument/2006/relationships/notesSlide" Target="../notesSlides/notesSlide24.xml"/><Relationship Id="rId1" Type="http://schemas.openxmlformats.org/officeDocument/2006/relationships/slideLayout" Target="../slideLayouts/slideLayout2.xml"/><Relationship Id="rId6" Type="http://schemas.openxmlformats.org/officeDocument/2006/relationships/image" Target="../media/image20.png"/><Relationship Id="rId11" Type="http://schemas.openxmlformats.org/officeDocument/2006/relationships/image" Target="../media/image25.png"/><Relationship Id="rId5" Type="http://schemas.openxmlformats.org/officeDocument/2006/relationships/image" Target="../media/image19.png"/><Relationship Id="rId10" Type="http://schemas.openxmlformats.org/officeDocument/2006/relationships/image" Target="../media/image24.png"/><Relationship Id="rId4" Type="http://schemas.openxmlformats.org/officeDocument/2006/relationships/image" Target="../media/image18.png"/><Relationship Id="rId9" Type="http://schemas.openxmlformats.org/officeDocument/2006/relationships/image" Target="../media/image23.pn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8" Type="http://schemas.openxmlformats.org/officeDocument/2006/relationships/image" Target="../media/image32.png"/><Relationship Id="rId3" Type="http://schemas.openxmlformats.org/officeDocument/2006/relationships/image" Target="../media/image27.png"/><Relationship Id="rId7" Type="http://schemas.openxmlformats.org/officeDocument/2006/relationships/image" Target="../media/image31.png"/><Relationship Id="rId2" Type="http://schemas.openxmlformats.org/officeDocument/2006/relationships/notesSlide" Target="../notesSlides/notesSlide26.xml"/><Relationship Id="rId1" Type="http://schemas.openxmlformats.org/officeDocument/2006/relationships/slideLayout" Target="../slideLayouts/slideLayout2.xml"/><Relationship Id="rId6" Type="http://schemas.openxmlformats.org/officeDocument/2006/relationships/image" Target="../media/image30.png"/><Relationship Id="rId5" Type="http://schemas.openxmlformats.org/officeDocument/2006/relationships/image" Target="../media/image29.png"/><Relationship Id="rId4" Type="http://schemas.openxmlformats.org/officeDocument/2006/relationships/image" Target="../media/image28.png"/></Relationships>
</file>

<file path=ppt/slides/_rels/slide27.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27.xml"/><Relationship Id="rId1" Type="http://schemas.openxmlformats.org/officeDocument/2006/relationships/slideLayout" Target="../slideLayouts/slideLayout2.xml"/><Relationship Id="rId6" Type="http://schemas.openxmlformats.org/officeDocument/2006/relationships/image" Target="../media/image36.png"/><Relationship Id="rId5" Type="http://schemas.openxmlformats.org/officeDocument/2006/relationships/image" Target="../media/image35.png"/><Relationship Id="rId4" Type="http://schemas.openxmlformats.org/officeDocument/2006/relationships/image" Target="../media/image34.png"/></Relationships>
</file>

<file path=ppt/slides/_rels/slide28.xml.rels><?xml version="1.0" encoding="UTF-8" standalone="yes"?>
<Relationships xmlns="http://schemas.openxmlformats.org/package/2006/relationships"><Relationship Id="rId3" Type="http://schemas.openxmlformats.org/officeDocument/2006/relationships/image" Target="../media/image37.png"/><Relationship Id="rId7" Type="http://schemas.openxmlformats.org/officeDocument/2006/relationships/image" Target="../media/image41.png"/><Relationship Id="rId2" Type="http://schemas.openxmlformats.org/officeDocument/2006/relationships/notesSlide" Target="../notesSlides/notesSlide28.xml"/><Relationship Id="rId1" Type="http://schemas.openxmlformats.org/officeDocument/2006/relationships/slideLayout" Target="../slideLayouts/slideLayout2.xml"/><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image" Target="../media/image38.png"/></Relationships>
</file>

<file path=ppt/slides/_rels/slide2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9.xml"/><Relationship Id="rId1" Type="http://schemas.openxmlformats.org/officeDocument/2006/relationships/slideLayout" Target="../slideLayouts/slideLayout2.xml"/><Relationship Id="rId4" Type="http://schemas.openxmlformats.org/officeDocument/2006/relationships/image" Target="../media/image16.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31.xml"/><Relationship Id="rId1" Type="http://schemas.openxmlformats.org/officeDocument/2006/relationships/slideLayout" Target="../slideLayouts/slideLayout2.xml"/><Relationship Id="rId6" Type="http://schemas.openxmlformats.org/officeDocument/2006/relationships/image" Target="../media/image37.png"/><Relationship Id="rId5" Type="http://schemas.openxmlformats.org/officeDocument/2006/relationships/image" Target="../media/image43.png"/><Relationship Id="rId4" Type="http://schemas.openxmlformats.org/officeDocument/2006/relationships/image" Target="../media/image11.png"/></Relationships>
</file>

<file path=ppt/slides/_rels/slide32.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32.xml"/><Relationship Id="rId1" Type="http://schemas.openxmlformats.org/officeDocument/2006/relationships/slideLayout" Target="../slideLayouts/slideLayout2.xml"/><Relationship Id="rId4" Type="http://schemas.openxmlformats.org/officeDocument/2006/relationships/image" Target="../media/image44.png"/></Relationships>
</file>

<file path=ppt/slides/_rels/slide33.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33.xml"/><Relationship Id="rId1" Type="http://schemas.openxmlformats.org/officeDocument/2006/relationships/slideLayout" Target="../slideLayouts/slideLayout2.xml"/><Relationship Id="rId5" Type="http://schemas.openxmlformats.org/officeDocument/2006/relationships/image" Target="../media/image47.png"/><Relationship Id="rId4" Type="http://schemas.openxmlformats.org/officeDocument/2006/relationships/image" Target="../media/image46.png"/></Relationships>
</file>

<file path=ppt/slides/_rels/slide34.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42.png"/><Relationship Id="rId7" Type="http://schemas.openxmlformats.org/officeDocument/2006/relationships/image" Target="../media/image52.png"/><Relationship Id="rId2" Type="http://schemas.openxmlformats.org/officeDocument/2006/relationships/notesSlide" Target="../notesSlides/notesSlide38.xml"/><Relationship Id="rId1" Type="http://schemas.openxmlformats.org/officeDocument/2006/relationships/slideLayout" Target="../slideLayouts/slideLayout2.xml"/><Relationship Id="rId6" Type="http://schemas.openxmlformats.org/officeDocument/2006/relationships/image" Target="../media/image51.png"/><Relationship Id="rId5" Type="http://schemas.openxmlformats.org/officeDocument/2006/relationships/image" Target="../media/image50.png"/><Relationship Id="rId4" Type="http://schemas.openxmlformats.org/officeDocument/2006/relationships/image" Target="../media/image49.png"/></Relationships>
</file>

<file path=ppt/slides/_rels/slide39.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39.xml"/><Relationship Id="rId1" Type="http://schemas.openxmlformats.org/officeDocument/2006/relationships/slideLayout" Target="../slideLayouts/slideLayout2.xml"/><Relationship Id="rId5" Type="http://schemas.openxmlformats.org/officeDocument/2006/relationships/image" Target="../media/image55.png"/><Relationship Id="rId4" Type="http://schemas.openxmlformats.org/officeDocument/2006/relationships/image" Target="../media/image54.png"/></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40.xml"/><Relationship Id="rId1" Type="http://schemas.openxmlformats.org/officeDocument/2006/relationships/slideLayout" Target="../slideLayouts/slideLayout2.xml"/><Relationship Id="rId6" Type="http://schemas.openxmlformats.org/officeDocument/2006/relationships/image" Target="../media/image59.png"/><Relationship Id="rId5" Type="http://schemas.openxmlformats.org/officeDocument/2006/relationships/image" Target="../media/image58.png"/><Relationship Id="rId4" Type="http://schemas.openxmlformats.org/officeDocument/2006/relationships/image" Target="../media/image57.png"/></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Subtitle 2"/>
          <p:cNvSpPr>
            <a:spLocks noGrp="1"/>
          </p:cNvSpPr>
          <p:nvPr>
            <p:ph type="subTitle" sz="quarter" idx="1"/>
          </p:nvPr>
        </p:nvSpPr>
        <p:spPr/>
        <p:txBody>
          <a:bodyPr/>
          <a:lstStyle/>
          <a:p>
            <a:r>
              <a:rPr lang="en-US" dirty="0" smtClean="0"/>
              <a:t>Module 3</a:t>
            </a:r>
          </a:p>
          <a:p>
            <a:r>
              <a:rPr lang="en-US" dirty="0" smtClean="0"/>
              <a:t>Planning </a:t>
            </a:r>
            <a:r>
              <a:rPr lang="en-US" dirty="0"/>
              <a:t>Network </a:t>
            </a:r>
            <a:r>
              <a:rPr lang="en-US" dirty="0" smtClean="0"/>
              <a:t>Addressing and Name Resolution</a:t>
            </a:r>
          </a:p>
        </p:txBody>
      </p:sp>
    </p:spTree>
    <p:extLst>
      <p:ext uri="{BB962C8B-B14F-4D97-AF65-F5344CB8AC3E}">
        <p14:creationId xmlns:p14="http://schemas.microsoft.com/office/powerpoint/2010/main" val="136892777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DHCP Security </a:t>
            </a:r>
            <a:r>
              <a:rPr lang="en-GB" dirty="0" smtClean="0"/>
              <a:t>Considerations</a:t>
            </a:r>
            <a:endParaRPr lang="en-GB" dirty="0"/>
          </a:p>
        </p:txBody>
      </p:sp>
      <p:sp>
        <p:nvSpPr>
          <p:cNvPr id="4" name="AutoShape 4"/>
          <p:cNvSpPr>
            <a:spLocks noChangeArrowheads="1"/>
          </p:cNvSpPr>
          <p:nvPr/>
        </p:nvSpPr>
        <p:spPr bwMode="auto">
          <a:xfrm>
            <a:off x="1082675" y="1028700"/>
            <a:ext cx="6958013" cy="5054048"/>
          </a:xfrm>
          <a:prstGeom prst="roundRect">
            <a:avLst>
              <a:gd name="adj" fmla="val 4167"/>
            </a:avLst>
          </a:prstGeom>
          <a:solidFill>
            <a:srgbClr val="DEE7F1"/>
          </a:solidFill>
          <a:ln w="9525" algn="ctr">
            <a:solidFill>
              <a:srgbClr val="333333"/>
            </a:solidFill>
            <a:round/>
            <a:headEnd/>
            <a:tailEnd/>
          </a:ln>
        </p:spPr>
        <p:txBody>
          <a:bodyPr/>
          <a:lstStyle/>
          <a:p>
            <a:pPr algn="l"/>
            <a:r>
              <a:rPr lang="en-US" dirty="0" smtClean="0"/>
              <a:t>The following steps will help to secure DHCP in your network:</a:t>
            </a:r>
            <a:endParaRPr lang="en-US" dirty="0"/>
          </a:p>
          <a:p>
            <a:pPr algn="l"/>
            <a:endParaRPr lang="en-US" dirty="0"/>
          </a:p>
        </p:txBody>
      </p:sp>
      <p:sp>
        <p:nvSpPr>
          <p:cNvPr id="5" name="AutoShape 5"/>
          <p:cNvSpPr>
            <a:spLocks noChangeArrowheads="1"/>
          </p:cNvSpPr>
          <p:nvPr/>
        </p:nvSpPr>
        <p:spPr bwMode="auto">
          <a:xfrm>
            <a:off x="1295400" y="1981200"/>
            <a:ext cx="6584950" cy="545035"/>
          </a:xfrm>
          <a:prstGeom prst="roundRect">
            <a:avLst>
              <a:gd name="adj" fmla="val 4167"/>
            </a:avLst>
          </a:prstGeom>
          <a:solidFill>
            <a:srgbClr val="F2E7CE"/>
          </a:solidFill>
          <a:ln w="9525" algn="ctr">
            <a:solidFill>
              <a:srgbClr val="333333"/>
            </a:solidFill>
            <a:round/>
            <a:headEnd/>
            <a:tailEnd/>
          </a:ln>
        </p:spPr>
        <p:txBody>
          <a:bodyPr wrap="none" anchor="ctr"/>
          <a:lstStyle/>
          <a:p>
            <a:pPr marL="228600" indent="-228600" algn="l">
              <a:lnSpc>
                <a:spcPct val="90000"/>
              </a:lnSpc>
              <a:spcBef>
                <a:spcPct val="40000"/>
              </a:spcBef>
              <a:buClr>
                <a:srgbClr val="006699"/>
              </a:buClr>
              <a:buFontTx/>
              <a:buChar char="•"/>
            </a:pPr>
            <a:r>
              <a:rPr lang="en-US" dirty="0" smtClean="0"/>
              <a:t>Authorizing the DHCP server in AD DS</a:t>
            </a:r>
            <a:endParaRPr lang="en-US" dirty="0"/>
          </a:p>
        </p:txBody>
      </p:sp>
      <p:sp>
        <p:nvSpPr>
          <p:cNvPr id="6" name="AutoShape 6"/>
          <p:cNvSpPr>
            <a:spLocks noChangeArrowheads="1"/>
          </p:cNvSpPr>
          <p:nvPr/>
        </p:nvSpPr>
        <p:spPr bwMode="auto">
          <a:xfrm>
            <a:off x="1295400" y="2609929"/>
            <a:ext cx="6584950" cy="559441"/>
          </a:xfrm>
          <a:prstGeom prst="roundRect">
            <a:avLst>
              <a:gd name="adj" fmla="val 4167"/>
            </a:avLst>
          </a:prstGeom>
          <a:solidFill>
            <a:srgbClr val="F2E7CE"/>
          </a:solidFill>
          <a:ln w="9525" algn="ctr">
            <a:solidFill>
              <a:srgbClr val="333333"/>
            </a:solidFill>
            <a:round/>
            <a:headEnd/>
            <a:tailEnd/>
          </a:ln>
        </p:spPr>
        <p:txBody>
          <a:bodyPr wrap="none" anchor="ctr"/>
          <a:lstStyle/>
          <a:p>
            <a:pPr marL="228600" indent="-228600" algn="l">
              <a:lnSpc>
                <a:spcPct val="90000"/>
              </a:lnSpc>
              <a:spcBef>
                <a:spcPct val="40000"/>
              </a:spcBef>
              <a:buClr>
                <a:srgbClr val="006699"/>
              </a:buClr>
              <a:buFontTx/>
              <a:buChar char="•"/>
            </a:pPr>
            <a:r>
              <a:rPr lang="en-US" dirty="0" smtClean="0"/>
              <a:t>Restricting physical access to network ports</a:t>
            </a:r>
            <a:endParaRPr lang="en-US" dirty="0"/>
          </a:p>
        </p:txBody>
      </p:sp>
      <p:sp>
        <p:nvSpPr>
          <p:cNvPr id="7" name="AutoShape 7"/>
          <p:cNvSpPr>
            <a:spLocks noChangeArrowheads="1"/>
          </p:cNvSpPr>
          <p:nvPr/>
        </p:nvSpPr>
        <p:spPr bwMode="auto">
          <a:xfrm>
            <a:off x="1295400" y="3267087"/>
            <a:ext cx="6584950" cy="559441"/>
          </a:xfrm>
          <a:prstGeom prst="roundRect">
            <a:avLst>
              <a:gd name="adj" fmla="val 4167"/>
            </a:avLst>
          </a:prstGeom>
          <a:solidFill>
            <a:srgbClr val="F2E7CE"/>
          </a:solidFill>
          <a:ln w="9525" algn="ctr">
            <a:solidFill>
              <a:srgbClr val="333333"/>
            </a:solidFill>
            <a:round/>
            <a:headEnd/>
            <a:tailEnd/>
          </a:ln>
        </p:spPr>
        <p:txBody>
          <a:bodyPr wrap="none" anchor="ctr"/>
          <a:lstStyle/>
          <a:p>
            <a:pPr marL="228600" indent="-228600" algn="l">
              <a:lnSpc>
                <a:spcPct val="90000"/>
              </a:lnSpc>
              <a:spcBef>
                <a:spcPct val="40000"/>
              </a:spcBef>
              <a:buClr>
                <a:srgbClr val="006699"/>
              </a:buClr>
              <a:buFontTx/>
              <a:buChar char="•"/>
            </a:pPr>
            <a:r>
              <a:rPr lang="en-US" dirty="0" smtClean="0"/>
              <a:t>Enabling auditing on DHCP servers</a:t>
            </a:r>
            <a:endParaRPr lang="en-US" dirty="0"/>
          </a:p>
        </p:txBody>
      </p:sp>
      <p:sp>
        <p:nvSpPr>
          <p:cNvPr id="8" name="AutoShape 8"/>
          <p:cNvSpPr>
            <a:spLocks noChangeArrowheads="1"/>
          </p:cNvSpPr>
          <p:nvPr/>
        </p:nvSpPr>
        <p:spPr bwMode="auto">
          <a:xfrm>
            <a:off x="1295400" y="3971876"/>
            <a:ext cx="6584950" cy="559441"/>
          </a:xfrm>
          <a:prstGeom prst="roundRect">
            <a:avLst>
              <a:gd name="adj" fmla="val 4167"/>
            </a:avLst>
          </a:prstGeom>
          <a:solidFill>
            <a:srgbClr val="F2E7CE"/>
          </a:solidFill>
          <a:ln w="9525" algn="ctr">
            <a:solidFill>
              <a:srgbClr val="333333"/>
            </a:solidFill>
            <a:round/>
            <a:headEnd/>
            <a:tailEnd/>
          </a:ln>
        </p:spPr>
        <p:txBody>
          <a:bodyPr wrap="none" anchor="ctr"/>
          <a:lstStyle/>
          <a:p>
            <a:pPr marL="228600" indent="-228600" algn="l">
              <a:lnSpc>
                <a:spcPct val="90000"/>
              </a:lnSpc>
              <a:spcBef>
                <a:spcPct val="40000"/>
              </a:spcBef>
              <a:buClr>
                <a:srgbClr val="006699"/>
              </a:buClr>
              <a:buFontTx/>
              <a:buChar char="•"/>
            </a:pPr>
            <a:r>
              <a:rPr lang="en-US" dirty="0" smtClean="0"/>
              <a:t>Requiring Layer 2 authentication on switches</a:t>
            </a:r>
            <a:endParaRPr lang="en-US" dirty="0"/>
          </a:p>
        </p:txBody>
      </p:sp>
      <p:sp>
        <p:nvSpPr>
          <p:cNvPr id="9" name="AutoShape 8"/>
          <p:cNvSpPr>
            <a:spLocks noChangeArrowheads="1"/>
          </p:cNvSpPr>
          <p:nvPr/>
        </p:nvSpPr>
        <p:spPr bwMode="auto">
          <a:xfrm>
            <a:off x="1295400" y="4637384"/>
            <a:ext cx="6584950" cy="559441"/>
          </a:xfrm>
          <a:prstGeom prst="roundRect">
            <a:avLst>
              <a:gd name="adj" fmla="val 4167"/>
            </a:avLst>
          </a:prstGeom>
          <a:solidFill>
            <a:srgbClr val="F2E7CE"/>
          </a:solidFill>
          <a:ln w="9525" algn="ctr">
            <a:solidFill>
              <a:srgbClr val="333333"/>
            </a:solidFill>
            <a:round/>
            <a:headEnd/>
            <a:tailEnd/>
          </a:ln>
        </p:spPr>
        <p:txBody>
          <a:bodyPr anchor="ctr"/>
          <a:lstStyle/>
          <a:p>
            <a:pPr marL="228600" indent="-228600" algn="l">
              <a:lnSpc>
                <a:spcPct val="90000"/>
              </a:lnSpc>
              <a:spcBef>
                <a:spcPct val="40000"/>
              </a:spcBef>
              <a:buClr>
                <a:srgbClr val="006699"/>
              </a:buClr>
              <a:buFontTx/>
              <a:buChar char="•"/>
            </a:pPr>
            <a:r>
              <a:rPr lang="en-US" dirty="0" smtClean="0"/>
              <a:t>Implementing NAP</a:t>
            </a:r>
            <a:endParaRPr lang="en-US" dirty="0"/>
          </a:p>
        </p:txBody>
      </p:sp>
      <p:sp>
        <p:nvSpPr>
          <p:cNvPr id="10" name="AutoShape 8"/>
          <p:cNvSpPr>
            <a:spLocks noChangeArrowheads="1"/>
          </p:cNvSpPr>
          <p:nvPr/>
        </p:nvSpPr>
        <p:spPr bwMode="auto">
          <a:xfrm>
            <a:off x="1295400" y="5301856"/>
            <a:ext cx="6584950" cy="559441"/>
          </a:xfrm>
          <a:prstGeom prst="roundRect">
            <a:avLst>
              <a:gd name="adj" fmla="val 4167"/>
            </a:avLst>
          </a:prstGeom>
          <a:solidFill>
            <a:srgbClr val="F2E7CE"/>
          </a:solidFill>
          <a:ln w="9525" algn="ctr">
            <a:solidFill>
              <a:srgbClr val="333333"/>
            </a:solidFill>
            <a:round/>
            <a:headEnd/>
            <a:tailEnd/>
          </a:ln>
        </p:spPr>
        <p:txBody>
          <a:bodyPr anchor="ctr"/>
          <a:lstStyle/>
          <a:p>
            <a:pPr marL="228600" indent="-228600" algn="l">
              <a:lnSpc>
                <a:spcPct val="90000"/>
              </a:lnSpc>
              <a:spcBef>
                <a:spcPct val="40000"/>
              </a:spcBef>
              <a:buClr>
                <a:srgbClr val="006699"/>
              </a:buClr>
              <a:buFontTx/>
              <a:buChar char="•"/>
            </a:pPr>
            <a:r>
              <a:rPr lang="en-US" dirty="0" smtClean="0"/>
              <a:t>Limiting DHCP administrators</a:t>
            </a:r>
            <a:endParaRPr lang="en-US" dirty="0"/>
          </a:p>
        </p:txBody>
      </p:sp>
    </p:spTree>
    <p:extLst>
      <p:ext uri="{BB962C8B-B14F-4D97-AF65-F5344CB8AC3E}">
        <p14:creationId xmlns:p14="http://schemas.microsoft.com/office/powerpoint/2010/main" val="2821288911"/>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p:txBody>
          <a:bodyPr/>
          <a:lstStyle/>
          <a:p>
            <a:r>
              <a:rPr lang="en-US" dirty="0" smtClean="0"/>
              <a:t>Lesson </a:t>
            </a:r>
            <a:r>
              <a:rPr lang="en-US" dirty="0"/>
              <a:t>2: Provisioning IPv6 Addresses on Enterprise Networks</a:t>
            </a:r>
            <a:endParaRPr lang="en-US" dirty="0" smtClean="0"/>
          </a:p>
        </p:txBody>
      </p:sp>
      <p:sp>
        <p:nvSpPr>
          <p:cNvPr id="6147" name="Rectangle 3"/>
          <p:cNvSpPr>
            <a:spLocks noGrp="1" noChangeArrowheads="1"/>
          </p:cNvSpPr>
          <p:nvPr>
            <p:ph type="body" idx="1"/>
          </p:nvPr>
        </p:nvSpPr>
        <p:spPr>
          <a:xfrm>
            <a:off x="458788" y="992188"/>
            <a:ext cx="7751762" cy="5116782"/>
          </a:xfrm>
        </p:spPr>
        <p:txBody>
          <a:bodyPr/>
          <a:lstStyle/>
          <a:p>
            <a:r>
              <a:rPr lang="en-GB" dirty="0" smtClean="0"/>
              <a:t>Benefits of IPv6</a:t>
            </a:r>
          </a:p>
          <a:p>
            <a:r>
              <a:rPr lang="en-GB" dirty="0" smtClean="0"/>
              <a:t>Differences Between IPv4 and IPv6</a:t>
            </a:r>
          </a:p>
          <a:p>
            <a:r>
              <a:rPr lang="en-GB" dirty="0" smtClean="0"/>
              <a:t>IPv6 Address Space</a:t>
            </a:r>
          </a:p>
          <a:p>
            <a:r>
              <a:rPr lang="en-GB" dirty="0" smtClean="0"/>
              <a:t>Unicast IPv6 Address Types</a:t>
            </a:r>
          </a:p>
          <a:p>
            <a:r>
              <a:rPr lang="en-US" dirty="0"/>
              <a:t>Address Autoconfiguration for </a:t>
            </a:r>
            <a:r>
              <a:rPr lang="en-US" dirty="0" smtClean="0"/>
              <a:t>IPv6</a:t>
            </a:r>
          </a:p>
          <a:p>
            <a:r>
              <a:rPr lang="en-US" dirty="0"/>
              <a:t>Demonstration: How to Allocate IPv6 Addresses with DHCP</a:t>
            </a:r>
            <a:endParaRPr lang="en-GB" dirty="0"/>
          </a:p>
        </p:txBody>
      </p:sp>
    </p:spTree>
    <p:extLst>
      <p:ext uri="{BB962C8B-B14F-4D97-AF65-F5344CB8AC3E}">
        <p14:creationId xmlns:p14="http://schemas.microsoft.com/office/powerpoint/2010/main" val="288342211"/>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Benefits of IPv6</a:t>
            </a:r>
            <a:endParaRPr lang="en-GB" dirty="0"/>
          </a:p>
        </p:txBody>
      </p:sp>
      <p:sp>
        <p:nvSpPr>
          <p:cNvPr id="4" name="AutoShape 5"/>
          <p:cNvSpPr>
            <a:spLocks noChangeArrowheads="1"/>
          </p:cNvSpPr>
          <p:nvPr/>
        </p:nvSpPr>
        <p:spPr bwMode="auto">
          <a:xfrm>
            <a:off x="315913" y="1282700"/>
            <a:ext cx="8537575" cy="3662363"/>
          </a:xfrm>
          <a:prstGeom prst="roundRect">
            <a:avLst>
              <a:gd name="adj" fmla="val 4167"/>
            </a:avLst>
          </a:prstGeom>
          <a:solidFill>
            <a:srgbClr val="DEE7F1"/>
          </a:solidFill>
          <a:ln w="9525" algn="ctr">
            <a:solidFill>
              <a:srgbClr val="333333"/>
            </a:solidFill>
            <a:round/>
            <a:headEnd/>
            <a:tailEnd/>
          </a:ln>
        </p:spPr>
        <p:txBody>
          <a:bodyPr/>
          <a:lstStyle/>
          <a:p>
            <a:pPr algn="l"/>
            <a:r>
              <a:rPr lang="en-US" sz="2000" dirty="0"/>
              <a:t>Benefits of IPv6 include:</a:t>
            </a:r>
          </a:p>
        </p:txBody>
      </p:sp>
      <p:sp>
        <p:nvSpPr>
          <p:cNvPr id="5" name="AutoShape 6"/>
          <p:cNvSpPr>
            <a:spLocks noChangeArrowheads="1"/>
          </p:cNvSpPr>
          <p:nvPr/>
        </p:nvSpPr>
        <p:spPr bwMode="auto">
          <a:xfrm>
            <a:off x="615950" y="1851025"/>
            <a:ext cx="7937500" cy="2916918"/>
          </a:xfrm>
          <a:prstGeom prst="roundRect">
            <a:avLst>
              <a:gd name="adj" fmla="val 4167"/>
            </a:avLst>
          </a:prstGeom>
          <a:solidFill>
            <a:srgbClr val="F2E7CE"/>
          </a:solidFill>
          <a:ln w="9525" algn="ctr">
            <a:solidFill>
              <a:srgbClr val="333333"/>
            </a:solidFill>
            <a:round/>
            <a:headEnd/>
            <a:tailEnd/>
          </a:ln>
        </p:spPr>
        <p:txBody>
          <a:bodyPr wrap="none" anchor="ctr"/>
          <a:lstStyle/>
          <a:p>
            <a:pPr marL="228600" indent="-228600" algn="l">
              <a:lnSpc>
                <a:spcPct val="90000"/>
              </a:lnSpc>
              <a:spcBef>
                <a:spcPct val="40000"/>
              </a:spcBef>
              <a:buClr>
                <a:srgbClr val="006699"/>
              </a:buClr>
              <a:buFontTx/>
              <a:buChar char="•"/>
            </a:pPr>
            <a:r>
              <a:rPr lang="en-US" dirty="0">
                <a:cs typeface="Times New Roman" pitchFamily="18" charset="0"/>
              </a:rPr>
              <a:t>Large address space</a:t>
            </a:r>
          </a:p>
          <a:p>
            <a:pPr marL="228600" indent="-228600" algn="l">
              <a:lnSpc>
                <a:spcPct val="90000"/>
              </a:lnSpc>
              <a:spcBef>
                <a:spcPct val="40000"/>
              </a:spcBef>
              <a:buClr>
                <a:srgbClr val="006699"/>
              </a:buClr>
              <a:buFontTx/>
              <a:buChar char="•"/>
            </a:pPr>
            <a:r>
              <a:rPr lang="en-US" dirty="0">
                <a:cs typeface="Times New Roman" pitchFamily="18" charset="0"/>
              </a:rPr>
              <a:t>Hierarchical addressing and routing infrastructure</a:t>
            </a:r>
          </a:p>
          <a:p>
            <a:pPr marL="228600" indent="-228600" algn="l">
              <a:lnSpc>
                <a:spcPct val="90000"/>
              </a:lnSpc>
              <a:spcBef>
                <a:spcPct val="40000"/>
              </a:spcBef>
              <a:buClr>
                <a:srgbClr val="006699"/>
              </a:buClr>
              <a:buFontTx/>
              <a:buChar char="•"/>
            </a:pPr>
            <a:r>
              <a:rPr lang="en-US" dirty="0">
                <a:cs typeface="Times New Roman" pitchFamily="18" charset="0"/>
              </a:rPr>
              <a:t>Stateless and Stateful address configuration</a:t>
            </a:r>
          </a:p>
          <a:p>
            <a:pPr marL="228600" indent="-228600" algn="l">
              <a:lnSpc>
                <a:spcPct val="90000"/>
              </a:lnSpc>
              <a:spcBef>
                <a:spcPct val="40000"/>
              </a:spcBef>
              <a:buClr>
                <a:srgbClr val="006699"/>
              </a:buClr>
              <a:buFontTx/>
              <a:buChar char="•"/>
            </a:pPr>
            <a:r>
              <a:rPr lang="en-US" dirty="0" smtClean="0">
                <a:cs typeface="Times New Roman" pitchFamily="18" charset="0"/>
              </a:rPr>
              <a:t>Required support for IPsec</a:t>
            </a:r>
          </a:p>
          <a:p>
            <a:pPr marL="228600" indent="-228600" algn="l">
              <a:lnSpc>
                <a:spcPct val="90000"/>
              </a:lnSpc>
              <a:spcBef>
                <a:spcPct val="40000"/>
              </a:spcBef>
              <a:buClr>
                <a:srgbClr val="006699"/>
              </a:buClr>
              <a:buFontTx/>
              <a:buChar char="•"/>
            </a:pPr>
            <a:r>
              <a:rPr lang="en-US" dirty="0" smtClean="0">
                <a:cs typeface="Times New Roman" pitchFamily="18" charset="0"/>
              </a:rPr>
              <a:t>Restores end-to-end communication </a:t>
            </a:r>
            <a:endParaRPr lang="en-US" dirty="0">
              <a:cs typeface="Times New Roman" pitchFamily="18" charset="0"/>
            </a:endParaRPr>
          </a:p>
          <a:p>
            <a:pPr marL="228600" indent="-228600" algn="l">
              <a:lnSpc>
                <a:spcPct val="90000"/>
              </a:lnSpc>
              <a:spcBef>
                <a:spcPct val="40000"/>
              </a:spcBef>
              <a:buClr>
                <a:srgbClr val="006699"/>
              </a:buClr>
              <a:buFontTx/>
              <a:buChar char="•"/>
            </a:pPr>
            <a:r>
              <a:rPr lang="en-US" dirty="0" smtClean="0">
                <a:cs typeface="Times New Roman" pitchFamily="18" charset="0"/>
              </a:rPr>
              <a:t>Prioritized </a:t>
            </a:r>
            <a:r>
              <a:rPr lang="en-US" dirty="0">
                <a:cs typeface="Times New Roman" pitchFamily="18" charset="0"/>
              </a:rPr>
              <a:t>delivery</a:t>
            </a:r>
          </a:p>
          <a:p>
            <a:pPr marL="228600" indent="-228600" algn="l">
              <a:lnSpc>
                <a:spcPct val="90000"/>
              </a:lnSpc>
              <a:spcBef>
                <a:spcPct val="40000"/>
              </a:spcBef>
              <a:buClr>
                <a:srgbClr val="006699"/>
              </a:buClr>
              <a:buFontTx/>
              <a:buChar char="•"/>
            </a:pPr>
            <a:r>
              <a:rPr lang="en-US" dirty="0">
                <a:cs typeface="Times New Roman" pitchFamily="18" charset="0"/>
              </a:rPr>
              <a:t>New protocol for neighboring node interaction</a:t>
            </a:r>
          </a:p>
          <a:p>
            <a:pPr marL="228600" indent="-228600" algn="l">
              <a:lnSpc>
                <a:spcPct val="90000"/>
              </a:lnSpc>
              <a:spcBef>
                <a:spcPct val="40000"/>
              </a:spcBef>
              <a:buClr>
                <a:srgbClr val="006699"/>
              </a:buClr>
              <a:buFontTx/>
              <a:buChar char="•"/>
            </a:pPr>
            <a:r>
              <a:rPr lang="en-US" dirty="0">
                <a:cs typeface="Times New Roman" pitchFamily="18" charset="0"/>
              </a:rPr>
              <a:t>Extensibility</a:t>
            </a:r>
          </a:p>
        </p:txBody>
      </p:sp>
    </p:spTree>
    <p:extLst>
      <p:ext uri="{BB962C8B-B14F-4D97-AF65-F5344CB8AC3E}">
        <p14:creationId xmlns:p14="http://schemas.microsoft.com/office/powerpoint/2010/main" val="4065975092"/>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Differences Between IPv4 and IPv6</a:t>
            </a:r>
            <a:endParaRPr lang="en-GB" dirty="0"/>
          </a:p>
        </p:txBody>
      </p:sp>
      <p:graphicFrame>
        <p:nvGraphicFramePr>
          <p:cNvPr id="4" name="Group 85"/>
          <p:cNvGraphicFramePr>
            <a:graphicFrameLocks noGrp="1"/>
          </p:cNvGraphicFramePr>
          <p:nvPr>
            <p:ph idx="1"/>
            <p:extLst>
              <p:ext uri="{D42A27DB-BD31-4B8C-83A1-F6EECF244321}">
                <p14:modId xmlns:p14="http://schemas.microsoft.com/office/powerpoint/2010/main" val="1910067010"/>
              </p:ext>
            </p:extLst>
          </p:nvPr>
        </p:nvGraphicFramePr>
        <p:xfrm>
          <a:off x="231775" y="874713"/>
          <a:ext cx="8699500" cy="5486400"/>
        </p:xfrm>
        <a:graphic>
          <a:graphicData uri="http://schemas.openxmlformats.org/drawingml/2006/table">
            <a:tbl>
              <a:tblPr/>
              <a:tblGrid>
                <a:gridCol w="2152650"/>
                <a:gridCol w="3195638"/>
                <a:gridCol w="3351212"/>
              </a:tblGrid>
              <a:tr h="0">
                <a:tc>
                  <a:txBody>
                    <a:bodyPr/>
                    <a:lstStyle/>
                    <a:p>
                      <a:pPr marL="0" marR="0" lvl="0" indent="0" algn="ctr" defTabSz="914400" rtl="0" eaLnBrk="1" fontAlgn="base" latinLnBrk="0" hangingPunct="1">
                        <a:lnSpc>
                          <a:spcPct val="90000"/>
                        </a:lnSpc>
                        <a:spcBef>
                          <a:spcPct val="70000"/>
                        </a:spcBef>
                        <a:spcAft>
                          <a:spcPct val="0"/>
                        </a:spcAft>
                        <a:buClr>
                          <a:schemeClr val="hlink"/>
                        </a:buClr>
                        <a:buSzPct val="90000"/>
                        <a:buFontTx/>
                        <a:buNone/>
                        <a:tabLst/>
                      </a:pPr>
                      <a:endParaRPr kumimoji="0" lang="en-US" sz="1400" b="1" i="0" u="none" strike="noStrike" cap="none" normalizeH="0" baseline="0" dirty="0" smtClean="0">
                        <a:ln>
                          <a:noFill/>
                        </a:ln>
                        <a:solidFill>
                          <a:schemeClr val="tx1"/>
                        </a:solidFill>
                        <a:effectLst/>
                        <a:latin typeface="Verdana" pitchFamily="34" charset="0"/>
                      </a:endParaRPr>
                    </a:p>
                  </a:txBody>
                  <a:tcPr marT="91440" marB="91440" anchor="ctr" horzOverflow="overflow">
                    <a:lnL w="12700" cap="flat" cmpd="sng" algn="ctr">
                      <a:solidFill>
                        <a:srgbClr val="D2AC56"/>
                      </a:solidFill>
                      <a:prstDash val="solid"/>
                      <a:round/>
                      <a:headEnd type="none" w="med" len="med"/>
                      <a:tailEnd type="none" w="med" len="med"/>
                    </a:lnL>
                    <a:lnR w="12700" cap="flat" cmpd="sng" algn="ctr">
                      <a:solidFill>
                        <a:srgbClr val="D2AC56"/>
                      </a:solidFill>
                      <a:prstDash val="solid"/>
                      <a:round/>
                      <a:headEnd type="none" w="med" len="med"/>
                      <a:tailEnd type="none" w="med" len="med"/>
                    </a:lnR>
                    <a:lnT w="12700" cap="flat" cmpd="sng" algn="ctr">
                      <a:solidFill>
                        <a:srgbClr val="D2AC56"/>
                      </a:solidFill>
                      <a:prstDash val="solid"/>
                      <a:round/>
                      <a:headEnd type="none" w="med" len="med"/>
                      <a:tailEnd type="none" w="med" len="med"/>
                    </a:lnT>
                    <a:lnB w="12700" cap="flat" cmpd="sng" algn="ctr">
                      <a:solidFill>
                        <a:srgbClr val="D2AC56"/>
                      </a:solidFill>
                      <a:prstDash val="solid"/>
                      <a:round/>
                      <a:headEnd type="none" w="med" len="med"/>
                      <a:tailEnd type="none" w="med" len="med"/>
                    </a:lnB>
                    <a:lnTlToBr>
                      <a:noFill/>
                    </a:lnTlToBr>
                    <a:lnBlToTr>
                      <a:noFill/>
                    </a:lnBlToTr>
                    <a:solidFill>
                      <a:srgbClr val="E4CD9A"/>
                    </a:solidFill>
                  </a:tcPr>
                </a:tc>
                <a:tc>
                  <a:txBody>
                    <a:bodyPr/>
                    <a:lstStyle/>
                    <a:p>
                      <a:pPr marL="0" marR="0" lvl="0" indent="0" algn="ctr" defTabSz="914400" rtl="0" eaLnBrk="1" fontAlgn="base" latinLnBrk="0" hangingPunct="1">
                        <a:lnSpc>
                          <a:spcPct val="90000"/>
                        </a:lnSpc>
                        <a:spcBef>
                          <a:spcPct val="70000"/>
                        </a:spcBef>
                        <a:spcAft>
                          <a:spcPct val="0"/>
                        </a:spcAft>
                        <a:buClrTx/>
                        <a:buSzTx/>
                        <a:buFontTx/>
                        <a:buNone/>
                        <a:tabLst/>
                      </a:pPr>
                      <a:r>
                        <a:rPr kumimoji="0" lang="en-US" sz="1400" b="1" i="0" u="none" strike="noStrike" cap="none" normalizeH="0" baseline="0" dirty="0" smtClean="0">
                          <a:ln>
                            <a:noFill/>
                          </a:ln>
                          <a:solidFill>
                            <a:schemeClr val="tx1"/>
                          </a:solidFill>
                          <a:effectLst/>
                          <a:latin typeface="Verdana" pitchFamily="34" charset="0"/>
                        </a:rPr>
                        <a:t>IPv4</a:t>
                      </a:r>
                    </a:p>
                  </a:txBody>
                  <a:tcPr marT="91440" marB="91440" anchor="ctr" horzOverflow="overflow">
                    <a:lnL w="12700" cap="flat" cmpd="sng" algn="ctr">
                      <a:solidFill>
                        <a:srgbClr val="D2AC56"/>
                      </a:solidFill>
                      <a:prstDash val="solid"/>
                      <a:round/>
                      <a:headEnd type="none" w="med" len="med"/>
                      <a:tailEnd type="none" w="med" len="med"/>
                    </a:lnL>
                    <a:lnR w="12700" cap="flat" cmpd="sng" algn="ctr">
                      <a:solidFill>
                        <a:srgbClr val="D2AC56"/>
                      </a:solidFill>
                      <a:prstDash val="solid"/>
                      <a:round/>
                      <a:headEnd type="none" w="med" len="med"/>
                      <a:tailEnd type="none" w="med" len="med"/>
                    </a:lnR>
                    <a:lnT w="12700" cap="flat" cmpd="sng" algn="ctr">
                      <a:solidFill>
                        <a:srgbClr val="D2AC56"/>
                      </a:solidFill>
                      <a:prstDash val="solid"/>
                      <a:round/>
                      <a:headEnd type="none" w="med" len="med"/>
                      <a:tailEnd type="none" w="med" len="med"/>
                    </a:lnT>
                    <a:lnB w="12700" cap="flat" cmpd="sng" algn="ctr">
                      <a:solidFill>
                        <a:srgbClr val="D2AC56"/>
                      </a:solidFill>
                      <a:prstDash val="solid"/>
                      <a:round/>
                      <a:headEnd type="none" w="med" len="med"/>
                      <a:tailEnd type="none" w="med" len="med"/>
                    </a:lnB>
                    <a:lnTlToBr>
                      <a:noFill/>
                    </a:lnTlToBr>
                    <a:lnBlToTr>
                      <a:noFill/>
                    </a:lnBlToTr>
                    <a:solidFill>
                      <a:srgbClr val="E4CD9A"/>
                    </a:solidFill>
                  </a:tcPr>
                </a:tc>
                <a:tc>
                  <a:txBody>
                    <a:bodyPr/>
                    <a:lstStyle/>
                    <a:p>
                      <a:pPr marL="0" marR="0" lvl="0" indent="0" algn="ctr" defTabSz="914400" rtl="0" eaLnBrk="1" fontAlgn="base" latinLnBrk="0" hangingPunct="1">
                        <a:lnSpc>
                          <a:spcPct val="90000"/>
                        </a:lnSpc>
                        <a:spcBef>
                          <a:spcPct val="70000"/>
                        </a:spcBef>
                        <a:spcAft>
                          <a:spcPct val="0"/>
                        </a:spcAft>
                        <a:buClrTx/>
                        <a:buSzTx/>
                        <a:buFontTx/>
                        <a:buNone/>
                        <a:tabLst/>
                      </a:pPr>
                      <a:r>
                        <a:rPr kumimoji="0" lang="en-US" sz="1400" b="1" i="0" u="none" strike="noStrike" cap="none" normalizeH="0" baseline="0" dirty="0" smtClean="0">
                          <a:ln>
                            <a:noFill/>
                          </a:ln>
                          <a:solidFill>
                            <a:schemeClr val="tx1"/>
                          </a:solidFill>
                          <a:effectLst/>
                          <a:latin typeface="Verdana" pitchFamily="34" charset="0"/>
                        </a:rPr>
                        <a:t>IPv6</a:t>
                      </a:r>
                    </a:p>
                  </a:txBody>
                  <a:tcPr marT="91440" marB="91440" anchor="ctr" horzOverflow="overflow">
                    <a:lnL w="12700" cap="flat" cmpd="sng" algn="ctr">
                      <a:solidFill>
                        <a:srgbClr val="D2AC56"/>
                      </a:solidFill>
                      <a:prstDash val="solid"/>
                      <a:round/>
                      <a:headEnd type="none" w="med" len="med"/>
                      <a:tailEnd type="none" w="med" len="med"/>
                    </a:lnL>
                    <a:lnR w="12700" cap="flat" cmpd="sng" algn="ctr">
                      <a:solidFill>
                        <a:srgbClr val="D2AC56"/>
                      </a:solidFill>
                      <a:prstDash val="solid"/>
                      <a:round/>
                      <a:headEnd type="none" w="med" len="med"/>
                      <a:tailEnd type="none" w="med" len="med"/>
                    </a:lnR>
                    <a:lnT w="12700" cap="flat" cmpd="sng" algn="ctr">
                      <a:solidFill>
                        <a:srgbClr val="D2AC56"/>
                      </a:solidFill>
                      <a:prstDash val="solid"/>
                      <a:round/>
                      <a:headEnd type="none" w="med" len="med"/>
                      <a:tailEnd type="none" w="med" len="med"/>
                    </a:lnT>
                    <a:lnB w="12700" cap="flat" cmpd="sng" algn="ctr">
                      <a:solidFill>
                        <a:srgbClr val="D2AC56"/>
                      </a:solidFill>
                      <a:prstDash val="solid"/>
                      <a:round/>
                      <a:headEnd type="none" w="med" len="med"/>
                      <a:tailEnd type="none" w="med" len="med"/>
                    </a:lnB>
                    <a:lnTlToBr>
                      <a:noFill/>
                    </a:lnTlToBr>
                    <a:lnBlToTr>
                      <a:noFill/>
                    </a:lnBlToTr>
                    <a:solidFill>
                      <a:srgbClr val="E4CD9A"/>
                    </a:solidFill>
                  </a:tcPr>
                </a:tc>
              </a:tr>
              <a:tr h="295275">
                <a:tc>
                  <a:txBody>
                    <a:bodyPr/>
                    <a:lstStyle/>
                    <a:p>
                      <a:pPr marL="0" marR="0" lvl="0" indent="0" algn="l" defTabSz="914400" rtl="0" eaLnBrk="1" fontAlgn="base" latinLnBrk="0" hangingPunct="1">
                        <a:lnSpc>
                          <a:spcPct val="90000"/>
                        </a:lnSpc>
                        <a:spcBef>
                          <a:spcPct val="70000"/>
                        </a:spcBef>
                        <a:spcAft>
                          <a:spcPct val="0"/>
                        </a:spcAft>
                        <a:buClr>
                          <a:schemeClr val="hlink"/>
                        </a:buClr>
                        <a:buSzPct val="90000"/>
                        <a:buFontTx/>
                        <a:buNone/>
                        <a:tabLst/>
                      </a:pPr>
                      <a:r>
                        <a:rPr kumimoji="0" lang="en-US" sz="1400" b="0" i="0" u="none" strike="noStrike" cap="none" normalizeH="0" baseline="0" dirty="0" smtClean="0">
                          <a:ln>
                            <a:noFill/>
                          </a:ln>
                          <a:solidFill>
                            <a:schemeClr val="tx1"/>
                          </a:solidFill>
                          <a:effectLst/>
                          <a:latin typeface="Verdana" pitchFamily="34" charset="0"/>
                          <a:cs typeface="Times New Roman" pitchFamily="18" charset="0"/>
                        </a:rPr>
                        <a:t>Source and destination addresses </a:t>
                      </a:r>
                    </a:p>
                  </a:txBody>
                  <a:tcPr marT="91440" marB="91440" anchor="ctr" horzOverflow="overflow">
                    <a:lnL w="12700" cap="flat" cmpd="sng" algn="ctr">
                      <a:solidFill>
                        <a:srgbClr val="D2AC56"/>
                      </a:solidFill>
                      <a:prstDash val="solid"/>
                      <a:round/>
                      <a:headEnd type="none" w="med" len="med"/>
                      <a:tailEnd type="none" w="med" len="med"/>
                    </a:lnL>
                    <a:lnR w="12700" cap="flat" cmpd="sng" algn="ctr">
                      <a:solidFill>
                        <a:srgbClr val="D2AC56"/>
                      </a:solidFill>
                      <a:prstDash val="solid"/>
                      <a:round/>
                      <a:headEnd type="none" w="med" len="med"/>
                      <a:tailEnd type="none" w="med" len="med"/>
                    </a:lnR>
                    <a:lnT w="12700" cap="flat" cmpd="sng" algn="ctr">
                      <a:solidFill>
                        <a:srgbClr val="D2AC56"/>
                      </a:solidFill>
                      <a:prstDash val="solid"/>
                      <a:round/>
                      <a:headEnd type="none" w="med" len="med"/>
                      <a:tailEnd type="none" w="med" len="med"/>
                    </a:lnT>
                    <a:lnB w="12700" cap="flat" cmpd="sng" algn="ctr">
                      <a:solidFill>
                        <a:srgbClr val="D2AC56"/>
                      </a:solidFill>
                      <a:prstDash val="solid"/>
                      <a:round/>
                      <a:headEnd type="none" w="med" len="med"/>
                      <a:tailEnd type="none" w="med" len="med"/>
                    </a:lnB>
                    <a:lnTlToBr>
                      <a:noFill/>
                    </a:lnTlToBr>
                    <a:lnBlToTr>
                      <a:noFill/>
                    </a:lnBlToTr>
                    <a:solidFill>
                      <a:srgbClr val="F2E7CE"/>
                    </a:solidFill>
                  </a:tcPr>
                </a:tc>
                <a:tc>
                  <a:txBody>
                    <a:bodyPr/>
                    <a:lstStyle/>
                    <a:p>
                      <a:pPr marL="0" marR="0" lvl="0" indent="0" algn="l" defTabSz="914400" rtl="0" eaLnBrk="1" fontAlgn="base" latinLnBrk="0" hangingPunct="1">
                        <a:lnSpc>
                          <a:spcPct val="90000"/>
                        </a:lnSpc>
                        <a:spcBef>
                          <a:spcPct val="70000"/>
                        </a:spcBef>
                        <a:spcAft>
                          <a:spcPct val="0"/>
                        </a:spcAft>
                        <a:buClr>
                          <a:schemeClr val="hlink"/>
                        </a:buClr>
                        <a:buSzPct val="90000"/>
                        <a:buFontTx/>
                        <a:buNone/>
                        <a:tabLst/>
                      </a:pPr>
                      <a:r>
                        <a:rPr kumimoji="0" lang="en-US" sz="1400" b="0" i="0" u="none" strike="noStrike" cap="none" normalizeH="0" baseline="0" dirty="0" smtClean="0">
                          <a:ln>
                            <a:noFill/>
                          </a:ln>
                          <a:solidFill>
                            <a:schemeClr val="tx1"/>
                          </a:solidFill>
                          <a:effectLst/>
                          <a:latin typeface="Verdana" pitchFamily="34" charset="0"/>
                        </a:rPr>
                        <a:t>32 bits (4 bytes) in length </a:t>
                      </a:r>
                    </a:p>
                  </a:txBody>
                  <a:tcPr marT="91440" marB="91440" anchor="ctr" horzOverflow="overflow">
                    <a:lnL w="12700" cap="flat" cmpd="sng" algn="ctr">
                      <a:solidFill>
                        <a:srgbClr val="D2AC56"/>
                      </a:solidFill>
                      <a:prstDash val="solid"/>
                      <a:round/>
                      <a:headEnd type="none" w="med" len="med"/>
                      <a:tailEnd type="none" w="med" len="med"/>
                    </a:lnL>
                    <a:lnR w="12700" cap="flat" cmpd="sng" algn="ctr">
                      <a:solidFill>
                        <a:srgbClr val="D2AC56"/>
                      </a:solidFill>
                      <a:prstDash val="solid"/>
                      <a:round/>
                      <a:headEnd type="none" w="med" len="med"/>
                      <a:tailEnd type="none" w="med" len="med"/>
                    </a:lnR>
                    <a:lnT w="12700" cap="flat" cmpd="sng" algn="ctr">
                      <a:solidFill>
                        <a:srgbClr val="D2AC56"/>
                      </a:solidFill>
                      <a:prstDash val="solid"/>
                      <a:round/>
                      <a:headEnd type="none" w="med" len="med"/>
                      <a:tailEnd type="none" w="med" len="med"/>
                    </a:lnT>
                    <a:lnB w="12700" cap="flat" cmpd="sng" algn="ctr">
                      <a:solidFill>
                        <a:srgbClr val="D2AC56"/>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90000"/>
                        </a:lnSpc>
                        <a:spcBef>
                          <a:spcPct val="70000"/>
                        </a:spcBef>
                        <a:spcAft>
                          <a:spcPct val="0"/>
                        </a:spcAft>
                        <a:buClr>
                          <a:schemeClr val="hlink"/>
                        </a:buClr>
                        <a:buSzPct val="90000"/>
                        <a:buFontTx/>
                        <a:buNone/>
                        <a:tabLst/>
                      </a:pPr>
                      <a:r>
                        <a:rPr kumimoji="0" lang="en-US" sz="1400" b="0" i="0" u="none" strike="noStrike" cap="none" normalizeH="0" baseline="0" dirty="0" smtClean="0">
                          <a:ln>
                            <a:noFill/>
                          </a:ln>
                          <a:solidFill>
                            <a:schemeClr val="tx1"/>
                          </a:solidFill>
                          <a:effectLst/>
                          <a:latin typeface="Verdana" pitchFamily="34" charset="0"/>
                        </a:rPr>
                        <a:t>128 bits (16 bytes) in length</a:t>
                      </a:r>
                    </a:p>
                  </a:txBody>
                  <a:tcPr marT="91440" marB="91440" anchor="ctr" horzOverflow="overflow">
                    <a:lnL w="12700" cap="flat" cmpd="sng" algn="ctr">
                      <a:solidFill>
                        <a:srgbClr val="D2AC56"/>
                      </a:solidFill>
                      <a:prstDash val="solid"/>
                      <a:round/>
                      <a:headEnd type="none" w="med" len="med"/>
                      <a:tailEnd type="none" w="med" len="med"/>
                    </a:lnL>
                    <a:lnR w="12700" cap="flat" cmpd="sng" algn="ctr">
                      <a:solidFill>
                        <a:srgbClr val="D2AC56"/>
                      </a:solidFill>
                      <a:prstDash val="solid"/>
                      <a:round/>
                      <a:headEnd type="none" w="med" len="med"/>
                      <a:tailEnd type="none" w="med" len="med"/>
                    </a:lnR>
                    <a:lnT w="12700" cap="flat" cmpd="sng" algn="ctr">
                      <a:solidFill>
                        <a:srgbClr val="D2AC56"/>
                      </a:solidFill>
                      <a:prstDash val="solid"/>
                      <a:round/>
                      <a:headEnd type="none" w="med" len="med"/>
                      <a:tailEnd type="none" w="med" len="med"/>
                    </a:lnT>
                    <a:lnB w="12700" cap="flat" cmpd="sng" algn="ctr">
                      <a:solidFill>
                        <a:srgbClr val="D2AC56"/>
                      </a:solidFill>
                      <a:prstDash val="solid"/>
                      <a:round/>
                      <a:headEnd type="none" w="med" len="med"/>
                      <a:tailEnd type="none" w="med" len="med"/>
                    </a:lnB>
                    <a:lnTlToBr>
                      <a:noFill/>
                    </a:lnTlToBr>
                    <a:lnBlToTr>
                      <a:noFill/>
                    </a:lnBlToTr>
                    <a:solidFill>
                      <a:schemeClr val="bg1"/>
                    </a:solidFill>
                  </a:tcPr>
                </a:tc>
              </a:tr>
              <a:tr h="0">
                <a:tc>
                  <a:txBody>
                    <a:bodyPr/>
                    <a:lstStyle/>
                    <a:p>
                      <a:pPr marL="0" marR="0" lvl="0" indent="0" algn="l" defTabSz="914400" rtl="0" eaLnBrk="1" fontAlgn="base" latinLnBrk="0" hangingPunct="1">
                        <a:lnSpc>
                          <a:spcPct val="90000"/>
                        </a:lnSpc>
                        <a:spcBef>
                          <a:spcPct val="70000"/>
                        </a:spcBef>
                        <a:spcAft>
                          <a:spcPct val="0"/>
                        </a:spcAft>
                        <a:buClr>
                          <a:schemeClr val="hlink"/>
                        </a:buClr>
                        <a:buSzPct val="90000"/>
                        <a:buFontTx/>
                        <a:buNone/>
                        <a:tabLst/>
                      </a:pPr>
                      <a:r>
                        <a:rPr kumimoji="0" lang="en-US" sz="1400" b="0" i="0" u="none" strike="noStrike" cap="none" normalizeH="0" baseline="0" dirty="0" smtClean="0">
                          <a:ln>
                            <a:noFill/>
                          </a:ln>
                          <a:solidFill>
                            <a:schemeClr val="tx1"/>
                          </a:solidFill>
                          <a:effectLst/>
                          <a:latin typeface="Verdana" pitchFamily="34" charset="0"/>
                          <a:cs typeface="Times New Roman" pitchFamily="18" charset="0"/>
                        </a:rPr>
                        <a:t>IPsec support </a:t>
                      </a:r>
                    </a:p>
                  </a:txBody>
                  <a:tcPr marT="91440" marB="91440" anchor="ctr" horzOverflow="overflow">
                    <a:lnL w="12700" cap="flat" cmpd="sng" algn="ctr">
                      <a:solidFill>
                        <a:srgbClr val="D2AC56"/>
                      </a:solidFill>
                      <a:prstDash val="solid"/>
                      <a:round/>
                      <a:headEnd type="none" w="med" len="med"/>
                      <a:tailEnd type="none" w="med" len="med"/>
                    </a:lnL>
                    <a:lnR w="12700" cap="flat" cmpd="sng" algn="ctr">
                      <a:solidFill>
                        <a:srgbClr val="D2AC56"/>
                      </a:solidFill>
                      <a:prstDash val="solid"/>
                      <a:round/>
                      <a:headEnd type="none" w="med" len="med"/>
                      <a:tailEnd type="none" w="med" len="med"/>
                    </a:lnR>
                    <a:lnT w="12700" cap="flat" cmpd="sng" algn="ctr">
                      <a:solidFill>
                        <a:srgbClr val="D2AC56"/>
                      </a:solidFill>
                      <a:prstDash val="solid"/>
                      <a:round/>
                      <a:headEnd type="none" w="med" len="med"/>
                      <a:tailEnd type="none" w="med" len="med"/>
                    </a:lnT>
                    <a:lnB w="12700" cap="flat" cmpd="sng" algn="ctr">
                      <a:solidFill>
                        <a:srgbClr val="D2AC56"/>
                      </a:solidFill>
                      <a:prstDash val="solid"/>
                      <a:round/>
                      <a:headEnd type="none" w="med" len="med"/>
                      <a:tailEnd type="none" w="med" len="med"/>
                    </a:lnB>
                    <a:lnTlToBr>
                      <a:noFill/>
                    </a:lnTlToBr>
                    <a:lnBlToTr>
                      <a:noFill/>
                    </a:lnBlToTr>
                    <a:solidFill>
                      <a:srgbClr val="F2E7CE"/>
                    </a:solidFill>
                  </a:tcPr>
                </a:tc>
                <a:tc>
                  <a:txBody>
                    <a:bodyPr/>
                    <a:lstStyle/>
                    <a:p>
                      <a:pPr marL="0" marR="0" lvl="0" indent="0" algn="l" defTabSz="914400" rtl="0" eaLnBrk="1" fontAlgn="base" latinLnBrk="0" hangingPunct="1">
                        <a:lnSpc>
                          <a:spcPct val="90000"/>
                        </a:lnSpc>
                        <a:spcBef>
                          <a:spcPct val="70000"/>
                        </a:spcBef>
                        <a:spcAft>
                          <a:spcPct val="0"/>
                        </a:spcAft>
                        <a:buClr>
                          <a:schemeClr val="hlink"/>
                        </a:buClr>
                        <a:buSzPct val="90000"/>
                        <a:buFontTx/>
                        <a:buNone/>
                        <a:tabLst/>
                      </a:pPr>
                      <a:r>
                        <a:rPr kumimoji="0" lang="en-US" sz="1400" b="0" i="0" u="none" strike="noStrike" cap="none" normalizeH="0" baseline="0" dirty="0" smtClean="0">
                          <a:ln>
                            <a:noFill/>
                          </a:ln>
                          <a:solidFill>
                            <a:schemeClr val="tx1"/>
                          </a:solidFill>
                          <a:effectLst/>
                          <a:latin typeface="Verdana" pitchFamily="34" charset="0"/>
                        </a:rPr>
                        <a:t>Optional</a:t>
                      </a:r>
                    </a:p>
                  </a:txBody>
                  <a:tcPr marT="91440" marB="91440" anchor="ctr" horzOverflow="overflow">
                    <a:lnL w="12700" cap="flat" cmpd="sng" algn="ctr">
                      <a:solidFill>
                        <a:srgbClr val="D2AC56"/>
                      </a:solidFill>
                      <a:prstDash val="solid"/>
                      <a:round/>
                      <a:headEnd type="none" w="med" len="med"/>
                      <a:tailEnd type="none" w="med" len="med"/>
                    </a:lnL>
                    <a:lnR w="12700" cap="flat" cmpd="sng" algn="ctr">
                      <a:solidFill>
                        <a:srgbClr val="D2AC56"/>
                      </a:solidFill>
                      <a:prstDash val="solid"/>
                      <a:round/>
                      <a:headEnd type="none" w="med" len="med"/>
                      <a:tailEnd type="none" w="med" len="med"/>
                    </a:lnR>
                    <a:lnT w="12700" cap="flat" cmpd="sng" algn="ctr">
                      <a:solidFill>
                        <a:srgbClr val="D2AC56"/>
                      </a:solidFill>
                      <a:prstDash val="solid"/>
                      <a:round/>
                      <a:headEnd type="none" w="med" len="med"/>
                      <a:tailEnd type="none" w="med" len="med"/>
                    </a:lnT>
                    <a:lnB w="12700" cap="flat" cmpd="sng" algn="ctr">
                      <a:solidFill>
                        <a:srgbClr val="D2AC56"/>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90000"/>
                        </a:lnSpc>
                        <a:spcBef>
                          <a:spcPct val="70000"/>
                        </a:spcBef>
                        <a:spcAft>
                          <a:spcPct val="0"/>
                        </a:spcAft>
                        <a:buClr>
                          <a:schemeClr val="hlink"/>
                        </a:buClr>
                        <a:buSzPct val="90000"/>
                        <a:buFontTx/>
                        <a:buNone/>
                        <a:tabLst/>
                      </a:pPr>
                      <a:r>
                        <a:rPr kumimoji="0" lang="en-US" sz="1400" b="0" i="0" u="none" strike="noStrike" cap="none" normalizeH="0" baseline="0" dirty="0" smtClean="0">
                          <a:ln>
                            <a:noFill/>
                          </a:ln>
                          <a:solidFill>
                            <a:schemeClr val="tx1"/>
                          </a:solidFill>
                          <a:effectLst/>
                          <a:latin typeface="Verdana" pitchFamily="34" charset="0"/>
                        </a:rPr>
                        <a:t>Required</a:t>
                      </a:r>
                    </a:p>
                  </a:txBody>
                  <a:tcPr marT="91440" marB="91440" anchor="ctr" horzOverflow="overflow">
                    <a:lnL w="12700" cap="flat" cmpd="sng" algn="ctr">
                      <a:solidFill>
                        <a:srgbClr val="D2AC56"/>
                      </a:solidFill>
                      <a:prstDash val="solid"/>
                      <a:round/>
                      <a:headEnd type="none" w="med" len="med"/>
                      <a:tailEnd type="none" w="med" len="med"/>
                    </a:lnL>
                    <a:lnR w="12700" cap="flat" cmpd="sng" algn="ctr">
                      <a:solidFill>
                        <a:srgbClr val="D2AC56"/>
                      </a:solidFill>
                      <a:prstDash val="solid"/>
                      <a:round/>
                      <a:headEnd type="none" w="med" len="med"/>
                      <a:tailEnd type="none" w="med" len="med"/>
                    </a:lnR>
                    <a:lnT w="12700" cap="flat" cmpd="sng" algn="ctr">
                      <a:solidFill>
                        <a:srgbClr val="D2AC56"/>
                      </a:solidFill>
                      <a:prstDash val="solid"/>
                      <a:round/>
                      <a:headEnd type="none" w="med" len="med"/>
                      <a:tailEnd type="none" w="med" len="med"/>
                    </a:lnT>
                    <a:lnB w="12700" cap="flat" cmpd="sng" algn="ctr">
                      <a:solidFill>
                        <a:srgbClr val="D2AC56"/>
                      </a:solidFill>
                      <a:prstDash val="solid"/>
                      <a:round/>
                      <a:headEnd type="none" w="med" len="med"/>
                      <a:tailEnd type="none" w="med" len="med"/>
                    </a:lnB>
                    <a:lnTlToBr>
                      <a:noFill/>
                    </a:lnTlToBr>
                    <a:lnBlToTr>
                      <a:noFill/>
                    </a:lnBlToTr>
                    <a:solidFill>
                      <a:schemeClr val="bg1"/>
                    </a:solidFill>
                  </a:tcPr>
                </a:tc>
              </a:tr>
              <a:tr h="385763">
                <a:tc>
                  <a:txBody>
                    <a:bodyPr/>
                    <a:lstStyle/>
                    <a:p>
                      <a:pPr marL="0" marR="0" lvl="0" indent="0" algn="l" defTabSz="914400" rtl="0" eaLnBrk="1" fontAlgn="base" latinLnBrk="0" hangingPunct="1">
                        <a:lnSpc>
                          <a:spcPct val="90000"/>
                        </a:lnSpc>
                        <a:spcBef>
                          <a:spcPct val="70000"/>
                        </a:spcBef>
                        <a:spcAft>
                          <a:spcPct val="0"/>
                        </a:spcAft>
                        <a:buClr>
                          <a:schemeClr val="hlink"/>
                        </a:buClr>
                        <a:buSzPct val="90000"/>
                        <a:buFontTx/>
                        <a:buNone/>
                        <a:tabLst/>
                      </a:pPr>
                      <a:r>
                        <a:rPr kumimoji="0" lang="en-US" sz="1400" b="0" i="0" u="none" strike="noStrike" cap="none" normalizeH="0" baseline="0" dirty="0" smtClean="0">
                          <a:ln>
                            <a:noFill/>
                          </a:ln>
                          <a:solidFill>
                            <a:schemeClr val="tx1"/>
                          </a:solidFill>
                          <a:effectLst/>
                          <a:latin typeface="Verdana" pitchFamily="34" charset="0"/>
                          <a:cs typeface="Times New Roman" pitchFamily="18" charset="0"/>
                        </a:rPr>
                        <a:t>Address Resolution</a:t>
                      </a:r>
                    </a:p>
                  </a:txBody>
                  <a:tcPr marT="91440" marB="91440" anchor="ctr" horzOverflow="overflow">
                    <a:lnL w="12700" cap="flat" cmpd="sng" algn="ctr">
                      <a:solidFill>
                        <a:srgbClr val="D2AC56"/>
                      </a:solidFill>
                      <a:prstDash val="solid"/>
                      <a:round/>
                      <a:headEnd type="none" w="med" len="med"/>
                      <a:tailEnd type="none" w="med" len="med"/>
                    </a:lnL>
                    <a:lnR w="12700" cap="flat" cmpd="sng" algn="ctr">
                      <a:solidFill>
                        <a:srgbClr val="D2AC56"/>
                      </a:solidFill>
                      <a:prstDash val="solid"/>
                      <a:round/>
                      <a:headEnd type="none" w="med" len="med"/>
                      <a:tailEnd type="none" w="med" len="med"/>
                    </a:lnR>
                    <a:lnT w="12700" cap="flat" cmpd="sng" algn="ctr">
                      <a:solidFill>
                        <a:srgbClr val="D2AC56"/>
                      </a:solidFill>
                      <a:prstDash val="solid"/>
                      <a:round/>
                      <a:headEnd type="none" w="med" len="med"/>
                      <a:tailEnd type="none" w="med" len="med"/>
                    </a:lnT>
                    <a:lnB w="12700" cap="flat" cmpd="sng" algn="ctr">
                      <a:solidFill>
                        <a:srgbClr val="D2AC56"/>
                      </a:solidFill>
                      <a:prstDash val="solid"/>
                      <a:round/>
                      <a:headEnd type="none" w="med" len="med"/>
                      <a:tailEnd type="none" w="med" len="med"/>
                    </a:lnB>
                    <a:lnTlToBr>
                      <a:noFill/>
                    </a:lnTlToBr>
                    <a:lnBlToTr>
                      <a:noFill/>
                    </a:lnBlToTr>
                    <a:solidFill>
                      <a:srgbClr val="F2E7CE"/>
                    </a:solidFill>
                  </a:tcPr>
                </a:tc>
                <a:tc>
                  <a:txBody>
                    <a:bodyPr/>
                    <a:lstStyle/>
                    <a:p>
                      <a:pPr marL="0" marR="0" lvl="0" indent="0" algn="l" defTabSz="914400" rtl="0" eaLnBrk="1" fontAlgn="base" latinLnBrk="0" hangingPunct="1">
                        <a:lnSpc>
                          <a:spcPct val="90000"/>
                        </a:lnSpc>
                        <a:spcBef>
                          <a:spcPct val="70000"/>
                        </a:spcBef>
                        <a:spcAft>
                          <a:spcPct val="0"/>
                        </a:spcAft>
                        <a:buClr>
                          <a:schemeClr val="hlink"/>
                        </a:buClr>
                        <a:buSzPct val="90000"/>
                        <a:buFontTx/>
                        <a:buNone/>
                        <a:tabLst/>
                      </a:pPr>
                      <a:r>
                        <a:rPr kumimoji="0" lang="en-US" sz="1400" b="0" i="0" u="none" strike="noStrike" cap="none" normalizeH="0" baseline="0" dirty="0" smtClean="0">
                          <a:ln>
                            <a:noFill/>
                          </a:ln>
                          <a:solidFill>
                            <a:schemeClr val="tx1"/>
                          </a:solidFill>
                          <a:effectLst/>
                          <a:latin typeface="Verdana" pitchFamily="34" charset="0"/>
                        </a:rPr>
                        <a:t>Broadcast ARP Request frames resolve IPv4 address to link layer address</a:t>
                      </a:r>
                    </a:p>
                  </a:txBody>
                  <a:tcPr marT="91440" marB="91440" anchor="ctr" horzOverflow="overflow">
                    <a:lnL w="12700" cap="flat" cmpd="sng" algn="ctr">
                      <a:solidFill>
                        <a:srgbClr val="D2AC56"/>
                      </a:solidFill>
                      <a:prstDash val="solid"/>
                      <a:round/>
                      <a:headEnd type="none" w="med" len="med"/>
                      <a:tailEnd type="none" w="med" len="med"/>
                    </a:lnL>
                    <a:lnR w="12700" cap="flat" cmpd="sng" algn="ctr">
                      <a:solidFill>
                        <a:srgbClr val="D2AC56"/>
                      </a:solidFill>
                      <a:prstDash val="solid"/>
                      <a:round/>
                      <a:headEnd type="none" w="med" len="med"/>
                      <a:tailEnd type="none" w="med" len="med"/>
                    </a:lnR>
                    <a:lnT w="12700" cap="flat" cmpd="sng" algn="ctr">
                      <a:solidFill>
                        <a:srgbClr val="D2AC56"/>
                      </a:solidFill>
                      <a:prstDash val="solid"/>
                      <a:round/>
                      <a:headEnd type="none" w="med" len="med"/>
                      <a:tailEnd type="none" w="med" len="med"/>
                    </a:lnT>
                    <a:lnB w="12700" cap="flat" cmpd="sng" algn="ctr">
                      <a:solidFill>
                        <a:srgbClr val="D2AC56"/>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90000"/>
                        </a:lnSpc>
                        <a:spcBef>
                          <a:spcPct val="70000"/>
                        </a:spcBef>
                        <a:spcAft>
                          <a:spcPct val="0"/>
                        </a:spcAft>
                        <a:buClr>
                          <a:schemeClr val="hlink"/>
                        </a:buClr>
                        <a:buSzPct val="90000"/>
                        <a:buFontTx/>
                        <a:buNone/>
                        <a:tabLst/>
                      </a:pPr>
                      <a:r>
                        <a:rPr kumimoji="0" lang="en-US" sz="1400" b="0" i="0" u="none" strike="noStrike" cap="none" normalizeH="0" baseline="0" dirty="0" smtClean="0">
                          <a:ln>
                            <a:noFill/>
                          </a:ln>
                          <a:solidFill>
                            <a:schemeClr val="tx1"/>
                          </a:solidFill>
                          <a:effectLst/>
                          <a:latin typeface="Verdana" pitchFamily="34" charset="0"/>
                        </a:rPr>
                        <a:t>ARP Request frames replaced with multicast Neighbor Solicitation messages </a:t>
                      </a:r>
                    </a:p>
                  </a:txBody>
                  <a:tcPr marT="91440" marB="91440" anchor="ctr" horzOverflow="overflow">
                    <a:lnL w="12700" cap="flat" cmpd="sng" algn="ctr">
                      <a:solidFill>
                        <a:srgbClr val="D2AC56"/>
                      </a:solidFill>
                      <a:prstDash val="solid"/>
                      <a:round/>
                      <a:headEnd type="none" w="med" len="med"/>
                      <a:tailEnd type="none" w="med" len="med"/>
                    </a:lnL>
                    <a:lnR w="12700" cap="flat" cmpd="sng" algn="ctr">
                      <a:solidFill>
                        <a:srgbClr val="D2AC56"/>
                      </a:solidFill>
                      <a:prstDash val="solid"/>
                      <a:round/>
                      <a:headEnd type="none" w="med" len="med"/>
                      <a:tailEnd type="none" w="med" len="med"/>
                    </a:lnR>
                    <a:lnT w="12700" cap="flat" cmpd="sng" algn="ctr">
                      <a:solidFill>
                        <a:srgbClr val="D2AC56"/>
                      </a:solidFill>
                      <a:prstDash val="solid"/>
                      <a:round/>
                      <a:headEnd type="none" w="med" len="med"/>
                      <a:tailEnd type="none" w="med" len="med"/>
                    </a:lnT>
                    <a:lnB w="12700" cap="flat" cmpd="sng" algn="ctr">
                      <a:solidFill>
                        <a:srgbClr val="D2AC56"/>
                      </a:solidFill>
                      <a:prstDash val="solid"/>
                      <a:round/>
                      <a:headEnd type="none" w="med" len="med"/>
                      <a:tailEnd type="none" w="med" len="med"/>
                    </a:lnB>
                    <a:lnTlToBr>
                      <a:noFill/>
                    </a:lnTlToBr>
                    <a:lnBlToTr>
                      <a:noFill/>
                    </a:lnBlToTr>
                    <a:solidFill>
                      <a:schemeClr val="bg1"/>
                    </a:solidFill>
                  </a:tcPr>
                </a:tc>
              </a:tr>
              <a:tr h="295275">
                <a:tc>
                  <a:txBody>
                    <a:bodyPr/>
                    <a:lstStyle/>
                    <a:p>
                      <a:pPr marL="0" marR="0" lvl="0" indent="0" algn="l" defTabSz="914400" rtl="0" eaLnBrk="1" fontAlgn="base" latinLnBrk="0" hangingPunct="1">
                        <a:lnSpc>
                          <a:spcPct val="90000"/>
                        </a:lnSpc>
                        <a:spcBef>
                          <a:spcPct val="70000"/>
                        </a:spcBef>
                        <a:spcAft>
                          <a:spcPct val="0"/>
                        </a:spcAft>
                        <a:buClr>
                          <a:schemeClr val="hlink"/>
                        </a:buClr>
                        <a:buSzPct val="90000"/>
                        <a:buFontTx/>
                        <a:buNone/>
                        <a:tabLst/>
                      </a:pPr>
                      <a:r>
                        <a:rPr kumimoji="0" lang="en-US" sz="1400" b="0" i="0" u="none" strike="noStrike" cap="none" normalizeH="0" baseline="0" dirty="0" smtClean="0">
                          <a:ln>
                            <a:noFill/>
                          </a:ln>
                          <a:solidFill>
                            <a:schemeClr val="tx1"/>
                          </a:solidFill>
                          <a:effectLst/>
                          <a:latin typeface="Verdana" pitchFamily="34" charset="0"/>
                          <a:cs typeface="Times New Roman" pitchFamily="18" charset="0"/>
                        </a:rPr>
                        <a:t>Manages local subnet group membership</a:t>
                      </a:r>
                    </a:p>
                  </a:txBody>
                  <a:tcPr marT="91440" marB="91440" anchor="ctr" horzOverflow="overflow">
                    <a:lnL w="12700" cap="flat" cmpd="sng" algn="ctr">
                      <a:solidFill>
                        <a:srgbClr val="D2AC56"/>
                      </a:solidFill>
                      <a:prstDash val="solid"/>
                      <a:round/>
                      <a:headEnd type="none" w="med" len="med"/>
                      <a:tailEnd type="none" w="med" len="med"/>
                    </a:lnL>
                    <a:lnR w="12700" cap="flat" cmpd="sng" algn="ctr">
                      <a:solidFill>
                        <a:srgbClr val="D2AC56"/>
                      </a:solidFill>
                      <a:prstDash val="solid"/>
                      <a:round/>
                      <a:headEnd type="none" w="med" len="med"/>
                      <a:tailEnd type="none" w="med" len="med"/>
                    </a:lnR>
                    <a:lnT w="12700" cap="flat" cmpd="sng" algn="ctr">
                      <a:solidFill>
                        <a:srgbClr val="D2AC56"/>
                      </a:solidFill>
                      <a:prstDash val="solid"/>
                      <a:round/>
                      <a:headEnd type="none" w="med" len="med"/>
                      <a:tailEnd type="none" w="med" len="med"/>
                    </a:lnT>
                    <a:lnB w="12700" cap="flat" cmpd="sng" algn="ctr">
                      <a:solidFill>
                        <a:srgbClr val="D2AC56"/>
                      </a:solidFill>
                      <a:prstDash val="solid"/>
                      <a:round/>
                      <a:headEnd type="none" w="med" len="med"/>
                      <a:tailEnd type="none" w="med" len="med"/>
                    </a:lnB>
                    <a:lnTlToBr>
                      <a:noFill/>
                    </a:lnTlToBr>
                    <a:lnBlToTr>
                      <a:noFill/>
                    </a:lnBlToTr>
                    <a:solidFill>
                      <a:srgbClr val="F2E7CE"/>
                    </a:solidFill>
                  </a:tcPr>
                </a:tc>
                <a:tc>
                  <a:txBody>
                    <a:bodyPr/>
                    <a:lstStyle/>
                    <a:p>
                      <a:pPr marL="0" marR="0" lvl="0" indent="0" algn="l" defTabSz="914400" rtl="0" eaLnBrk="1" fontAlgn="base" latinLnBrk="0" hangingPunct="1">
                        <a:lnSpc>
                          <a:spcPct val="90000"/>
                        </a:lnSpc>
                        <a:spcBef>
                          <a:spcPct val="70000"/>
                        </a:spcBef>
                        <a:spcAft>
                          <a:spcPct val="0"/>
                        </a:spcAft>
                        <a:buClr>
                          <a:schemeClr val="hlink"/>
                        </a:buClr>
                        <a:buSzPct val="90000"/>
                        <a:buFontTx/>
                        <a:buNone/>
                        <a:tabLst/>
                      </a:pPr>
                      <a:r>
                        <a:rPr kumimoji="0" lang="en-US" sz="1400" b="0" i="0" u="none" strike="noStrike" cap="none" normalizeH="0" baseline="0" dirty="0" smtClean="0">
                          <a:ln>
                            <a:noFill/>
                          </a:ln>
                          <a:solidFill>
                            <a:schemeClr val="tx1"/>
                          </a:solidFill>
                          <a:effectLst/>
                          <a:latin typeface="Verdana" pitchFamily="34" charset="0"/>
                          <a:cs typeface="Times New Roman" pitchFamily="18" charset="0"/>
                        </a:rPr>
                        <a:t>IGMP</a:t>
                      </a:r>
                    </a:p>
                  </a:txBody>
                  <a:tcPr marT="91440" marB="91440" anchor="ctr" horzOverflow="overflow">
                    <a:lnL w="12700" cap="flat" cmpd="sng" algn="ctr">
                      <a:solidFill>
                        <a:srgbClr val="D2AC56"/>
                      </a:solidFill>
                      <a:prstDash val="solid"/>
                      <a:round/>
                      <a:headEnd type="none" w="med" len="med"/>
                      <a:tailEnd type="none" w="med" len="med"/>
                    </a:lnL>
                    <a:lnR w="12700" cap="flat" cmpd="sng" algn="ctr">
                      <a:solidFill>
                        <a:srgbClr val="D2AC56"/>
                      </a:solidFill>
                      <a:prstDash val="solid"/>
                      <a:round/>
                      <a:headEnd type="none" w="med" len="med"/>
                      <a:tailEnd type="none" w="med" len="med"/>
                    </a:lnR>
                    <a:lnT w="12700" cap="flat" cmpd="sng" algn="ctr">
                      <a:solidFill>
                        <a:srgbClr val="D2AC56"/>
                      </a:solidFill>
                      <a:prstDash val="solid"/>
                      <a:round/>
                      <a:headEnd type="none" w="med" len="med"/>
                      <a:tailEnd type="none" w="med" len="med"/>
                    </a:lnT>
                    <a:lnB w="12700" cap="flat" cmpd="sng" algn="ctr">
                      <a:solidFill>
                        <a:srgbClr val="D2AC56"/>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90000"/>
                        </a:lnSpc>
                        <a:spcBef>
                          <a:spcPct val="70000"/>
                        </a:spcBef>
                        <a:spcAft>
                          <a:spcPct val="0"/>
                        </a:spcAft>
                        <a:buClr>
                          <a:schemeClr val="hlink"/>
                        </a:buClr>
                        <a:buSzPct val="90000"/>
                        <a:buFontTx/>
                        <a:buNone/>
                        <a:tabLst/>
                      </a:pPr>
                      <a:r>
                        <a:rPr kumimoji="0" lang="en-US" sz="1400" b="0" i="0" u="none" strike="noStrike" cap="none" normalizeH="0" baseline="0" dirty="0" smtClean="0">
                          <a:ln>
                            <a:noFill/>
                          </a:ln>
                          <a:solidFill>
                            <a:schemeClr val="tx1"/>
                          </a:solidFill>
                          <a:effectLst/>
                          <a:latin typeface="Verdana" pitchFamily="34" charset="0"/>
                          <a:cs typeface="Times New Roman" pitchFamily="18" charset="0"/>
                        </a:rPr>
                        <a:t>IGMP replaced with MLD messages </a:t>
                      </a:r>
                    </a:p>
                  </a:txBody>
                  <a:tcPr marT="91440" marB="91440" anchor="ctr" horzOverflow="overflow">
                    <a:lnL w="12700" cap="flat" cmpd="sng" algn="ctr">
                      <a:solidFill>
                        <a:srgbClr val="D2AC56"/>
                      </a:solidFill>
                      <a:prstDash val="solid"/>
                      <a:round/>
                      <a:headEnd type="none" w="med" len="med"/>
                      <a:tailEnd type="none" w="med" len="med"/>
                    </a:lnL>
                    <a:lnR w="12700" cap="flat" cmpd="sng" algn="ctr">
                      <a:solidFill>
                        <a:srgbClr val="D2AC56"/>
                      </a:solidFill>
                      <a:prstDash val="solid"/>
                      <a:round/>
                      <a:headEnd type="none" w="med" len="med"/>
                      <a:tailEnd type="none" w="med" len="med"/>
                    </a:lnR>
                    <a:lnT w="12700" cap="flat" cmpd="sng" algn="ctr">
                      <a:solidFill>
                        <a:srgbClr val="D2AC56"/>
                      </a:solidFill>
                      <a:prstDash val="solid"/>
                      <a:round/>
                      <a:headEnd type="none" w="med" len="med"/>
                      <a:tailEnd type="none" w="med" len="med"/>
                    </a:lnT>
                    <a:lnB w="12700" cap="flat" cmpd="sng" algn="ctr">
                      <a:solidFill>
                        <a:srgbClr val="D2AC56"/>
                      </a:solidFill>
                      <a:prstDash val="solid"/>
                      <a:round/>
                      <a:headEnd type="none" w="med" len="med"/>
                      <a:tailEnd type="none" w="med" len="med"/>
                    </a:lnB>
                    <a:lnTlToBr>
                      <a:noFill/>
                    </a:lnTlToBr>
                    <a:lnBlToTr>
                      <a:noFill/>
                    </a:lnBlToTr>
                    <a:solidFill>
                      <a:schemeClr val="bg1"/>
                    </a:solidFill>
                  </a:tcPr>
                </a:tc>
              </a:tr>
              <a:tr h="722313">
                <a:tc>
                  <a:txBody>
                    <a:bodyPr/>
                    <a:lstStyle/>
                    <a:p>
                      <a:pPr marL="0" marR="0" lvl="0" indent="0" algn="l" defTabSz="914400" rtl="0" eaLnBrk="1" fontAlgn="base" latinLnBrk="0" hangingPunct="1">
                        <a:lnSpc>
                          <a:spcPct val="90000"/>
                        </a:lnSpc>
                        <a:spcBef>
                          <a:spcPct val="70000"/>
                        </a:spcBef>
                        <a:spcAft>
                          <a:spcPct val="0"/>
                        </a:spcAft>
                        <a:buClr>
                          <a:schemeClr val="hlink"/>
                        </a:buClr>
                        <a:buSzPct val="90000"/>
                        <a:buFontTx/>
                        <a:buNone/>
                        <a:tabLst/>
                      </a:pPr>
                      <a:r>
                        <a:rPr kumimoji="0" lang="en-US" sz="1400" b="0" i="0" u="none" strike="noStrike" cap="none" normalizeH="0" baseline="0" dirty="0" smtClean="0">
                          <a:ln>
                            <a:noFill/>
                          </a:ln>
                          <a:solidFill>
                            <a:schemeClr val="tx1"/>
                          </a:solidFill>
                          <a:effectLst/>
                          <a:latin typeface="Verdana" pitchFamily="34" charset="0"/>
                          <a:cs typeface="Times New Roman" pitchFamily="18" charset="0"/>
                        </a:rPr>
                        <a:t>Router Discovery </a:t>
                      </a:r>
                    </a:p>
                  </a:txBody>
                  <a:tcPr marT="91440" marB="91440" anchor="ctr" horzOverflow="overflow">
                    <a:lnL w="12700" cap="flat" cmpd="sng" algn="ctr">
                      <a:solidFill>
                        <a:srgbClr val="D2AC56"/>
                      </a:solidFill>
                      <a:prstDash val="solid"/>
                      <a:round/>
                      <a:headEnd type="none" w="med" len="med"/>
                      <a:tailEnd type="none" w="med" len="med"/>
                    </a:lnL>
                    <a:lnR w="12700" cap="flat" cmpd="sng" algn="ctr">
                      <a:solidFill>
                        <a:srgbClr val="D2AC56"/>
                      </a:solidFill>
                      <a:prstDash val="solid"/>
                      <a:round/>
                      <a:headEnd type="none" w="med" len="med"/>
                      <a:tailEnd type="none" w="med" len="med"/>
                    </a:lnR>
                    <a:lnT w="12700" cap="flat" cmpd="sng" algn="ctr">
                      <a:solidFill>
                        <a:srgbClr val="D2AC56"/>
                      </a:solidFill>
                      <a:prstDash val="solid"/>
                      <a:round/>
                      <a:headEnd type="none" w="med" len="med"/>
                      <a:tailEnd type="none" w="med" len="med"/>
                    </a:lnT>
                    <a:lnB w="12700" cap="flat" cmpd="sng" algn="ctr">
                      <a:solidFill>
                        <a:srgbClr val="D2AC56"/>
                      </a:solidFill>
                      <a:prstDash val="solid"/>
                      <a:round/>
                      <a:headEnd type="none" w="med" len="med"/>
                      <a:tailEnd type="none" w="med" len="med"/>
                    </a:lnB>
                    <a:lnTlToBr>
                      <a:noFill/>
                    </a:lnTlToBr>
                    <a:lnBlToTr>
                      <a:noFill/>
                    </a:lnBlToTr>
                    <a:solidFill>
                      <a:srgbClr val="F2E7CE"/>
                    </a:solidFill>
                  </a:tcPr>
                </a:tc>
                <a:tc>
                  <a:txBody>
                    <a:bodyPr/>
                    <a:lstStyle/>
                    <a:p>
                      <a:pPr marL="0" marR="0" lvl="0" indent="0" algn="l" defTabSz="914400" rtl="0" eaLnBrk="1" fontAlgn="base" latinLnBrk="0" hangingPunct="1">
                        <a:lnSpc>
                          <a:spcPct val="90000"/>
                        </a:lnSpc>
                        <a:spcBef>
                          <a:spcPct val="70000"/>
                        </a:spcBef>
                        <a:spcAft>
                          <a:spcPct val="0"/>
                        </a:spcAft>
                        <a:buClr>
                          <a:schemeClr val="hlink"/>
                        </a:buClr>
                        <a:buSzPct val="90000"/>
                        <a:buFontTx/>
                        <a:buNone/>
                        <a:tabLst/>
                      </a:pPr>
                      <a:r>
                        <a:rPr kumimoji="0" lang="en-US" sz="1400" b="0" i="0" u="none" strike="noStrike" cap="none" normalizeH="0" baseline="0" dirty="0" smtClean="0">
                          <a:ln>
                            <a:noFill/>
                          </a:ln>
                          <a:solidFill>
                            <a:schemeClr val="tx1"/>
                          </a:solidFill>
                          <a:effectLst/>
                          <a:latin typeface="Verdana" pitchFamily="34" charset="0"/>
                          <a:cs typeface="Times New Roman" pitchFamily="18" charset="0"/>
                        </a:rPr>
                        <a:t>ICMP Router Discovery</a:t>
                      </a:r>
                    </a:p>
                  </a:txBody>
                  <a:tcPr marT="91440" marB="91440" anchor="ctr" horzOverflow="overflow">
                    <a:lnL w="12700" cap="flat" cmpd="sng" algn="ctr">
                      <a:solidFill>
                        <a:srgbClr val="D2AC56"/>
                      </a:solidFill>
                      <a:prstDash val="solid"/>
                      <a:round/>
                      <a:headEnd type="none" w="med" len="med"/>
                      <a:tailEnd type="none" w="med" len="med"/>
                    </a:lnL>
                    <a:lnR w="12700" cap="flat" cmpd="sng" algn="ctr">
                      <a:solidFill>
                        <a:srgbClr val="D2AC56"/>
                      </a:solidFill>
                      <a:prstDash val="solid"/>
                      <a:round/>
                      <a:headEnd type="none" w="med" len="med"/>
                      <a:tailEnd type="none" w="med" len="med"/>
                    </a:lnR>
                    <a:lnT w="12700" cap="flat" cmpd="sng" algn="ctr">
                      <a:solidFill>
                        <a:srgbClr val="D2AC56"/>
                      </a:solidFill>
                      <a:prstDash val="solid"/>
                      <a:round/>
                      <a:headEnd type="none" w="med" len="med"/>
                      <a:tailEnd type="none" w="med" len="med"/>
                    </a:lnT>
                    <a:lnB w="12700" cap="flat" cmpd="sng" algn="ctr">
                      <a:solidFill>
                        <a:srgbClr val="D2AC56"/>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90000"/>
                        </a:lnSpc>
                        <a:spcBef>
                          <a:spcPct val="70000"/>
                        </a:spcBef>
                        <a:spcAft>
                          <a:spcPct val="0"/>
                        </a:spcAft>
                        <a:buClr>
                          <a:schemeClr val="hlink"/>
                        </a:buClr>
                        <a:buSzPct val="90000"/>
                        <a:buFontTx/>
                        <a:buNone/>
                        <a:tabLst/>
                      </a:pPr>
                      <a:r>
                        <a:rPr kumimoji="0" lang="en-US" sz="1400" b="0" i="0" u="none" strike="noStrike" cap="none" normalizeH="0" baseline="0" dirty="0" smtClean="0">
                          <a:ln>
                            <a:noFill/>
                          </a:ln>
                          <a:solidFill>
                            <a:schemeClr val="tx1"/>
                          </a:solidFill>
                          <a:effectLst/>
                          <a:latin typeface="Verdana" pitchFamily="34" charset="0"/>
                          <a:cs typeface="Times New Roman" pitchFamily="18" charset="0"/>
                        </a:rPr>
                        <a:t>Replaced with ICMPv6 Router Solicitation and Router Advertisement messages</a:t>
                      </a:r>
                    </a:p>
                  </a:txBody>
                  <a:tcPr marT="91440" marB="91440" anchor="ctr" horzOverflow="overflow">
                    <a:lnL w="12700" cap="flat" cmpd="sng" algn="ctr">
                      <a:solidFill>
                        <a:srgbClr val="D2AC56"/>
                      </a:solidFill>
                      <a:prstDash val="solid"/>
                      <a:round/>
                      <a:headEnd type="none" w="med" len="med"/>
                      <a:tailEnd type="none" w="med" len="med"/>
                    </a:lnL>
                    <a:lnR w="12700" cap="flat" cmpd="sng" algn="ctr">
                      <a:solidFill>
                        <a:srgbClr val="D2AC56"/>
                      </a:solidFill>
                      <a:prstDash val="solid"/>
                      <a:round/>
                      <a:headEnd type="none" w="med" len="med"/>
                      <a:tailEnd type="none" w="med" len="med"/>
                    </a:lnR>
                    <a:lnT w="12700" cap="flat" cmpd="sng" algn="ctr">
                      <a:solidFill>
                        <a:srgbClr val="D2AC56"/>
                      </a:solidFill>
                      <a:prstDash val="solid"/>
                      <a:round/>
                      <a:headEnd type="none" w="med" len="med"/>
                      <a:tailEnd type="none" w="med" len="med"/>
                    </a:lnT>
                    <a:lnB w="12700" cap="flat" cmpd="sng" algn="ctr">
                      <a:solidFill>
                        <a:srgbClr val="D2AC56"/>
                      </a:solidFill>
                      <a:prstDash val="solid"/>
                      <a:round/>
                      <a:headEnd type="none" w="med" len="med"/>
                      <a:tailEnd type="none" w="med" len="med"/>
                    </a:lnB>
                    <a:lnTlToBr>
                      <a:noFill/>
                    </a:lnTlToBr>
                    <a:lnBlToTr>
                      <a:noFill/>
                    </a:lnBlToTr>
                    <a:solidFill>
                      <a:schemeClr val="bg1"/>
                    </a:solidFill>
                  </a:tcPr>
                </a:tc>
              </a:tr>
              <a:tr h="395288">
                <a:tc>
                  <a:txBody>
                    <a:bodyPr/>
                    <a:lstStyle/>
                    <a:p>
                      <a:pPr marL="0" marR="0" lvl="0" indent="0" algn="l" defTabSz="914400" rtl="0" eaLnBrk="1" fontAlgn="base" latinLnBrk="0" hangingPunct="1">
                        <a:lnSpc>
                          <a:spcPct val="90000"/>
                        </a:lnSpc>
                        <a:spcBef>
                          <a:spcPct val="70000"/>
                        </a:spcBef>
                        <a:spcAft>
                          <a:spcPct val="0"/>
                        </a:spcAft>
                        <a:buClr>
                          <a:schemeClr val="hlink"/>
                        </a:buClr>
                        <a:buSzPct val="90000"/>
                        <a:buFontTx/>
                        <a:buNone/>
                        <a:tabLst/>
                      </a:pPr>
                      <a:r>
                        <a:rPr kumimoji="0" lang="en-US" sz="1400" b="0" i="0" u="none" strike="noStrike" cap="none" normalizeH="0" baseline="0" dirty="0" smtClean="0">
                          <a:ln>
                            <a:noFill/>
                          </a:ln>
                          <a:solidFill>
                            <a:schemeClr val="tx1"/>
                          </a:solidFill>
                          <a:effectLst/>
                          <a:latin typeface="Verdana" pitchFamily="34" charset="0"/>
                          <a:cs typeface="Times New Roman" pitchFamily="18" charset="0"/>
                        </a:rPr>
                        <a:t>Broadcast addresses </a:t>
                      </a:r>
                    </a:p>
                  </a:txBody>
                  <a:tcPr marT="91440" marB="91440" anchor="ctr" horzOverflow="overflow">
                    <a:lnL w="12700" cap="flat" cmpd="sng" algn="ctr">
                      <a:solidFill>
                        <a:srgbClr val="D2AC56"/>
                      </a:solidFill>
                      <a:prstDash val="solid"/>
                      <a:round/>
                      <a:headEnd type="none" w="med" len="med"/>
                      <a:tailEnd type="none" w="med" len="med"/>
                    </a:lnL>
                    <a:lnR w="12700" cap="flat" cmpd="sng" algn="ctr">
                      <a:solidFill>
                        <a:srgbClr val="D2AC56"/>
                      </a:solidFill>
                      <a:prstDash val="solid"/>
                      <a:round/>
                      <a:headEnd type="none" w="med" len="med"/>
                      <a:tailEnd type="none" w="med" len="med"/>
                    </a:lnR>
                    <a:lnT w="12700" cap="flat" cmpd="sng" algn="ctr">
                      <a:solidFill>
                        <a:srgbClr val="D2AC56"/>
                      </a:solidFill>
                      <a:prstDash val="solid"/>
                      <a:round/>
                      <a:headEnd type="none" w="med" len="med"/>
                      <a:tailEnd type="none" w="med" len="med"/>
                    </a:lnT>
                    <a:lnB w="12700" cap="flat" cmpd="sng" algn="ctr">
                      <a:solidFill>
                        <a:srgbClr val="D2AC56"/>
                      </a:solidFill>
                      <a:prstDash val="solid"/>
                      <a:round/>
                      <a:headEnd type="none" w="med" len="med"/>
                      <a:tailEnd type="none" w="med" len="med"/>
                    </a:lnB>
                    <a:lnTlToBr>
                      <a:noFill/>
                    </a:lnTlToBr>
                    <a:lnBlToTr>
                      <a:noFill/>
                    </a:lnBlToTr>
                    <a:solidFill>
                      <a:srgbClr val="F2E7CE"/>
                    </a:solidFill>
                  </a:tcPr>
                </a:tc>
                <a:tc>
                  <a:txBody>
                    <a:bodyPr/>
                    <a:lstStyle/>
                    <a:p>
                      <a:pPr marL="0" marR="0" lvl="0" indent="0" algn="l" defTabSz="914400" rtl="0" eaLnBrk="1" fontAlgn="base" latinLnBrk="0" hangingPunct="1">
                        <a:lnSpc>
                          <a:spcPct val="90000"/>
                        </a:lnSpc>
                        <a:spcBef>
                          <a:spcPct val="70000"/>
                        </a:spcBef>
                        <a:spcAft>
                          <a:spcPct val="0"/>
                        </a:spcAft>
                        <a:buClr>
                          <a:schemeClr val="hlink"/>
                        </a:buClr>
                        <a:buSzPct val="90000"/>
                        <a:buFontTx/>
                        <a:buNone/>
                        <a:tabLst/>
                      </a:pPr>
                      <a:r>
                        <a:rPr kumimoji="0" lang="en-US" sz="1400" b="0" i="0" u="none" strike="noStrike" cap="none" normalizeH="0" baseline="0" dirty="0" smtClean="0">
                          <a:ln>
                            <a:noFill/>
                          </a:ln>
                          <a:solidFill>
                            <a:schemeClr val="tx1"/>
                          </a:solidFill>
                          <a:effectLst/>
                          <a:latin typeface="Verdana" pitchFamily="34" charset="0"/>
                          <a:cs typeface="Times New Roman" pitchFamily="18" charset="0"/>
                        </a:rPr>
                        <a:t>Sends traffic to all nodes on a subnet </a:t>
                      </a:r>
                    </a:p>
                  </a:txBody>
                  <a:tcPr marT="91440" marB="91440" anchor="ctr" horzOverflow="overflow">
                    <a:lnL w="12700" cap="flat" cmpd="sng" algn="ctr">
                      <a:solidFill>
                        <a:srgbClr val="D2AC56"/>
                      </a:solidFill>
                      <a:prstDash val="solid"/>
                      <a:round/>
                      <a:headEnd type="none" w="med" len="med"/>
                      <a:tailEnd type="none" w="med" len="med"/>
                    </a:lnL>
                    <a:lnR w="12700" cap="flat" cmpd="sng" algn="ctr">
                      <a:solidFill>
                        <a:srgbClr val="D2AC56"/>
                      </a:solidFill>
                      <a:prstDash val="solid"/>
                      <a:round/>
                      <a:headEnd type="none" w="med" len="med"/>
                      <a:tailEnd type="none" w="med" len="med"/>
                    </a:lnR>
                    <a:lnT w="12700" cap="flat" cmpd="sng" algn="ctr">
                      <a:solidFill>
                        <a:srgbClr val="D2AC56"/>
                      </a:solidFill>
                      <a:prstDash val="solid"/>
                      <a:round/>
                      <a:headEnd type="none" w="med" len="med"/>
                      <a:tailEnd type="none" w="med" len="med"/>
                    </a:lnT>
                    <a:lnB w="12700" cap="flat" cmpd="sng" algn="ctr">
                      <a:solidFill>
                        <a:srgbClr val="D2AC56"/>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90000"/>
                        </a:lnSpc>
                        <a:spcBef>
                          <a:spcPct val="70000"/>
                        </a:spcBef>
                        <a:spcAft>
                          <a:spcPct val="0"/>
                        </a:spcAft>
                        <a:buClr>
                          <a:schemeClr val="hlink"/>
                        </a:buClr>
                        <a:buSzPct val="90000"/>
                        <a:buFontTx/>
                        <a:buNone/>
                        <a:tabLst/>
                      </a:pPr>
                      <a:r>
                        <a:rPr kumimoji="0" lang="en-US" sz="1400" b="0" i="0" u="none" strike="noStrike" cap="none" normalizeH="0" baseline="0" dirty="0" smtClean="0">
                          <a:ln>
                            <a:noFill/>
                          </a:ln>
                          <a:solidFill>
                            <a:schemeClr val="tx1"/>
                          </a:solidFill>
                          <a:effectLst/>
                          <a:latin typeface="Verdana" pitchFamily="34" charset="0"/>
                          <a:cs typeface="Times New Roman" pitchFamily="18" charset="0"/>
                        </a:rPr>
                        <a:t>Uses a link-local scope, all-nodes multicast address instead of an IPv6 broadcast address</a:t>
                      </a:r>
                    </a:p>
                  </a:txBody>
                  <a:tcPr marT="91440" marB="91440" anchor="ctr" horzOverflow="overflow">
                    <a:lnL w="12700" cap="flat" cmpd="sng" algn="ctr">
                      <a:solidFill>
                        <a:srgbClr val="D2AC56"/>
                      </a:solidFill>
                      <a:prstDash val="solid"/>
                      <a:round/>
                      <a:headEnd type="none" w="med" len="med"/>
                      <a:tailEnd type="none" w="med" len="med"/>
                    </a:lnL>
                    <a:lnR w="12700" cap="flat" cmpd="sng" algn="ctr">
                      <a:solidFill>
                        <a:srgbClr val="D2AC56"/>
                      </a:solidFill>
                      <a:prstDash val="solid"/>
                      <a:round/>
                      <a:headEnd type="none" w="med" len="med"/>
                      <a:tailEnd type="none" w="med" len="med"/>
                    </a:lnR>
                    <a:lnT w="12700" cap="flat" cmpd="sng" algn="ctr">
                      <a:solidFill>
                        <a:srgbClr val="D2AC56"/>
                      </a:solidFill>
                      <a:prstDash val="solid"/>
                      <a:round/>
                      <a:headEnd type="none" w="med" len="med"/>
                      <a:tailEnd type="none" w="med" len="med"/>
                    </a:lnT>
                    <a:lnB w="12700" cap="flat" cmpd="sng" algn="ctr">
                      <a:solidFill>
                        <a:srgbClr val="D2AC56"/>
                      </a:solidFill>
                      <a:prstDash val="solid"/>
                      <a:round/>
                      <a:headEnd type="none" w="med" len="med"/>
                      <a:tailEnd type="none" w="med" len="med"/>
                    </a:lnB>
                    <a:lnTlToBr>
                      <a:noFill/>
                    </a:lnTlToBr>
                    <a:lnBlToTr>
                      <a:noFill/>
                    </a:lnBlToTr>
                    <a:solidFill>
                      <a:schemeClr val="bg1"/>
                    </a:solidFill>
                  </a:tcPr>
                </a:tc>
              </a:tr>
              <a:tr h="296863">
                <a:tc>
                  <a:txBody>
                    <a:bodyPr/>
                    <a:lstStyle/>
                    <a:p>
                      <a:pPr marL="0" marR="0" lvl="0" indent="0" algn="l" defTabSz="914400" rtl="0" eaLnBrk="1" fontAlgn="base" latinLnBrk="0" hangingPunct="1">
                        <a:lnSpc>
                          <a:spcPct val="90000"/>
                        </a:lnSpc>
                        <a:spcBef>
                          <a:spcPct val="70000"/>
                        </a:spcBef>
                        <a:spcAft>
                          <a:spcPct val="0"/>
                        </a:spcAft>
                        <a:buClr>
                          <a:schemeClr val="hlink"/>
                        </a:buClr>
                        <a:buSzPct val="90000"/>
                        <a:buFontTx/>
                        <a:buNone/>
                        <a:tabLst/>
                      </a:pPr>
                      <a:r>
                        <a:rPr kumimoji="0" lang="en-US" sz="1400" b="0" i="0" u="none" strike="noStrike" cap="none" normalizeH="0" baseline="0" dirty="0" smtClean="0">
                          <a:ln>
                            <a:noFill/>
                          </a:ln>
                          <a:solidFill>
                            <a:schemeClr val="tx1"/>
                          </a:solidFill>
                          <a:effectLst/>
                          <a:latin typeface="Verdana" pitchFamily="34" charset="0"/>
                          <a:cs typeface="Times New Roman" pitchFamily="18" charset="0"/>
                        </a:rPr>
                        <a:t>Configuration</a:t>
                      </a:r>
                    </a:p>
                  </a:txBody>
                  <a:tcPr marT="91440" marB="91440" anchor="ctr" horzOverflow="overflow">
                    <a:lnL w="12700" cap="flat" cmpd="sng" algn="ctr">
                      <a:solidFill>
                        <a:srgbClr val="D2AC56"/>
                      </a:solidFill>
                      <a:prstDash val="solid"/>
                      <a:round/>
                      <a:headEnd type="none" w="med" len="med"/>
                      <a:tailEnd type="none" w="med" len="med"/>
                    </a:lnL>
                    <a:lnR w="12700" cap="flat" cmpd="sng" algn="ctr">
                      <a:solidFill>
                        <a:srgbClr val="D2AC56"/>
                      </a:solidFill>
                      <a:prstDash val="solid"/>
                      <a:round/>
                      <a:headEnd type="none" w="med" len="med"/>
                      <a:tailEnd type="none" w="med" len="med"/>
                    </a:lnR>
                    <a:lnT w="12700" cap="flat" cmpd="sng" algn="ctr">
                      <a:solidFill>
                        <a:srgbClr val="D2AC56"/>
                      </a:solidFill>
                      <a:prstDash val="solid"/>
                      <a:round/>
                      <a:headEnd type="none" w="med" len="med"/>
                      <a:tailEnd type="none" w="med" len="med"/>
                    </a:lnT>
                    <a:lnB w="12700" cap="flat" cmpd="sng" algn="ctr">
                      <a:solidFill>
                        <a:srgbClr val="D2AC56"/>
                      </a:solidFill>
                      <a:prstDash val="solid"/>
                      <a:round/>
                      <a:headEnd type="none" w="med" len="med"/>
                      <a:tailEnd type="none" w="med" len="med"/>
                    </a:lnB>
                    <a:lnTlToBr>
                      <a:noFill/>
                    </a:lnTlToBr>
                    <a:lnBlToTr>
                      <a:noFill/>
                    </a:lnBlToTr>
                    <a:solidFill>
                      <a:srgbClr val="F2E7CE"/>
                    </a:solidFill>
                  </a:tcPr>
                </a:tc>
                <a:tc>
                  <a:txBody>
                    <a:bodyPr/>
                    <a:lstStyle/>
                    <a:p>
                      <a:pPr marL="0" marR="0" lvl="0" indent="0" algn="l" defTabSz="914400" rtl="0" eaLnBrk="1" fontAlgn="base" latinLnBrk="0" hangingPunct="1">
                        <a:lnSpc>
                          <a:spcPct val="90000"/>
                        </a:lnSpc>
                        <a:spcBef>
                          <a:spcPct val="70000"/>
                        </a:spcBef>
                        <a:spcAft>
                          <a:spcPct val="0"/>
                        </a:spcAft>
                        <a:buClr>
                          <a:schemeClr val="hlink"/>
                        </a:buClr>
                        <a:buSzPct val="90000"/>
                        <a:buFontTx/>
                        <a:buNone/>
                        <a:tabLst/>
                      </a:pPr>
                      <a:r>
                        <a:rPr kumimoji="0" lang="en-US" sz="1400" b="0" i="0" u="none" strike="noStrike" cap="none" normalizeH="0" baseline="0" dirty="0" smtClean="0">
                          <a:ln>
                            <a:noFill/>
                          </a:ln>
                          <a:solidFill>
                            <a:schemeClr val="tx1"/>
                          </a:solidFill>
                          <a:effectLst/>
                          <a:latin typeface="Verdana" pitchFamily="34" charset="0"/>
                          <a:cs typeface="Times New Roman" pitchFamily="18" charset="0"/>
                        </a:rPr>
                        <a:t>Configured manually or through DHCP </a:t>
                      </a:r>
                    </a:p>
                  </a:txBody>
                  <a:tcPr marT="91440" marB="91440" anchor="ctr" horzOverflow="overflow">
                    <a:lnL w="12700" cap="flat" cmpd="sng" algn="ctr">
                      <a:solidFill>
                        <a:srgbClr val="D2AC56"/>
                      </a:solidFill>
                      <a:prstDash val="solid"/>
                      <a:round/>
                      <a:headEnd type="none" w="med" len="med"/>
                      <a:tailEnd type="none" w="med" len="med"/>
                    </a:lnL>
                    <a:lnR w="12700" cap="flat" cmpd="sng" algn="ctr">
                      <a:solidFill>
                        <a:srgbClr val="D2AC56"/>
                      </a:solidFill>
                      <a:prstDash val="solid"/>
                      <a:round/>
                      <a:headEnd type="none" w="med" len="med"/>
                      <a:tailEnd type="none" w="med" len="med"/>
                    </a:lnR>
                    <a:lnT w="12700" cap="flat" cmpd="sng" algn="ctr">
                      <a:solidFill>
                        <a:srgbClr val="D2AC56"/>
                      </a:solidFill>
                      <a:prstDash val="solid"/>
                      <a:round/>
                      <a:headEnd type="none" w="med" len="med"/>
                      <a:tailEnd type="none" w="med" len="med"/>
                    </a:lnT>
                    <a:lnB w="12700" cap="flat" cmpd="sng" algn="ctr">
                      <a:solidFill>
                        <a:srgbClr val="D2AC56"/>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90000"/>
                        </a:lnSpc>
                        <a:spcBef>
                          <a:spcPct val="70000"/>
                        </a:spcBef>
                        <a:spcAft>
                          <a:spcPct val="0"/>
                        </a:spcAft>
                        <a:buClr>
                          <a:schemeClr val="hlink"/>
                        </a:buClr>
                        <a:buSzPct val="90000"/>
                        <a:buFontTx/>
                        <a:buNone/>
                        <a:tabLst/>
                      </a:pPr>
                      <a:r>
                        <a:rPr kumimoji="0" lang="en-US" sz="1400" b="0" i="0" u="none" strike="noStrike" cap="none" normalizeH="0" baseline="0" dirty="0" smtClean="0">
                          <a:ln>
                            <a:noFill/>
                          </a:ln>
                          <a:solidFill>
                            <a:schemeClr val="tx1"/>
                          </a:solidFill>
                          <a:effectLst/>
                          <a:latin typeface="Verdana" pitchFamily="34" charset="0"/>
                          <a:cs typeface="Times New Roman" pitchFamily="18" charset="0"/>
                        </a:rPr>
                        <a:t>Does not require manual configuration or DHCP </a:t>
                      </a:r>
                    </a:p>
                  </a:txBody>
                  <a:tcPr marT="91440" marB="91440" anchor="ctr" horzOverflow="overflow">
                    <a:lnL w="12700" cap="flat" cmpd="sng" algn="ctr">
                      <a:solidFill>
                        <a:srgbClr val="D2AC56"/>
                      </a:solidFill>
                      <a:prstDash val="solid"/>
                      <a:round/>
                      <a:headEnd type="none" w="med" len="med"/>
                      <a:tailEnd type="none" w="med" len="med"/>
                    </a:lnL>
                    <a:lnR w="12700" cap="flat" cmpd="sng" algn="ctr">
                      <a:solidFill>
                        <a:srgbClr val="D2AC56"/>
                      </a:solidFill>
                      <a:prstDash val="solid"/>
                      <a:round/>
                      <a:headEnd type="none" w="med" len="med"/>
                      <a:tailEnd type="none" w="med" len="med"/>
                    </a:lnR>
                    <a:lnT w="12700" cap="flat" cmpd="sng" algn="ctr">
                      <a:solidFill>
                        <a:srgbClr val="D2AC56"/>
                      </a:solidFill>
                      <a:prstDash val="solid"/>
                      <a:round/>
                      <a:headEnd type="none" w="med" len="med"/>
                      <a:tailEnd type="none" w="med" len="med"/>
                    </a:lnT>
                    <a:lnB w="12700" cap="flat" cmpd="sng" algn="ctr">
                      <a:solidFill>
                        <a:srgbClr val="D2AC56"/>
                      </a:solidFill>
                      <a:prstDash val="solid"/>
                      <a:round/>
                      <a:headEnd type="none" w="med" len="med"/>
                      <a:tailEnd type="none" w="med" len="med"/>
                    </a:lnB>
                    <a:lnTlToBr>
                      <a:noFill/>
                    </a:lnTlToBr>
                    <a:lnBlToTr>
                      <a:noFill/>
                    </a:lnBlToTr>
                    <a:solidFill>
                      <a:schemeClr val="bg1"/>
                    </a:solidFill>
                  </a:tcPr>
                </a:tc>
              </a:tr>
              <a:tr h="395288">
                <a:tc>
                  <a:txBody>
                    <a:bodyPr/>
                    <a:lstStyle/>
                    <a:p>
                      <a:pPr marL="0" marR="0" lvl="0" indent="0" algn="l" defTabSz="914400" rtl="0" eaLnBrk="1" fontAlgn="base" latinLnBrk="0" hangingPunct="1">
                        <a:lnSpc>
                          <a:spcPct val="90000"/>
                        </a:lnSpc>
                        <a:spcBef>
                          <a:spcPct val="70000"/>
                        </a:spcBef>
                        <a:spcAft>
                          <a:spcPct val="0"/>
                        </a:spcAft>
                        <a:buClr>
                          <a:schemeClr val="hlink"/>
                        </a:buClr>
                        <a:buSzPct val="90000"/>
                        <a:buFontTx/>
                        <a:buNone/>
                        <a:tabLst/>
                      </a:pPr>
                      <a:r>
                        <a:rPr kumimoji="0" lang="en-US" sz="1400" b="0" i="0" u="none" strike="noStrike" cap="none" normalizeH="0" baseline="0" dirty="0" smtClean="0">
                          <a:ln>
                            <a:noFill/>
                          </a:ln>
                          <a:solidFill>
                            <a:schemeClr val="tx1"/>
                          </a:solidFill>
                          <a:effectLst/>
                          <a:latin typeface="Verdana" pitchFamily="34" charset="0"/>
                          <a:cs typeface="Times New Roman" pitchFamily="18" charset="0"/>
                        </a:rPr>
                        <a:t>Resource records</a:t>
                      </a:r>
                    </a:p>
                  </a:txBody>
                  <a:tcPr marT="91440" marB="91440" anchor="ctr" horzOverflow="overflow">
                    <a:lnL w="12700" cap="flat" cmpd="sng" algn="ctr">
                      <a:solidFill>
                        <a:srgbClr val="D2AC56"/>
                      </a:solidFill>
                      <a:prstDash val="solid"/>
                      <a:round/>
                      <a:headEnd type="none" w="med" len="med"/>
                      <a:tailEnd type="none" w="med" len="med"/>
                    </a:lnL>
                    <a:lnR w="12700" cap="flat" cmpd="sng" algn="ctr">
                      <a:solidFill>
                        <a:srgbClr val="D2AC56"/>
                      </a:solidFill>
                      <a:prstDash val="solid"/>
                      <a:round/>
                      <a:headEnd type="none" w="med" len="med"/>
                      <a:tailEnd type="none" w="med" len="med"/>
                    </a:lnR>
                    <a:lnT w="12700" cap="flat" cmpd="sng" algn="ctr">
                      <a:solidFill>
                        <a:srgbClr val="D2AC56"/>
                      </a:solidFill>
                      <a:prstDash val="solid"/>
                      <a:round/>
                      <a:headEnd type="none" w="med" len="med"/>
                      <a:tailEnd type="none" w="med" len="med"/>
                    </a:lnT>
                    <a:lnB w="12700" cap="flat" cmpd="sng" algn="ctr">
                      <a:solidFill>
                        <a:srgbClr val="D2AC56"/>
                      </a:solidFill>
                      <a:prstDash val="solid"/>
                      <a:round/>
                      <a:headEnd type="none" w="med" len="med"/>
                      <a:tailEnd type="none" w="med" len="med"/>
                    </a:lnB>
                    <a:lnTlToBr>
                      <a:noFill/>
                    </a:lnTlToBr>
                    <a:lnBlToTr>
                      <a:noFill/>
                    </a:lnBlToTr>
                    <a:solidFill>
                      <a:srgbClr val="F2E7CE"/>
                    </a:solidFill>
                  </a:tcPr>
                </a:tc>
                <a:tc>
                  <a:txBody>
                    <a:bodyPr/>
                    <a:lstStyle/>
                    <a:p>
                      <a:pPr marL="0" marR="0" lvl="0" indent="0" algn="l" defTabSz="914400" rtl="0" eaLnBrk="1" fontAlgn="base" latinLnBrk="0" hangingPunct="1">
                        <a:lnSpc>
                          <a:spcPct val="90000"/>
                        </a:lnSpc>
                        <a:spcBef>
                          <a:spcPct val="70000"/>
                        </a:spcBef>
                        <a:spcAft>
                          <a:spcPct val="0"/>
                        </a:spcAft>
                        <a:buClr>
                          <a:schemeClr val="hlink"/>
                        </a:buClr>
                        <a:buSzPct val="90000"/>
                        <a:buFontTx/>
                        <a:buNone/>
                        <a:tabLst/>
                      </a:pPr>
                      <a:r>
                        <a:rPr kumimoji="0" lang="en-US" sz="1400" b="0" i="0" u="none" strike="noStrike" cap="none" normalizeH="0" baseline="0" dirty="0" smtClean="0">
                          <a:ln>
                            <a:noFill/>
                          </a:ln>
                          <a:solidFill>
                            <a:schemeClr val="tx1"/>
                          </a:solidFill>
                          <a:effectLst/>
                          <a:latin typeface="Verdana" pitchFamily="34" charset="0"/>
                          <a:cs typeface="Times New Roman" pitchFamily="18" charset="0"/>
                        </a:rPr>
                        <a:t>Uses </a:t>
                      </a:r>
                      <a:r>
                        <a:rPr kumimoji="0" lang="en-US" sz="1400" b="1" i="0" u="none" strike="noStrike" cap="none" normalizeH="0" baseline="0" dirty="0" smtClean="0">
                          <a:ln>
                            <a:noFill/>
                          </a:ln>
                          <a:solidFill>
                            <a:schemeClr val="tx1"/>
                          </a:solidFill>
                          <a:effectLst/>
                          <a:latin typeface="Verdana" pitchFamily="34" charset="0"/>
                          <a:cs typeface="Times New Roman" pitchFamily="18" charset="0"/>
                        </a:rPr>
                        <a:t>A</a:t>
                      </a:r>
                      <a:r>
                        <a:rPr kumimoji="0" lang="en-US" sz="1400" b="0" i="0" u="none" strike="noStrike" cap="none" normalizeH="0" baseline="0" dirty="0" smtClean="0">
                          <a:ln>
                            <a:noFill/>
                          </a:ln>
                          <a:solidFill>
                            <a:schemeClr val="tx1"/>
                          </a:solidFill>
                          <a:effectLst/>
                          <a:latin typeface="Verdana" pitchFamily="34" charset="0"/>
                          <a:cs typeface="Times New Roman" pitchFamily="18" charset="0"/>
                        </a:rPr>
                        <a:t> resource records in DNS to map host names to IPv4 addresses </a:t>
                      </a:r>
                    </a:p>
                  </a:txBody>
                  <a:tcPr marT="91440" marB="91440" anchor="ctr" horzOverflow="overflow">
                    <a:lnL w="12700" cap="flat" cmpd="sng" algn="ctr">
                      <a:solidFill>
                        <a:srgbClr val="D2AC56"/>
                      </a:solidFill>
                      <a:prstDash val="solid"/>
                      <a:round/>
                      <a:headEnd type="none" w="med" len="med"/>
                      <a:tailEnd type="none" w="med" len="med"/>
                    </a:lnL>
                    <a:lnR w="12700" cap="flat" cmpd="sng" algn="ctr">
                      <a:solidFill>
                        <a:srgbClr val="D2AC56"/>
                      </a:solidFill>
                      <a:prstDash val="solid"/>
                      <a:round/>
                      <a:headEnd type="none" w="med" len="med"/>
                      <a:tailEnd type="none" w="med" len="med"/>
                    </a:lnR>
                    <a:lnT w="12700" cap="flat" cmpd="sng" algn="ctr">
                      <a:solidFill>
                        <a:srgbClr val="D2AC56"/>
                      </a:solidFill>
                      <a:prstDash val="solid"/>
                      <a:round/>
                      <a:headEnd type="none" w="med" len="med"/>
                      <a:tailEnd type="none" w="med" len="med"/>
                    </a:lnT>
                    <a:lnB w="12700" cap="flat" cmpd="sng" algn="ctr">
                      <a:solidFill>
                        <a:srgbClr val="D2AC56"/>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90000"/>
                        </a:lnSpc>
                        <a:spcBef>
                          <a:spcPct val="70000"/>
                        </a:spcBef>
                        <a:spcAft>
                          <a:spcPct val="0"/>
                        </a:spcAft>
                        <a:buClr>
                          <a:schemeClr val="hlink"/>
                        </a:buClr>
                        <a:buSzPct val="90000"/>
                        <a:buFontTx/>
                        <a:buNone/>
                        <a:tabLst/>
                      </a:pPr>
                      <a:r>
                        <a:rPr kumimoji="0" lang="en-US" sz="1400" b="0" i="0" u="none" strike="noStrike" cap="none" normalizeH="0" baseline="0" dirty="0" smtClean="0">
                          <a:ln>
                            <a:noFill/>
                          </a:ln>
                          <a:solidFill>
                            <a:schemeClr val="tx1"/>
                          </a:solidFill>
                          <a:effectLst/>
                          <a:latin typeface="Verdana" pitchFamily="34" charset="0"/>
                          <a:cs typeface="Times New Roman" pitchFamily="18" charset="0"/>
                        </a:rPr>
                        <a:t>Uses </a:t>
                      </a:r>
                      <a:r>
                        <a:rPr kumimoji="0" lang="en-US" sz="1400" b="1" i="0" u="none" strike="noStrike" cap="none" normalizeH="0" baseline="0" dirty="0" smtClean="0">
                          <a:ln>
                            <a:noFill/>
                          </a:ln>
                          <a:solidFill>
                            <a:schemeClr val="tx1"/>
                          </a:solidFill>
                          <a:effectLst/>
                          <a:latin typeface="Verdana" pitchFamily="34" charset="0"/>
                          <a:cs typeface="Times New Roman" pitchFamily="18" charset="0"/>
                        </a:rPr>
                        <a:t>AAAA</a:t>
                      </a:r>
                      <a:r>
                        <a:rPr kumimoji="0" lang="en-US" sz="1400" b="0" i="0" u="none" strike="noStrike" cap="none" normalizeH="0" baseline="0" dirty="0" smtClean="0">
                          <a:ln>
                            <a:noFill/>
                          </a:ln>
                          <a:solidFill>
                            <a:schemeClr val="tx1"/>
                          </a:solidFill>
                          <a:effectLst/>
                          <a:latin typeface="Verdana" pitchFamily="34" charset="0"/>
                          <a:cs typeface="Times New Roman" pitchFamily="18" charset="0"/>
                        </a:rPr>
                        <a:t> resource records in DNS to map host names to IPv6 addresses </a:t>
                      </a:r>
                    </a:p>
                  </a:txBody>
                  <a:tcPr marT="91440" marB="91440" anchor="ctr" horzOverflow="overflow">
                    <a:lnL w="12700" cap="flat" cmpd="sng" algn="ctr">
                      <a:solidFill>
                        <a:srgbClr val="D2AC56"/>
                      </a:solidFill>
                      <a:prstDash val="solid"/>
                      <a:round/>
                      <a:headEnd type="none" w="med" len="med"/>
                      <a:tailEnd type="none" w="med" len="med"/>
                    </a:lnL>
                    <a:lnR w="12700" cap="flat" cmpd="sng" algn="ctr">
                      <a:solidFill>
                        <a:srgbClr val="D2AC56"/>
                      </a:solidFill>
                      <a:prstDash val="solid"/>
                      <a:round/>
                      <a:headEnd type="none" w="med" len="med"/>
                      <a:tailEnd type="none" w="med" len="med"/>
                    </a:lnR>
                    <a:lnT w="12700" cap="flat" cmpd="sng" algn="ctr">
                      <a:solidFill>
                        <a:srgbClr val="D2AC56"/>
                      </a:solidFill>
                      <a:prstDash val="solid"/>
                      <a:round/>
                      <a:headEnd type="none" w="med" len="med"/>
                      <a:tailEnd type="none" w="med" len="med"/>
                    </a:lnT>
                    <a:lnB w="12700" cap="flat" cmpd="sng" algn="ctr">
                      <a:solidFill>
                        <a:srgbClr val="D2AC56"/>
                      </a:solidFill>
                      <a:prstDash val="solid"/>
                      <a:round/>
                      <a:headEnd type="none" w="med" len="med"/>
                      <a:tailEnd type="none" w="med" len="med"/>
                    </a:lnB>
                    <a:lnTlToBr>
                      <a:noFill/>
                    </a:lnTlToBr>
                    <a:lnBlToTr>
                      <a:noFill/>
                    </a:lnBlToTr>
                    <a:solidFill>
                      <a:schemeClr val="bg1"/>
                    </a:solidFill>
                  </a:tcPr>
                </a:tc>
              </a:tr>
            </a:tbl>
          </a:graphicData>
        </a:graphic>
      </p:graphicFrame>
    </p:spTree>
    <p:extLst>
      <p:ext uri="{BB962C8B-B14F-4D97-AF65-F5344CB8AC3E}">
        <p14:creationId xmlns:p14="http://schemas.microsoft.com/office/powerpoint/2010/main" val="2080941458"/>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IPv6 Address Space</a:t>
            </a:r>
            <a:endParaRPr lang="en-GB" dirty="0"/>
          </a:p>
        </p:txBody>
      </p:sp>
      <p:sp>
        <p:nvSpPr>
          <p:cNvPr id="4" name="AutoShape 22"/>
          <p:cNvSpPr>
            <a:spLocks noChangeArrowheads="1"/>
          </p:cNvSpPr>
          <p:nvPr/>
        </p:nvSpPr>
        <p:spPr bwMode="auto">
          <a:xfrm>
            <a:off x="199822" y="879105"/>
            <a:ext cx="3885795" cy="677863"/>
          </a:xfrm>
          <a:prstGeom prst="roundRect">
            <a:avLst>
              <a:gd name="adj" fmla="val 11060"/>
            </a:avLst>
          </a:prstGeom>
          <a:solidFill>
            <a:schemeClr val="bg1"/>
          </a:solidFill>
          <a:ln w="9525" algn="ctr">
            <a:solidFill>
              <a:srgbClr val="777777"/>
            </a:solidFill>
            <a:round/>
            <a:headEnd/>
            <a:tailEnd/>
          </a:ln>
        </p:spPr>
        <p:txBody>
          <a:bodyPr anchor="ctr"/>
          <a:lstStyle/>
          <a:p>
            <a:r>
              <a:rPr lang="en-US" dirty="0" smtClean="0"/>
              <a:t>[0010][1111][0011][1011]</a:t>
            </a:r>
            <a:endParaRPr lang="en-US" dirty="0">
              <a:solidFill>
                <a:srgbClr val="FF0000"/>
              </a:solidFill>
            </a:endParaRPr>
          </a:p>
        </p:txBody>
      </p:sp>
      <p:sp>
        <p:nvSpPr>
          <p:cNvPr id="5" name="AutoShape 22"/>
          <p:cNvSpPr>
            <a:spLocks noChangeArrowheads="1"/>
          </p:cNvSpPr>
          <p:nvPr/>
        </p:nvSpPr>
        <p:spPr bwMode="auto">
          <a:xfrm>
            <a:off x="205394" y="1632982"/>
            <a:ext cx="1991535" cy="4136554"/>
          </a:xfrm>
          <a:prstGeom prst="roundRect">
            <a:avLst>
              <a:gd name="adj" fmla="val 11060"/>
            </a:avLst>
          </a:prstGeom>
          <a:solidFill>
            <a:schemeClr val="bg1"/>
          </a:solidFill>
          <a:ln w="9525" algn="ctr">
            <a:solidFill>
              <a:srgbClr val="777777"/>
            </a:solidFill>
            <a:round/>
            <a:headEnd/>
            <a:tailEnd/>
          </a:ln>
        </p:spPr>
        <p:txBody>
          <a:bodyPr anchor="ctr"/>
          <a:lstStyle/>
          <a:p>
            <a:r>
              <a:rPr lang="en-US" dirty="0" smtClean="0">
                <a:solidFill>
                  <a:srgbClr val="FF0000"/>
                </a:solidFill>
              </a:rPr>
              <a:t>  8 4 2 1 </a:t>
            </a:r>
          </a:p>
          <a:p>
            <a:endParaRPr lang="en-US" dirty="0" smtClean="0"/>
          </a:p>
          <a:p>
            <a:r>
              <a:rPr lang="en-US" dirty="0" smtClean="0"/>
              <a:t>[0 0 1 0] </a:t>
            </a:r>
          </a:p>
          <a:p>
            <a:r>
              <a:rPr lang="en-US" dirty="0" smtClean="0"/>
              <a:t>0+0+2+0=</a:t>
            </a:r>
            <a:r>
              <a:rPr lang="en-US" dirty="0" smtClean="0">
                <a:solidFill>
                  <a:srgbClr val="FF0000"/>
                </a:solidFill>
              </a:rPr>
              <a:t>2</a:t>
            </a:r>
          </a:p>
          <a:p>
            <a:endParaRPr lang="en-US" dirty="0" smtClean="0"/>
          </a:p>
          <a:p>
            <a:r>
              <a:rPr lang="en-US" dirty="0" smtClean="0"/>
              <a:t>[1 1 1 1] </a:t>
            </a:r>
            <a:endParaRPr lang="en-US" dirty="0"/>
          </a:p>
          <a:p>
            <a:r>
              <a:rPr lang="en-US" dirty="0" smtClean="0"/>
              <a:t>8+4+2+1=</a:t>
            </a:r>
            <a:r>
              <a:rPr lang="en-US" dirty="0" smtClean="0">
                <a:solidFill>
                  <a:srgbClr val="FF0000"/>
                </a:solidFill>
              </a:rPr>
              <a:t>F</a:t>
            </a:r>
            <a:endParaRPr lang="en-US" dirty="0">
              <a:solidFill>
                <a:srgbClr val="FF0000"/>
              </a:solidFill>
            </a:endParaRPr>
          </a:p>
          <a:p>
            <a:endParaRPr lang="en-US" dirty="0" smtClean="0"/>
          </a:p>
          <a:p>
            <a:r>
              <a:rPr lang="en-US" dirty="0" smtClean="0"/>
              <a:t>[</a:t>
            </a:r>
            <a:r>
              <a:rPr lang="en-US" dirty="0"/>
              <a:t>0 0 1 </a:t>
            </a:r>
            <a:r>
              <a:rPr lang="en-US" dirty="0" smtClean="0"/>
              <a:t>1] </a:t>
            </a:r>
            <a:endParaRPr lang="en-US" dirty="0"/>
          </a:p>
          <a:p>
            <a:r>
              <a:rPr lang="en-US" dirty="0" smtClean="0"/>
              <a:t>0+0+2+1=</a:t>
            </a:r>
            <a:r>
              <a:rPr lang="en-US" dirty="0" smtClean="0">
                <a:solidFill>
                  <a:srgbClr val="FF0000"/>
                </a:solidFill>
              </a:rPr>
              <a:t>3</a:t>
            </a:r>
            <a:endParaRPr lang="en-US" dirty="0">
              <a:solidFill>
                <a:srgbClr val="FF0000"/>
              </a:solidFill>
            </a:endParaRPr>
          </a:p>
          <a:p>
            <a:endParaRPr lang="en-US" dirty="0" smtClean="0"/>
          </a:p>
          <a:p>
            <a:r>
              <a:rPr lang="en-US" dirty="0" smtClean="0"/>
              <a:t>[1 </a:t>
            </a:r>
            <a:r>
              <a:rPr lang="en-US" dirty="0"/>
              <a:t>0 1 </a:t>
            </a:r>
            <a:r>
              <a:rPr lang="en-US" dirty="0" smtClean="0"/>
              <a:t>1] </a:t>
            </a:r>
            <a:endParaRPr lang="en-US" dirty="0"/>
          </a:p>
          <a:p>
            <a:r>
              <a:rPr lang="en-US" dirty="0" smtClean="0"/>
              <a:t>8+0+2+1=</a:t>
            </a:r>
            <a:r>
              <a:rPr lang="en-US" dirty="0" smtClean="0">
                <a:solidFill>
                  <a:srgbClr val="FF0000"/>
                </a:solidFill>
              </a:rPr>
              <a:t>B</a:t>
            </a:r>
            <a:endParaRPr lang="en-US" dirty="0">
              <a:solidFill>
                <a:srgbClr val="FF0000"/>
              </a:solidFill>
            </a:endParaRPr>
          </a:p>
          <a:p>
            <a:endParaRPr lang="en-US" dirty="0"/>
          </a:p>
        </p:txBody>
      </p:sp>
      <p:sp>
        <p:nvSpPr>
          <p:cNvPr id="6" name="AutoShape 22"/>
          <p:cNvSpPr>
            <a:spLocks noChangeArrowheads="1"/>
          </p:cNvSpPr>
          <p:nvPr/>
        </p:nvSpPr>
        <p:spPr bwMode="auto">
          <a:xfrm>
            <a:off x="205394" y="5845178"/>
            <a:ext cx="1991535" cy="677863"/>
          </a:xfrm>
          <a:prstGeom prst="roundRect">
            <a:avLst>
              <a:gd name="adj" fmla="val 11060"/>
            </a:avLst>
          </a:prstGeom>
          <a:solidFill>
            <a:schemeClr val="bg1"/>
          </a:solidFill>
          <a:ln w="9525" algn="ctr">
            <a:solidFill>
              <a:srgbClr val="777777"/>
            </a:solidFill>
            <a:round/>
            <a:headEnd/>
            <a:tailEnd/>
          </a:ln>
        </p:spPr>
        <p:txBody>
          <a:bodyPr anchor="ctr"/>
          <a:lstStyle/>
          <a:p>
            <a:r>
              <a:rPr lang="en-US" dirty="0" smtClean="0"/>
              <a:t>= </a:t>
            </a:r>
            <a:r>
              <a:rPr lang="en-US" dirty="0" smtClean="0">
                <a:solidFill>
                  <a:srgbClr val="FF0000"/>
                </a:solidFill>
              </a:rPr>
              <a:t>2F3B</a:t>
            </a:r>
            <a:endParaRPr lang="en-US" dirty="0">
              <a:solidFill>
                <a:srgbClr val="FF0000"/>
              </a:solidFill>
            </a:endParaRPr>
          </a:p>
        </p:txBody>
      </p:sp>
      <p:sp>
        <p:nvSpPr>
          <p:cNvPr id="7" name="Rectangle 6"/>
          <p:cNvSpPr/>
          <p:nvPr/>
        </p:nvSpPr>
        <p:spPr bwMode="auto">
          <a:xfrm>
            <a:off x="85512" y="749300"/>
            <a:ext cx="8669867" cy="5773741"/>
          </a:xfrm>
          <a:prstGeom prst="rect">
            <a:avLst/>
          </a:prstGeom>
          <a:solidFill>
            <a:schemeClr val="accent1"/>
          </a:solidFill>
          <a:ln w="9525" cap="flat" cmpd="sng" algn="ctr">
            <a:noFill/>
            <a:prstDash val="solid"/>
            <a:round/>
            <a:headEnd type="none" w="med" len="med"/>
            <a:tailEnd type="none" w="med" len="med"/>
          </a:ln>
          <a:effectLst/>
        </p:spPr>
        <p:txBody>
          <a:bodyPr vert="horz" wrap="square" lIns="182880" tIns="45720" rIns="18288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GB" sz="1800" b="1" i="0" u="none" strike="noStrike" cap="none" normalizeH="0" baseline="0" dirty="0" smtClean="0">
              <a:ln>
                <a:noFill/>
              </a:ln>
              <a:solidFill>
                <a:schemeClr val="tx1"/>
              </a:solidFill>
              <a:effectLst/>
              <a:latin typeface="Verdana" pitchFamily="34" charset="0"/>
            </a:endParaRPr>
          </a:p>
        </p:txBody>
      </p:sp>
      <p:grpSp>
        <p:nvGrpSpPr>
          <p:cNvPr id="8" name="Group 39"/>
          <p:cNvGrpSpPr>
            <a:grpSpLocks/>
          </p:cNvGrpSpPr>
          <p:nvPr/>
        </p:nvGrpSpPr>
        <p:grpSpPr bwMode="auto">
          <a:xfrm>
            <a:off x="839676" y="986637"/>
            <a:ext cx="7468706" cy="4937125"/>
            <a:chOff x="114" y="861"/>
            <a:chExt cx="2499" cy="3110"/>
          </a:xfrm>
        </p:grpSpPr>
        <p:sp>
          <p:nvSpPr>
            <p:cNvPr id="9" name="Rounded Rectangle 844804"/>
            <p:cNvSpPr>
              <a:spLocks noChangeArrowheads="1"/>
            </p:cNvSpPr>
            <p:nvPr/>
          </p:nvSpPr>
          <p:spPr bwMode="auto">
            <a:xfrm>
              <a:off x="114" y="861"/>
              <a:ext cx="2499" cy="3110"/>
            </a:xfrm>
            <a:prstGeom prst="roundRect">
              <a:avLst>
                <a:gd name="adj" fmla="val 4167"/>
              </a:avLst>
            </a:prstGeom>
            <a:solidFill>
              <a:srgbClr val="F2E7CE"/>
            </a:solidFill>
            <a:ln w="9525" algn="ctr">
              <a:solidFill>
                <a:srgbClr val="333333"/>
              </a:solidFill>
              <a:round/>
              <a:headEnd/>
              <a:tailEnd/>
            </a:ln>
          </p:spPr>
          <p:txBody>
            <a:bodyPr wrap="none" anchor="ctr"/>
            <a:lstStyle/>
            <a:p>
              <a:pPr marL="228600" indent="-228600" algn="l">
                <a:lnSpc>
                  <a:spcPct val="90000"/>
                </a:lnSpc>
                <a:spcBef>
                  <a:spcPct val="40000"/>
                </a:spcBef>
                <a:buClr>
                  <a:srgbClr val="006699"/>
                </a:buClr>
                <a:buFontTx/>
                <a:buChar char="•"/>
              </a:pPr>
              <a:r>
                <a:rPr lang="en-US" sz="1600" dirty="0"/>
                <a:t>128-bit address in binary:</a:t>
              </a:r>
            </a:p>
            <a:p>
              <a:pPr marL="228600" indent="-228600" algn="l">
                <a:lnSpc>
                  <a:spcPct val="90000"/>
                </a:lnSpc>
                <a:spcBef>
                  <a:spcPct val="40000"/>
                </a:spcBef>
                <a:buClr>
                  <a:srgbClr val="006699"/>
                </a:buClr>
                <a:buFontTx/>
                <a:buChar char="•"/>
              </a:pPr>
              <a:endParaRPr lang="en-US" sz="1600" dirty="0"/>
            </a:p>
            <a:p>
              <a:pPr marL="228600" indent="-228600" algn="l">
                <a:lnSpc>
                  <a:spcPct val="90000"/>
                </a:lnSpc>
                <a:spcBef>
                  <a:spcPct val="40000"/>
                </a:spcBef>
                <a:buClr>
                  <a:srgbClr val="006699"/>
                </a:buClr>
                <a:buFontTx/>
                <a:buChar char="•"/>
              </a:pPr>
              <a:endParaRPr lang="en-US" sz="1600" dirty="0"/>
            </a:p>
            <a:p>
              <a:pPr marL="228600" indent="-228600" algn="l">
                <a:lnSpc>
                  <a:spcPct val="90000"/>
                </a:lnSpc>
                <a:spcBef>
                  <a:spcPct val="40000"/>
                </a:spcBef>
                <a:buClr>
                  <a:srgbClr val="006699"/>
                </a:buClr>
                <a:buFontTx/>
                <a:buChar char="•"/>
              </a:pPr>
              <a:endParaRPr lang="en-US" sz="1600" dirty="0"/>
            </a:p>
            <a:p>
              <a:pPr marL="228600" indent="-228600" algn="l">
                <a:lnSpc>
                  <a:spcPct val="90000"/>
                </a:lnSpc>
                <a:spcBef>
                  <a:spcPct val="40000"/>
                </a:spcBef>
                <a:buClr>
                  <a:srgbClr val="006699"/>
                </a:buClr>
                <a:buFontTx/>
                <a:buChar char="•"/>
              </a:pPr>
              <a:r>
                <a:rPr lang="en-US" sz="1600" dirty="0"/>
                <a:t>128-bit address divided into </a:t>
              </a:r>
              <a:br>
                <a:rPr lang="en-US" sz="1600" dirty="0"/>
              </a:br>
              <a:r>
                <a:rPr lang="en-US" sz="1600" dirty="0"/>
                <a:t>16-bit boundaries:</a:t>
              </a:r>
            </a:p>
            <a:p>
              <a:pPr marL="228600" indent="-228600" algn="l">
                <a:lnSpc>
                  <a:spcPct val="90000"/>
                </a:lnSpc>
                <a:spcBef>
                  <a:spcPct val="40000"/>
                </a:spcBef>
                <a:buClr>
                  <a:srgbClr val="006699"/>
                </a:buClr>
                <a:buFontTx/>
                <a:buChar char="•"/>
              </a:pPr>
              <a:endParaRPr lang="en-US" sz="1600" dirty="0"/>
            </a:p>
            <a:p>
              <a:pPr marL="228600" indent="-228600" algn="l">
                <a:lnSpc>
                  <a:spcPct val="90000"/>
                </a:lnSpc>
                <a:spcBef>
                  <a:spcPct val="40000"/>
                </a:spcBef>
                <a:buClr>
                  <a:srgbClr val="006699"/>
                </a:buClr>
                <a:buFontTx/>
                <a:buChar char="•"/>
              </a:pPr>
              <a:endParaRPr lang="en-US" sz="1600" dirty="0"/>
            </a:p>
            <a:p>
              <a:pPr marL="228600" indent="-228600" algn="l">
                <a:lnSpc>
                  <a:spcPct val="90000"/>
                </a:lnSpc>
                <a:spcBef>
                  <a:spcPct val="40000"/>
                </a:spcBef>
                <a:buClr>
                  <a:srgbClr val="006699"/>
                </a:buClr>
                <a:buFontTx/>
                <a:buChar char="•"/>
              </a:pPr>
              <a:endParaRPr lang="en-US" sz="1400" dirty="0"/>
            </a:p>
            <a:p>
              <a:pPr marL="228600" indent="-228600" algn="l">
                <a:lnSpc>
                  <a:spcPct val="90000"/>
                </a:lnSpc>
                <a:spcBef>
                  <a:spcPct val="40000"/>
                </a:spcBef>
                <a:buClr>
                  <a:srgbClr val="006699"/>
                </a:buClr>
                <a:buFontTx/>
                <a:buChar char="•"/>
              </a:pPr>
              <a:r>
                <a:rPr lang="en-US" sz="1600" dirty="0"/>
                <a:t>Each 16-bit block converted to </a:t>
              </a:r>
              <a:br>
                <a:rPr lang="en-US" sz="1600" dirty="0"/>
              </a:br>
              <a:r>
                <a:rPr lang="en-US" sz="1600" dirty="0"/>
                <a:t>HEX (base 16):</a:t>
              </a:r>
            </a:p>
            <a:p>
              <a:pPr marL="228600" indent="-228600" algn="l">
                <a:lnSpc>
                  <a:spcPct val="90000"/>
                </a:lnSpc>
                <a:spcBef>
                  <a:spcPct val="40000"/>
                </a:spcBef>
                <a:buClr>
                  <a:srgbClr val="006699"/>
                </a:buClr>
                <a:buFontTx/>
                <a:buChar char="•"/>
              </a:pPr>
              <a:endParaRPr lang="en-US" sz="1200" dirty="0"/>
            </a:p>
            <a:p>
              <a:pPr marL="228600" indent="-228600" algn="l">
                <a:lnSpc>
                  <a:spcPct val="90000"/>
                </a:lnSpc>
                <a:spcBef>
                  <a:spcPct val="40000"/>
                </a:spcBef>
                <a:buClr>
                  <a:srgbClr val="006699"/>
                </a:buClr>
                <a:buFontTx/>
                <a:buChar char="•"/>
              </a:pPr>
              <a:endParaRPr lang="en-US" sz="1200" dirty="0"/>
            </a:p>
            <a:p>
              <a:pPr marL="228600" indent="-228600" algn="l">
                <a:lnSpc>
                  <a:spcPct val="90000"/>
                </a:lnSpc>
                <a:spcBef>
                  <a:spcPct val="40000"/>
                </a:spcBef>
                <a:buClr>
                  <a:srgbClr val="006699"/>
                </a:buClr>
                <a:buFontTx/>
                <a:buChar char="•"/>
              </a:pPr>
              <a:r>
                <a:rPr lang="en-US" sz="1600" dirty="0"/>
                <a:t>Further simplify by removing </a:t>
              </a:r>
              <a:br>
                <a:rPr lang="en-US" sz="1600" dirty="0"/>
              </a:br>
              <a:r>
                <a:rPr lang="en-US" sz="1600" dirty="0"/>
                <a:t>leading zeros:</a:t>
              </a:r>
            </a:p>
            <a:p>
              <a:pPr marL="228600" indent="-228600" algn="l">
                <a:lnSpc>
                  <a:spcPct val="90000"/>
                </a:lnSpc>
                <a:spcBef>
                  <a:spcPct val="40000"/>
                </a:spcBef>
                <a:buClr>
                  <a:srgbClr val="006699"/>
                </a:buClr>
                <a:buFontTx/>
                <a:buChar char="•"/>
              </a:pPr>
              <a:endParaRPr lang="en-US" sz="1600" dirty="0"/>
            </a:p>
          </p:txBody>
        </p:sp>
        <p:sp>
          <p:nvSpPr>
            <p:cNvPr id="10" name="AutoShape 22"/>
            <p:cNvSpPr>
              <a:spLocks noChangeArrowheads="1"/>
            </p:cNvSpPr>
            <p:nvPr/>
          </p:nvSpPr>
          <p:spPr bwMode="auto">
            <a:xfrm>
              <a:off x="336" y="1186"/>
              <a:ext cx="2217" cy="427"/>
            </a:xfrm>
            <a:prstGeom prst="roundRect">
              <a:avLst>
                <a:gd name="adj" fmla="val 11060"/>
              </a:avLst>
            </a:prstGeom>
            <a:solidFill>
              <a:schemeClr val="bg1"/>
            </a:solidFill>
            <a:ln w="9525" algn="ctr">
              <a:solidFill>
                <a:srgbClr val="777777"/>
              </a:solidFill>
              <a:round/>
              <a:headEnd/>
              <a:tailEnd/>
            </a:ln>
          </p:spPr>
          <p:txBody>
            <a:bodyPr anchor="ctr"/>
            <a:lstStyle/>
            <a:p>
              <a:r>
                <a:rPr lang="en-US" sz="1200" dirty="0" smtClean="0"/>
                <a:t>00100000000000010000110110111000000000000000000000101111001110110000001010101010000000001111111111111110001010001001110001011010</a:t>
              </a:r>
              <a:endParaRPr lang="en-US" sz="1200" dirty="0"/>
            </a:p>
          </p:txBody>
        </p:sp>
        <p:sp>
          <p:nvSpPr>
            <p:cNvPr id="11" name="AutoShape 25"/>
            <p:cNvSpPr>
              <a:spLocks noChangeArrowheads="1"/>
            </p:cNvSpPr>
            <p:nvPr/>
          </p:nvSpPr>
          <p:spPr bwMode="auto">
            <a:xfrm>
              <a:off x="327" y="2129"/>
              <a:ext cx="2215" cy="427"/>
            </a:xfrm>
            <a:prstGeom prst="roundRect">
              <a:avLst>
                <a:gd name="adj" fmla="val 11060"/>
              </a:avLst>
            </a:prstGeom>
            <a:solidFill>
              <a:schemeClr val="bg1"/>
            </a:solidFill>
            <a:ln w="9525" algn="ctr">
              <a:solidFill>
                <a:srgbClr val="777777"/>
              </a:solidFill>
              <a:round/>
              <a:headEnd/>
              <a:tailEnd/>
            </a:ln>
          </p:spPr>
          <p:txBody>
            <a:bodyPr anchor="ctr"/>
            <a:lstStyle/>
            <a:p>
              <a:r>
                <a:rPr lang="en-US" sz="1200" dirty="0">
                  <a:solidFill>
                    <a:srgbClr val="FF0000"/>
                  </a:solidFill>
                </a:rPr>
                <a:t>0010000000000001</a:t>
              </a:r>
              <a:r>
                <a:rPr lang="en-US" sz="1200" dirty="0"/>
                <a:t>   </a:t>
              </a:r>
              <a:r>
                <a:rPr lang="en-US" sz="1200" dirty="0">
                  <a:solidFill>
                    <a:srgbClr val="00B050"/>
                  </a:solidFill>
                </a:rPr>
                <a:t>0000110110111000</a:t>
              </a:r>
              <a:r>
                <a:rPr lang="en-US" sz="1200" dirty="0"/>
                <a:t>   </a:t>
              </a:r>
              <a:r>
                <a:rPr lang="en-US" sz="1200" dirty="0">
                  <a:solidFill>
                    <a:srgbClr val="FFC000"/>
                  </a:solidFill>
                </a:rPr>
                <a:t>0000000000000000</a:t>
              </a:r>
              <a:r>
                <a:rPr lang="en-US" sz="1200" dirty="0"/>
                <a:t>   </a:t>
              </a:r>
              <a:r>
                <a:rPr lang="en-US" sz="1200" dirty="0">
                  <a:solidFill>
                    <a:srgbClr val="FF33CC"/>
                  </a:solidFill>
                </a:rPr>
                <a:t>0010111100111011</a:t>
              </a:r>
              <a:r>
                <a:rPr lang="en-US" sz="1200" dirty="0"/>
                <a:t>   0000001010101010   0000000011111111   1111111000101000   1001110001011010 </a:t>
              </a:r>
            </a:p>
          </p:txBody>
        </p:sp>
        <p:sp>
          <p:nvSpPr>
            <p:cNvPr id="12" name="AutoShape 26"/>
            <p:cNvSpPr>
              <a:spLocks noChangeArrowheads="1"/>
            </p:cNvSpPr>
            <p:nvPr/>
          </p:nvSpPr>
          <p:spPr bwMode="auto">
            <a:xfrm>
              <a:off x="325" y="3050"/>
              <a:ext cx="2215" cy="172"/>
            </a:xfrm>
            <a:prstGeom prst="roundRect">
              <a:avLst>
                <a:gd name="adj" fmla="val 11060"/>
              </a:avLst>
            </a:prstGeom>
            <a:solidFill>
              <a:schemeClr val="bg1"/>
            </a:solidFill>
            <a:ln w="9525" algn="ctr">
              <a:solidFill>
                <a:srgbClr val="777777"/>
              </a:solidFill>
              <a:round/>
              <a:headEnd/>
              <a:tailEnd/>
            </a:ln>
          </p:spPr>
          <p:txBody>
            <a:bodyPr anchor="ctr"/>
            <a:lstStyle/>
            <a:p>
              <a:r>
                <a:rPr lang="en-US" sz="1600" dirty="0">
                  <a:solidFill>
                    <a:srgbClr val="FF0000"/>
                  </a:solidFill>
                </a:rPr>
                <a:t>2001</a:t>
              </a:r>
              <a:r>
                <a:rPr lang="en-US" sz="1600" dirty="0"/>
                <a:t>:</a:t>
              </a:r>
              <a:r>
                <a:rPr lang="en-US" sz="1600" dirty="0">
                  <a:solidFill>
                    <a:srgbClr val="00B050"/>
                  </a:solidFill>
                </a:rPr>
                <a:t>0DB8</a:t>
              </a:r>
              <a:r>
                <a:rPr lang="en-US" sz="1600" dirty="0"/>
                <a:t>:</a:t>
              </a:r>
              <a:r>
                <a:rPr lang="en-US" sz="1600" dirty="0">
                  <a:solidFill>
                    <a:srgbClr val="FFC000"/>
                  </a:solidFill>
                </a:rPr>
                <a:t>0000</a:t>
              </a:r>
              <a:r>
                <a:rPr lang="en-US" sz="1600" dirty="0"/>
                <a:t>:</a:t>
              </a:r>
              <a:r>
                <a:rPr lang="en-US" sz="1600" dirty="0">
                  <a:solidFill>
                    <a:srgbClr val="FF33CC"/>
                  </a:solidFill>
                </a:rPr>
                <a:t>2F3B</a:t>
              </a:r>
              <a:r>
                <a:rPr lang="en-US" sz="1600" dirty="0"/>
                <a:t>:02AA:00FF:FE28:9C5A</a:t>
              </a:r>
            </a:p>
          </p:txBody>
        </p:sp>
        <p:sp>
          <p:nvSpPr>
            <p:cNvPr id="13" name="AutoShape 27"/>
            <p:cNvSpPr>
              <a:spLocks noChangeArrowheads="1"/>
            </p:cNvSpPr>
            <p:nvPr/>
          </p:nvSpPr>
          <p:spPr bwMode="auto">
            <a:xfrm>
              <a:off x="323" y="3693"/>
              <a:ext cx="2215" cy="157"/>
            </a:xfrm>
            <a:prstGeom prst="roundRect">
              <a:avLst>
                <a:gd name="adj" fmla="val 11060"/>
              </a:avLst>
            </a:prstGeom>
            <a:solidFill>
              <a:schemeClr val="bg1"/>
            </a:solidFill>
            <a:ln w="9525" algn="ctr">
              <a:solidFill>
                <a:srgbClr val="777777"/>
              </a:solidFill>
              <a:round/>
              <a:headEnd/>
              <a:tailEnd/>
            </a:ln>
          </p:spPr>
          <p:txBody>
            <a:bodyPr anchor="ctr"/>
            <a:lstStyle/>
            <a:p>
              <a:r>
                <a:rPr lang="en-US" sz="1600" dirty="0"/>
                <a:t>2001:DB8:0:2F3B:2AA:FF:FE28:9C5A</a:t>
              </a:r>
            </a:p>
          </p:txBody>
        </p:sp>
      </p:grpSp>
      <p:grpSp>
        <p:nvGrpSpPr>
          <p:cNvPr id="14" name="Group 42"/>
          <p:cNvGrpSpPr>
            <a:grpSpLocks/>
          </p:cNvGrpSpPr>
          <p:nvPr/>
        </p:nvGrpSpPr>
        <p:grpSpPr bwMode="auto">
          <a:xfrm>
            <a:off x="8024813" y="6251575"/>
            <a:ext cx="914400" cy="425450"/>
            <a:chOff x="384" y="3024"/>
            <a:chExt cx="720" cy="336"/>
          </a:xfrm>
        </p:grpSpPr>
        <p:sp>
          <p:nvSpPr>
            <p:cNvPr id="15" name="Oval 43"/>
            <p:cNvSpPr>
              <a:spLocks noChangeArrowheads="1"/>
            </p:cNvSpPr>
            <p:nvPr/>
          </p:nvSpPr>
          <p:spPr bwMode="auto">
            <a:xfrm>
              <a:off x="384" y="3024"/>
              <a:ext cx="720" cy="336"/>
            </a:xfrm>
            <a:prstGeom prst="ellipse">
              <a:avLst/>
            </a:prstGeom>
            <a:gradFill rotWithShape="0">
              <a:gsLst>
                <a:gs pos="0">
                  <a:srgbClr val="666699"/>
                </a:gs>
                <a:gs pos="100000">
                  <a:srgbClr val="99CCFF"/>
                </a:gs>
              </a:gsLst>
              <a:lin ang="5400000" scaled="1"/>
            </a:gradFill>
            <a:ln>
              <a:noFill/>
            </a:ln>
            <a:effectLst>
              <a:outerShdw dist="17961" dir="2700000" algn="ctr" rotWithShape="0">
                <a:srgbClr val="969696"/>
              </a:outerShdw>
            </a:effectLst>
            <a:extLst>
              <a:ext uri="{91240B29-F687-4F45-9708-019B960494DF}">
                <a14:hiddenLine xmlns:a14="http://schemas.microsoft.com/office/drawing/2010/main" w="9525" algn="ctr">
                  <a:solidFill>
                    <a:schemeClr val="tx1"/>
                  </a:solidFill>
                  <a:round/>
                  <a:headEnd/>
                  <a:tailEnd/>
                </a14:hiddenLine>
              </a:ext>
            </a:extLst>
          </p:spPr>
          <p:txBody>
            <a:bodyPr wrap="none" anchor="ctr"/>
            <a:lstStyle/>
            <a:p>
              <a:endParaRPr lang="en-GB" dirty="0"/>
            </a:p>
          </p:txBody>
        </p:sp>
        <p:grpSp>
          <p:nvGrpSpPr>
            <p:cNvPr id="16" name="Group 44"/>
            <p:cNvGrpSpPr>
              <a:grpSpLocks/>
            </p:cNvGrpSpPr>
            <p:nvPr/>
          </p:nvGrpSpPr>
          <p:grpSpPr bwMode="auto">
            <a:xfrm>
              <a:off x="480" y="3096"/>
              <a:ext cx="240" cy="192"/>
              <a:chOff x="480" y="3096"/>
              <a:chExt cx="240" cy="192"/>
            </a:xfrm>
          </p:grpSpPr>
          <p:sp>
            <p:nvSpPr>
              <p:cNvPr id="17" name="Oval 45"/>
              <p:cNvSpPr>
                <a:spLocks noChangeArrowheads="1"/>
              </p:cNvSpPr>
              <p:nvPr/>
            </p:nvSpPr>
            <p:spPr bwMode="auto">
              <a:xfrm>
                <a:off x="480" y="3096"/>
                <a:ext cx="240" cy="192"/>
              </a:xfrm>
              <a:prstGeom prst="ellipse">
                <a:avLst/>
              </a:prstGeom>
              <a:gradFill rotWithShape="0">
                <a:gsLst>
                  <a:gs pos="0">
                    <a:srgbClr val="666699"/>
                  </a:gs>
                  <a:gs pos="100000">
                    <a:srgbClr val="99CCFF"/>
                  </a:gs>
                </a:gsLst>
                <a:lin ang="1890000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17961" dir="2700000" algn="ctr" rotWithShape="0">
                        <a:srgbClr val="969696"/>
                      </a:outerShdw>
                    </a:effectLst>
                  </a14:hiddenEffects>
                </a:ext>
              </a:extLst>
            </p:spPr>
            <p:txBody>
              <a:bodyPr wrap="none" anchor="ctr"/>
              <a:lstStyle/>
              <a:p>
                <a:endParaRPr lang="en-GB" dirty="0"/>
              </a:p>
            </p:txBody>
          </p:sp>
          <p:sp>
            <p:nvSpPr>
              <p:cNvPr id="18" name="Freeform 46"/>
              <p:cNvSpPr>
                <a:spLocks/>
              </p:cNvSpPr>
              <p:nvPr/>
            </p:nvSpPr>
            <p:spPr bwMode="auto">
              <a:xfrm>
                <a:off x="539" y="3123"/>
                <a:ext cx="138" cy="132"/>
              </a:xfrm>
              <a:custGeom>
                <a:avLst/>
                <a:gdLst>
                  <a:gd name="T0" fmla="*/ 0 w 432"/>
                  <a:gd name="T1" fmla="*/ 0 h 576"/>
                  <a:gd name="T2" fmla="*/ 0 w 432"/>
                  <a:gd name="T3" fmla="*/ 576 h 576"/>
                  <a:gd name="T4" fmla="*/ 432 w 432"/>
                  <a:gd name="T5" fmla="*/ 288 h 576"/>
                  <a:gd name="T6" fmla="*/ 0 w 432"/>
                  <a:gd name="T7" fmla="*/ 0 h 576"/>
                </a:gdLst>
                <a:ahLst/>
                <a:cxnLst>
                  <a:cxn ang="0">
                    <a:pos x="T0" y="T1"/>
                  </a:cxn>
                  <a:cxn ang="0">
                    <a:pos x="T2" y="T3"/>
                  </a:cxn>
                  <a:cxn ang="0">
                    <a:pos x="T4" y="T5"/>
                  </a:cxn>
                  <a:cxn ang="0">
                    <a:pos x="T6" y="T7"/>
                  </a:cxn>
                </a:cxnLst>
                <a:rect l="0" t="0" r="r" b="b"/>
                <a:pathLst>
                  <a:path w="432" h="576">
                    <a:moveTo>
                      <a:pt x="0" y="0"/>
                    </a:moveTo>
                    <a:cubicBezTo>
                      <a:pt x="0" y="0"/>
                      <a:pt x="91" y="226"/>
                      <a:pt x="0" y="576"/>
                    </a:cubicBezTo>
                    <a:cubicBezTo>
                      <a:pt x="216" y="432"/>
                      <a:pt x="432" y="288"/>
                      <a:pt x="432" y="288"/>
                    </a:cubicBezTo>
                    <a:lnTo>
                      <a:pt x="0" y="0"/>
                    </a:lnTo>
                    <a:close/>
                  </a:path>
                </a:pathLst>
              </a:custGeom>
              <a:gradFill rotWithShape="1">
                <a:gsLst>
                  <a:gs pos="0">
                    <a:srgbClr val="FFFFCC"/>
                  </a:gs>
                  <a:gs pos="100000">
                    <a:srgbClr val="FFCC66"/>
                  </a:gs>
                </a:gsLst>
                <a:lin ang="18900000" scaled="1"/>
              </a:gradFill>
              <a:ln w="9525" cap="flat" cmpd="sng">
                <a:solidFill>
                  <a:srgbClr val="666699"/>
                </a:solidFill>
                <a:prstDash val="solid"/>
                <a:round/>
                <a:headEnd type="none" w="med" len="med"/>
                <a:tailEnd type="none" w="med" len="med"/>
              </a:ln>
              <a:effectLst>
                <a:outerShdw dist="17961" dir="8100000" algn="ctr" rotWithShape="0">
                  <a:schemeClr val="tx1"/>
                </a:outerShdw>
              </a:effectLst>
            </p:spPr>
            <p:txBody>
              <a:bodyPr wrap="none" anchor="ctr"/>
              <a:lstStyle/>
              <a:p>
                <a:endParaRPr lang="en-GB" dirty="0"/>
              </a:p>
            </p:txBody>
          </p:sp>
        </p:grpSp>
      </p:grpSp>
      <p:grpSp>
        <p:nvGrpSpPr>
          <p:cNvPr id="19" name="Group 47"/>
          <p:cNvGrpSpPr>
            <a:grpSpLocks/>
          </p:cNvGrpSpPr>
          <p:nvPr/>
        </p:nvGrpSpPr>
        <p:grpSpPr bwMode="auto">
          <a:xfrm>
            <a:off x="8512175" y="6342063"/>
            <a:ext cx="304800" cy="244475"/>
            <a:chOff x="768" y="3096"/>
            <a:chExt cx="240" cy="192"/>
          </a:xfrm>
        </p:grpSpPr>
        <p:sp>
          <p:nvSpPr>
            <p:cNvPr id="20" name="Oval 48"/>
            <p:cNvSpPr>
              <a:spLocks noChangeArrowheads="1"/>
            </p:cNvSpPr>
            <p:nvPr/>
          </p:nvSpPr>
          <p:spPr bwMode="auto">
            <a:xfrm>
              <a:off x="768" y="3096"/>
              <a:ext cx="240" cy="192"/>
            </a:xfrm>
            <a:prstGeom prst="ellipse">
              <a:avLst/>
            </a:prstGeom>
            <a:gradFill rotWithShape="0">
              <a:gsLst>
                <a:gs pos="0">
                  <a:srgbClr val="666699"/>
                </a:gs>
                <a:gs pos="100000">
                  <a:srgbClr val="99CCFF"/>
                </a:gs>
              </a:gsLst>
              <a:lin ang="1890000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17961" dir="2700000" algn="ctr" rotWithShape="0">
                      <a:srgbClr val="969696"/>
                    </a:outerShdw>
                  </a:effectLst>
                </a14:hiddenEffects>
              </a:ext>
            </a:extLst>
          </p:spPr>
          <p:txBody>
            <a:bodyPr wrap="none" anchor="ctr"/>
            <a:lstStyle/>
            <a:p>
              <a:endParaRPr lang="en-GB" dirty="0"/>
            </a:p>
          </p:txBody>
        </p:sp>
        <p:sp>
          <p:nvSpPr>
            <p:cNvPr id="21" name="Rectangle 49"/>
            <p:cNvSpPr>
              <a:spLocks noChangeArrowheads="1"/>
            </p:cNvSpPr>
            <p:nvPr/>
          </p:nvSpPr>
          <p:spPr bwMode="auto">
            <a:xfrm>
              <a:off x="840" y="3144"/>
              <a:ext cx="96" cy="96"/>
            </a:xfrm>
            <a:prstGeom prst="rect">
              <a:avLst/>
            </a:prstGeom>
            <a:gradFill rotWithShape="1">
              <a:gsLst>
                <a:gs pos="0">
                  <a:srgbClr val="FFFFCC"/>
                </a:gs>
                <a:gs pos="100000">
                  <a:srgbClr val="FFCC66"/>
                </a:gs>
              </a:gsLst>
              <a:lin ang="18900000" scaled="1"/>
            </a:gradFill>
            <a:ln w="9525" algn="ctr">
              <a:solidFill>
                <a:srgbClr val="666699"/>
              </a:solidFill>
              <a:miter lim="800000"/>
              <a:headEnd/>
              <a:tailEnd/>
            </a:ln>
            <a:effectLst>
              <a:outerShdw dist="17961" dir="8100000" algn="ctr" rotWithShape="0">
                <a:schemeClr val="tx1"/>
              </a:outerShdw>
            </a:effectLst>
          </p:spPr>
          <p:txBody>
            <a:bodyPr wrap="none" anchor="ctr"/>
            <a:lstStyle/>
            <a:p>
              <a:endParaRPr lang="en-GB" dirty="0"/>
            </a:p>
          </p:txBody>
        </p:sp>
      </p:grpSp>
    </p:spTree>
    <p:extLst>
      <p:ext uri="{BB962C8B-B14F-4D97-AF65-F5344CB8AC3E}">
        <p14:creationId xmlns:p14="http://schemas.microsoft.com/office/powerpoint/2010/main" val="36187164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nodeType="clickEffect">
                                  <p:stCondLst>
                                    <p:cond delay="0"/>
                                  </p:stCondLst>
                                  <p:childTnLst>
                                    <p:set>
                                      <p:cBhvr>
                                        <p:cTn id="6" dur="1" fill="hold">
                                          <p:stCondLst>
                                            <p:cond delay="0"/>
                                          </p:stCondLst>
                                        </p:cTn>
                                        <p:tgtEl>
                                          <p:spTgt spid="8"/>
                                        </p:tgtEl>
                                        <p:attrNameLst>
                                          <p:attrName>style.visibility</p:attrName>
                                        </p:attrNameLst>
                                      </p:cBhvr>
                                      <p:to>
                                        <p:strVal val="hidden"/>
                                      </p:to>
                                    </p:set>
                                  </p:childTnLst>
                                </p:cTn>
                              </p:par>
                              <p:par>
                                <p:cTn id="7" presetID="1" presetClass="entr" presetSubtype="0" fill="hold" grpId="0" nodeType="withEffect">
                                  <p:stCondLst>
                                    <p:cond delay="0"/>
                                  </p:stCondLst>
                                  <p:childTnLst>
                                    <p:set>
                                      <p:cBhvr>
                                        <p:cTn id="8" dur="1" fill="hold">
                                          <p:stCondLst>
                                            <p:cond delay="0"/>
                                          </p:stCondLst>
                                        </p:cTn>
                                        <p:tgtEl>
                                          <p:spTgt spid="4"/>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7"/>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8"/>
                                        </p:tgtEl>
                                        <p:attrNameLst>
                                          <p:attrName>style.visibility</p:attrName>
                                        </p:attrNameLst>
                                      </p:cBhvr>
                                      <p:to>
                                        <p:strVal val="visible"/>
                                      </p:to>
                                    </p:set>
                                  </p:childTnLst>
                                </p:cTn>
                              </p:par>
                            </p:childTnLst>
                          </p:cTn>
                        </p:par>
                        <p:par>
                          <p:cTn id="23" fill="hold">
                            <p:stCondLst>
                              <p:cond delay="0"/>
                            </p:stCondLst>
                            <p:childTnLst>
                              <p:par>
                                <p:cTn id="24" presetID="1" presetClass="entr" presetSubtype="0" fill="hold" nodeType="afterEffect">
                                  <p:stCondLst>
                                    <p:cond delay="0"/>
                                  </p:stCondLst>
                                  <p:childTnLst>
                                    <p:set>
                                      <p:cBhvr>
                                        <p:cTn id="25"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Unicast IPv6 Address Types</a:t>
            </a:r>
            <a:endParaRPr lang="en-GB" dirty="0"/>
          </a:p>
        </p:txBody>
      </p:sp>
      <p:grpSp>
        <p:nvGrpSpPr>
          <p:cNvPr id="62" name="Group 61"/>
          <p:cNvGrpSpPr/>
          <p:nvPr/>
        </p:nvGrpSpPr>
        <p:grpSpPr>
          <a:xfrm>
            <a:off x="0" y="1033627"/>
            <a:ext cx="8913812" cy="5610225"/>
            <a:chOff x="80963" y="755650"/>
            <a:chExt cx="8913812" cy="5610225"/>
          </a:xfrm>
        </p:grpSpPr>
        <p:sp>
          <p:nvSpPr>
            <p:cNvPr id="63" name="Rectangle 82"/>
            <p:cNvSpPr>
              <a:spLocks noChangeArrowheads="1"/>
            </p:cNvSpPr>
            <p:nvPr/>
          </p:nvSpPr>
          <p:spPr bwMode="auto">
            <a:xfrm>
              <a:off x="80963" y="755650"/>
              <a:ext cx="8913812" cy="5610225"/>
            </a:xfrm>
            <a:prstGeom prst="rect">
              <a:avLst/>
            </a:prstGeom>
            <a:solidFill>
              <a:schemeClr val="bg1"/>
            </a:solidFill>
            <a:ln>
              <a:noFill/>
            </a:ln>
            <a:effectLst/>
            <a:extLst>
              <a:ext uri="{91240B29-F687-4F45-9708-019B960494DF}">
                <a14:hiddenLine xmlns:a14="http://schemas.microsoft.com/office/drawing/2010/main" w="9525" algn="ctr">
                  <a:solidFill>
                    <a:srgbClr val="333333"/>
                  </a:solidFill>
                  <a:miter lim="800000"/>
                  <a:headEnd/>
                  <a:tailEnd/>
                </a14:hiddenLine>
              </a:ext>
              <a:ext uri="{AF507438-7753-43E0-B8FC-AC1667EBCBE1}">
                <a14:hiddenEffects xmlns:a14="http://schemas.microsoft.com/office/drawing/2010/main">
                  <a:effectLst>
                    <a:outerShdw dist="35921" dir="2700000" algn="ctr" rotWithShape="0">
                      <a:srgbClr val="AFAFAF"/>
                    </a:outerShdw>
                  </a:effectLst>
                </a14:hiddenEffects>
              </a:ext>
            </a:extLst>
          </p:spPr>
          <p:txBody>
            <a:bodyPr wrap="none" anchor="ctr"/>
            <a:lstStyle/>
            <a:p>
              <a:endParaRPr lang="en-GB" dirty="0"/>
            </a:p>
          </p:txBody>
        </p:sp>
        <p:grpSp>
          <p:nvGrpSpPr>
            <p:cNvPr id="64" name="Group 83"/>
            <p:cNvGrpSpPr>
              <a:grpSpLocks/>
            </p:cNvGrpSpPr>
            <p:nvPr/>
          </p:nvGrpSpPr>
          <p:grpSpPr bwMode="auto">
            <a:xfrm>
              <a:off x="639763" y="2082472"/>
              <a:ext cx="7593012" cy="2295525"/>
              <a:chOff x="182" y="1472"/>
              <a:chExt cx="5315" cy="1830"/>
            </a:xfrm>
          </p:grpSpPr>
          <p:sp>
            <p:nvSpPr>
              <p:cNvPr id="66" name="Rectangle 84"/>
              <p:cNvSpPr>
                <a:spLocks noChangeArrowheads="1"/>
              </p:cNvSpPr>
              <p:nvPr/>
            </p:nvSpPr>
            <p:spPr bwMode="auto">
              <a:xfrm>
                <a:off x="1645" y="1868"/>
                <a:ext cx="1928" cy="547"/>
              </a:xfrm>
              <a:prstGeom prst="rect">
                <a:avLst/>
              </a:prstGeom>
              <a:solidFill>
                <a:srgbClr val="E4CD9A"/>
              </a:solidFill>
              <a:ln w="9525" algn="ctr">
                <a:solidFill>
                  <a:srgbClr val="333333"/>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tIns="82296" anchor="ctr" anchorCtr="1"/>
              <a:lstStyle/>
              <a:p>
                <a:pPr>
                  <a:lnSpc>
                    <a:spcPct val="90000"/>
                  </a:lnSpc>
                  <a:buClr>
                    <a:srgbClr val="DC0081"/>
                  </a:buClr>
                  <a:buFont typeface="Wingdings" pitchFamily="2" charset="2"/>
                  <a:buNone/>
                </a:pPr>
                <a:r>
                  <a:rPr lang="en-US" sz="1600" dirty="0"/>
                  <a:t>000 . . . 000</a:t>
                </a:r>
              </a:p>
            </p:txBody>
          </p:sp>
          <p:sp>
            <p:nvSpPr>
              <p:cNvPr id="67" name="Rectangle 85"/>
              <p:cNvSpPr>
                <a:spLocks noChangeArrowheads="1"/>
              </p:cNvSpPr>
              <p:nvPr/>
            </p:nvSpPr>
            <p:spPr bwMode="auto">
              <a:xfrm>
                <a:off x="182" y="1868"/>
                <a:ext cx="1473" cy="547"/>
              </a:xfrm>
              <a:prstGeom prst="rect">
                <a:avLst/>
              </a:prstGeom>
              <a:solidFill>
                <a:srgbClr val="E4CD9A"/>
              </a:solidFill>
              <a:ln w="9525" algn="ctr">
                <a:solidFill>
                  <a:srgbClr val="333333"/>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tIns="82296" anchor="ctr" anchorCtr="1"/>
              <a:lstStyle/>
              <a:p>
                <a:pPr>
                  <a:lnSpc>
                    <a:spcPct val="90000"/>
                  </a:lnSpc>
                  <a:buClr>
                    <a:srgbClr val="DC0081"/>
                  </a:buClr>
                  <a:buFont typeface="Wingdings" pitchFamily="2" charset="2"/>
                  <a:buNone/>
                </a:pPr>
                <a:r>
                  <a:rPr lang="en-US" sz="1600" dirty="0"/>
                  <a:t>1111  1110  10</a:t>
                </a:r>
              </a:p>
            </p:txBody>
          </p:sp>
          <p:sp>
            <p:nvSpPr>
              <p:cNvPr id="68" name="Rectangle 86"/>
              <p:cNvSpPr>
                <a:spLocks noChangeArrowheads="1"/>
              </p:cNvSpPr>
              <p:nvPr/>
            </p:nvSpPr>
            <p:spPr bwMode="auto">
              <a:xfrm>
                <a:off x="3568" y="1868"/>
                <a:ext cx="1929" cy="547"/>
              </a:xfrm>
              <a:prstGeom prst="rect">
                <a:avLst/>
              </a:prstGeom>
              <a:solidFill>
                <a:srgbClr val="E4E4BF"/>
              </a:solidFill>
              <a:ln w="9525" algn="ctr">
                <a:solidFill>
                  <a:srgbClr val="333333"/>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tIns="82296" anchor="ctr" anchorCtr="1"/>
              <a:lstStyle/>
              <a:p>
                <a:pPr>
                  <a:lnSpc>
                    <a:spcPct val="90000"/>
                  </a:lnSpc>
                  <a:buClr>
                    <a:srgbClr val="DC0081"/>
                  </a:buClr>
                  <a:buFont typeface="Wingdings" pitchFamily="2" charset="2"/>
                  <a:buNone/>
                </a:pPr>
                <a:r>
                  <a:rPr lang="en-US" sz="1600" dirty="0"/>
                  <a:t>Interface ID</a:t>
                </a:r>
              </a:p>
            </p:txBody>
          </p:sp>
          <p:sp>
            <p:nvSpPr>
              <p:cNvPr id="69" name="Line 87"/>
              <p:cNvSpPr>
                <a:spLocks noChangeShapeType="1"/>
              </p:cNvSpPr>
              <p:nvPr/>
            </p:nvSpPr>
            <p:spPr bwMode="auto">
              <a:xfrm>
                <a:off x="182" y="1504"/>
                <a:ext cx="0" cy="354"/>
              </a:xfrm>
              <a:prstGeom prst="line">
                <a:avLst/>
              </a:prstGeom>
              <a:noFill/>
              <a:ln w="38100">
                <a:solidFill>
                  <a:srgbClr val="CC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AFAFAF"/>
                      </a:outerShdw>
                    </a:effectLst>
                  </a14:hiddenEffects>
                </a:ext>
              </a:extLst>
            </p:spPr>
            <p:txBody>
              <a:bodyPr anchor="ctr"/>
              <a:lstStyle/>
              <a:p>
                <a:endParaRPr lang="en-GB" dirty="0"/>
              </a:p>
            </p:txBody>
          </p:sp>
          <p:sp>
            <p:nvSpPr>
              <p:cNvPr id="70" name="Line 88"/>
              <p:cNvSpPr>
                <a:spLocks noChangeShapeType="1"/>
              </p:cNvSpPr>
              <p:nvPr/>
            </p:nvSpPr>
            <p:spPr bwMode="auto">
              <a:xfrm>
                <a:off x="3558" y="1475"/>
                <a:ext cx="0" cy="355"/>
              </a:xfrm>
              <a:prstGeom prst="line">
                <a:avLst/>
              </a:prstGeom>
              <a:noFill/>
              <a:ln w="38100">
                <a:solidFill>
                  <a:srgbClr val="CC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AFAFAF"/>
                      </a:outerShdw>
                    </a:effectLst>
                  </a14:hiddenEffects>
                </a:ext>
              </a:extLst>
            </p:spPr>
            <p:txBody>
              <a:bodyPr anchor="ctr"/>
              <a:lstStyle/>
              <a:p>
                <a:endParaRPr lang="en-GB" dirty="0"/>
              </a:p>
            </p:txBody>
          </p:sp>
          <p:sp>
            <p:nvSpPr>
              <p:cNvPr id="71" name="Line 89"/>
              <p:cNvSpPr>
                <a:spLocks noChangeShapeType="1"/>
              </p:cNvSpPr>
              <p:nvPr/>
            </p:nvSpPr>
            <p:spPr bwMode="auto">
              <a:xfrm>
                <a:off x="5485" y="1472"/>
                <a:ext cx="0" cy="355"/>
              </a:xfrm>
              <a:prstGeom prst="line">
                <a:avLst/>
              </a:prstGeom>
              <a:noFill/>
              <a:ln w="38100">
                <a:solidFill>
                  <a:srgbClr val="CC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AFAFAF"/>
                      </a:outerShdw>
                    </a:effectLst>
                  </a14:hiddenEffects>
                </a:ext>
              </a:extLst>
            </p:spPr>
            <p:txBody>
              <a:bodyPr anchor="ctr"/>
              <a:lstStyle/>
              <a:p>
                <a:endParaRPr lang="en-GB" dirty="0"/>
              </a:p>
            </p:txBody>
          </p:sp>
          <p:sp>
            <p:nvSpPr>
              <p:cNvPr id="72" name="Line 90"/>
              <p:cNvSpPr>
                <a:spLocks noChangeShapeType="1"/>
              </p:cNvSpPr>
              <p:nvPr/>
            </p:nvSpPr>
            <p:spPr bwMode="auto">
              <a:xfrm>
                <a:off x="1664" y="1659"/>
                <a:ext cx="1881" cy="0"/>
              </a:xfrm>
              <a:prstGeom prst="line">
                <a:avLst/>
              </a:prstGeom>
              <a:noFill/>
              <a:ln w="38100">
                <a:solidFill>
                  <a:srgbClr val="CC0000"/>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AFAFAF"/>
                      </a:outerShdw>
                    </a:effectLst>
                  </a14:hiddenEffects>
                </a:ext>
              </a:extLst>
            </p:spPr>
            <p:txBody>
              <a:bodyPr anchor="ctr"/>
              <a:lstStyle/>
              <a:p>
                <a:endParaRPr lang="en-GB" dirty="0"/>
              </a:p>
            </p:txBody>
          </p:sp>
          <p:sp>
            <p:nvSpPr>
              <p:cNvPr id="73" name="Rectangle 91"/>
              <p:cNvSpPr>
                <a:spLocks noChangeArrowheads="1"/>
              </p:cNvSpPr>
              <p:nvPr/>
            </p:nvSpPr>
            <p:spPr bwMode="auto">
              <a:xfrm>
                <a:off x="2315" y="1550"/>
                <a:ext cx="550" cy="219"/>
              </a:xfrm>
              <a:prstGeom prst="rect">
                <a:avLst/>
              </a:prstGeom>
              <a:solidFill>
                <a:schemeClr val="accent1"/>
              </a:solidFill>
              <a:ln>
                <a:noFill/>
              </a:ln>
              <a:effectLst/>
              <a:extLst>
                <a:ext uri="{91240B29-F687-4F45-9708-019B960494DF}">
                  <a14:hiddenLine xmlns:a14="http://schemas.microsoft.com/office/drawing/2010/main" w="9525" algn="ctr">
                    <a:solidFill>
                      <a:srgbClr val="333333"/>
                    </a:solidFill>
                    <a:miter lim="800000"/>
                    <a:headEnd/>
                    <a:tailEnd/>
                  </a14:hiddenLine>
                </a:ext>
                <a:ext uri="{AF507438-7753-43E0-B8FC-AC1667EBCBE1}">
                  <a14:hiddenEffects xmlns:a14="http://schemas.microsoft.com/office/drawing/2010/main">
                    <a:effectLst>
                      <a:outerShdw dist="35921" dir="2700000" algn="ctr" rotWithShape="0">
                        <a:srgbClr val="AFAFAF"/>
                      </a:outerShdw>
                    </a:effectLst>
                  </a14:hiddenEffects>
                </a:ext>
              </a:extLst>
            </p:spPr>
            <p:txBody>
              <a:bodyPr>
                <a:spAutoFit/>
              </a:bodyPr>
              <a:lstStyle/>
              <a:p>
                <a:r>
                  <a:rPr lang="en-US" sz="1200" dirty="0"/>
                  <a:t>54 bits</a:t>
                </a:r>
              </a:p>
            </p:txBody>
          </p:sp>
          <p:sp>
            <p:nvSpPr>
              <p:cNvPr id="74" name="Line 92"/>
              <p:cNvSpPr>
                <a:spLocks noChangeShapeType="1"/>
              </p:cNvSpPr>
              <p:nvPr/>
            </p:nvSpPr>
            <p:spPr bwMode="auto">
              <a:xfrm>
                <a:off x="3583" y="1656"/>
                <a:ext cx="1881" cy="0"/>
              </a:xfrm>
              <a:prstGeom prst="line">
                <a:avLst/>
              </a:prstGeom>
              <a:noFill/>
              <a:ln w="38100">
                <a:solidFill>
                  <a:srgbClr val="CC0000"/>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AFAFAF"/>
                      </a:outerShdw>
                    </a:effectLst>
                  </a14:hiddenEffects>
                </a:ext>
              </a:extLst>
            </p:spPr>
            <p:txBody>
              <a:bodyPr anchor="ctr"/>
              <a:lstStyle/>
              <a:p>
                <a:endParaRPr lang="en-GB" dirty="0"/>
              </a:p>
            </p:txBody>
          </p:sp>
          <p:sp>
            <p:nvSpPr>
              <p:cNvPr id="75" name="Rectangle 93"/>
              <p:cNvSpPr>
                <a:spLocks noChangeArrowheads="1"/>
              </p:cNvSpPr>
              <p:nvPr/>
            </p:nvSpPr>
            <p:spPr bwMode="auto">
              <a:xfrm>
                <a:off x="4232" y="1548"/>
                <a:ext cx="552" cy="219"/>
              </a:xfrm>
              <a:prstGeom prst="rect">
                <a:avLst/>
              </a:prstGeom>
              <a:solidFill>
                <a:schemeClr val="accent1"/>
              </a:solidFill>
              <a:ln>
                <a:noFill/>
              </a:ln>
              <a:effectLst/>
              <a:extLst>
                <a:ext uri="{91240B29-F687-4F45-9708-019B960494DF}">
                  <a14:hiddenLine xmlns:a14="http://schemas.microsoft.com/office/drawing/2010/main" w="9525" algn="ctr">
                    <a:solidFill>
                      <a:srgbClr val="333333"/>
                    </a:solidFill>
                    <a:miter lim="800000"/>
                    <a:headEnd/>
                    <a:tailEnd/>
                  </a14:hiddenLine>
                </a:ext>
                <a:ext uri="{AF507438-7753-43E0-B8FC-AC1667EBCBE1}">
                  <a14:hiddenEffects xmlns:a14="http://schemas.microsoft.com/office/drawing/2010/main">
                    <a:effectLst>
                      <a:outerShdw dist="35921" dir="2700000" algn="ctr" rotWithShape="0">
                        <a:srgbClr val="AFAFAF"/>
                      </a:outerShdw>
                    </a:effectLst>
                  </a14:hiddenEffects>
                </a:ext>
              </a:extLst>
            </p:spPr>
            <p:txBody>
              <a:bodyPr>
                <a:spAutoFit/>
              </a:bodyPr>
              <a:lstStyle/>
              <a:p>
                <a:r>
                  <a:rPr lang="en-US" sz="1200" dirty="0"/>
                  <a:t>64 bits</a:t>
                </a:r>
              </a:p>
            </p:txBody>
          </p:sp>
          <p:sp>
            <p:nvSpPr>
              <p:cNvPr id="76" name="Line 94"/>
              <p:cNvSpPr>
                <a:spLocks noChangeShapeType="1"/>
              </p:cNvSpPr>
              <p:nvPr/>
            </p:nvSpPr>
            <p:spPr bwMode="auto">
              <a:xfrm>
                <a:off x="195" y="1659"/>
                <a:ext cx="1439" cy="4"/>
              </a:xfrm>
              <a:prstGeom prst="line">
                <a:avLst/>
              </a:prstGeom>
              <a:noFill/>
              <a:ln w="38100">
                <a:solidFill>
                  <a:srgbClr val="CC0000"/>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AFAFAF"/>
                      </a:outerShdw>
                    </a:effectLst>
                  </a14:hiddenEffects>
                </a:ext>
              </a:extLst>
            </p:spPr>
            <p:txBody>
              <a:bodyPr anchor="ctr"/>
              <a:lstStyle/>
              <a:p>
                <a:endParaRPr lang="en-GB" dirty="0"/>
              </a:p>
            </p:txBody>
          </p:sp>
          <p:sp>
            <p:nvSpPr>
              <p:cNvPr id="77" name="Rectangle 95"/>
              <p:cNvSpPr>
                <a:spLocks noChangeArrowheads="1"/>
              </p:cNvSpPr>
              <p:nvPr/>
            </p:nvSpPr>
            <p:spPr bwMode="auto">
              <a:xfrm>
                <a:off x="785" y="1553"/>
                <a:ext cx="552" cy="219"/>
              </a:xfrm>
              <a:prstGeom prst="rect">
                <a:avLst/>
              </a:prstGeom>
              <a:solidFill>
                <a:schemeClr val="accent1"/>
              </a:solidFill>
              <a:ln>
                <a:noFill/>
              </a:ln>
              <a:effectLst/>
              <a:extLst>
                <a:ext uri="{91240B29-F687-4F45-9708-019B960494DF}">
                  <a14:hiddenLine xmlns:a14="http://schemas.microsoft.com/office/drawing/2010/main" w="9525" algn="ctr">
                    <a:solidFill>
                      <a:srgbClr val="333333"/>
                    </a:solidFill>
                    <a:miter lim="800000"/>
                    <a:headEnd/>
                    <a:tailEnd/>
                  </a14:hiddenLine>
                </a:ext>
                <a:ext uri="{AF507438-7753-43E0-B8FC-AC1667EBCBE1}">
                  <a14:hiddenEffects xmlns:a14="http://schemas.microsoft.com/office/drawing/2010/main">
                    <a:effectLst>
                      <a:outerShdw dist="35921" dir="2700000" algn="ctr" rotWithShape="0">
                        <a:srgbClr val="AFAFAF"/>
                      </a:outerShdw>
                    </a:effectLst>
                  </a14:hiddenEffects>
                </a:ext>
              </a:extLst>
            </p:spPr>
            <p:txBody>
              <a:bodyPr>
                <a:spAutoFit/>
              </a:bodyPr>
              <a:lstStyle/>
              <a:p>
                <a:r>
                  <a:rPr lang="en-US" sz="1200" dirty="0"/>
                  <a:t>10 bits</a:t>
                </a:r>
              </a:p>
            </p:txBody>
          </p:sp>
          <p:grpSp>
            <p:nvGrpSpPr>
              <p:cNvPr id="78" name="Group 96"/>
              <p:cNvGrpSpPr>
                <a:grpSpLocks/>
              </p:cNvGrpSpPr>
              <p:nvPr/>
            </p:nvGrpSpPr>
            <p:grpSpPr bwMode="auto">
              <a:xfrm flipV="1">
                <a:off x="194" y="2422"/>
                <a:ext cx="1455" cy="319"/>
                <a:chOff x="1816" y="867"/>
                <a:chExt cx="2559" cy="319"/>
              </a:xfrm>
            </p:grpSpPr>
            <p:sp>
              <p:nvSpPr>
                <p:cNvPr id="81" name="Line 97"/>
                <p:cNvSpPr>
                  <a:spLocks noChangeShapeType="1"/>
                </p:cNvSpPr>
                <p:nvPr/>
              </p:nvSpPr>
              <p:spPr bwMode="auto">
                <a:xfrm rot="16200000">
                  <a:off x="3092" y="-264"/>
                  <a:ext cx="0" cy="2552"/>
                </a:xfrm>
                <a:prstGeom prst="line">
                  <a:avLst/>
                </a:prstGeom>
                <a:noFill/>
                <a:ln w="38100">
                  <a:solidFill>
                    <a:srgbClr val="CC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dirty="0"/>
                </a:p>
              </p:txBody>
            </p:sp>
            <p:sp>
              <p:nvSpPr>
                <p:cNvPr id="82" name="Line 98"/>
                <p:cNvSpPr>
                  <a:spLocks noChangeShapeType="1"/>
                </p:cNvSpPr>
                <p:nvPr/>
              </p:nvSpPr>
              <p:spPr bwMode="auto">
                <a:xfrm>
                  <a:off x="1816" y="983"/>
                  <a:ext cx="1" cy="182"/>
                </a:xfrm>
                <a:prstGeom prst="line">
                  <a:avLst/>
                </a:prstGeom>
                <a:noFill/>
                <a:ln w="38100">
                  <a:solidFill>
                    <a:srgbClr val="CC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dirty="0"/>
                </a:p>
              </p:txBody>
            </p:sp>
            <p:sp>
              <p:nvSpPr>
                <p:cNvPr id="83" name="Line 99"/>
                <p:cNvSpPr>
                  <a:spLocks noChangeShapeType="1"/>
                </p:cNvSpPr>
                <p:nvPr/>
              </p:nvSpPr>
              <p:spPr bwMode="auto">
                <a:xfrm>
                  <a:off x="4374" y="1004"/>
                  <a:ext cx="1" cy="182"/>
                </a:xfrm>
                <a:prstGeom prst="line">
                  <a:avLst/>
                </a:prstGeom>
                <a:noFill/>
                <a:ln w="38100">
                  <a:solidFill>
                    <a:srgbClr val="CC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dirty="0"/>
                </a:p>
              </p:txBody>
            </p:sp>
            <p:sp>
              <p:nvSpPr>
                <p:cNvPr id="84" name="Line 100"/>
                <p:cNvSpPr>
                  <a:spLocks noChangeShapeType="1"/>
                </p:cNvSpPr>
                <p:nvPr/>
              </p:nvSpPr>
              <p:spPr bwMode="auto">
                <a:xfrm flipV="1">
                  <a:off x="3341" y="867"/>
                  <a:ext cx="0" cy="143"/>
                </a:xfrm>
                <a:prstGeom prst="line">
                  <a:avLst/>
                </a:prstGeom>
                <a:noFill/>
                <a:ln w="38100">
                  <a:solidFill>
                    <a:srgbClr val="CC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dirty="0"/>
                </a:p>
              </p:txBody>
            </p:sp>
          </p:grpSp>
          <p:sp>
            <p:nvSpPr>
              <p:cNvPr id="79" name="Line 101"/>
              <p:cNvSpPr>
                <a:spLocks noChangeShapeType="1"/>
              </p:cNvSpPr>
              <p:nvPr/>
            </p:nvSpPr>
            <p:spPr bwMode="auto">
              <a:xfrm>
                <a:off x="1647" y="1477"/>
                <a:ext cx="0" cy="354"/>
              </a:xfrm>
              <a:prstGeom prst="line">
                <a:avLst/>
              </a:prstGeom>
              <a:noFill/>
              <a:ln w="38100">
                <a:solidFill>
                  <a:srgbClr val="CC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AFAFAF"/>
                      </a:outerShdw>
                    </a:effectLst>
                  </a14:hiddenEffects>
                </a:ext>
              </a:extLst>
            </p:spPr>
            <p:txBody>
              <a:bodyPr anchor="ctr"/>
              <a:lstStyle/>
              <a:p>
                <a:endParaRPr lang="en-GB" dirty="0"/>
              </a:p>
            </p:txBody>
          </p:sp>
          <p:sp>
            <p:nvSpPr>
              <p:cNvPr id="80" name="AutoShape 102"/>
              <p:cNvSpPr>
                <a:spLocks noChangeArrowheads="1"/>
              </p:cNvSpPr>
              <p:nvPr/>
            </p:nvSpPr>
            <p:spPr bwMode="auto">
              <a:xfrm>
                <a:off x="321" y="2746"/>
                <a:ext cx="1496" cy="556"/>
              </a:xfrm>
              <a:prstGeom prst="roundRect">
                <a:avLst>
                  <a:gd name="adj" fmla="val 4167"/>
                </a:avLst>
              </a:prstGeom>
              <a:solidFill>
                <a:schemeClr val="bg1"/>
              </a:solidFill>
              <a:ln w="9525" algn="ctr">
                <a:solidFill>
                  <a:srgbClr val="4D4D4D"/>
                </a:solidFill>
                <a:round/>
                <a:headEnd/>
                <a:tailEnd/>
              </a:ln>
              <a:effectLst>
                <a:outerShdw dist="35921" dir="2700000" algn="ctr" rotWithShape="0">
                  <a:srgbClr val="AFAFAF"/>
                </a:outerShdw>
              </a:effectLst>
            </p:spPr>
            <p:txBody>
              <a:bodyPr wrap="none" anchor="ctr"/>
              <a:lstStyle/>
              <a:p>
                <a:r>
                  <a:rPr lang="en-US" sz="1400" dirty="0"/>
                  <a:t>Format Prefix </a:t>
                </a:r>
                <a:br>
                  <a:rPr lang="en-US" sz="1400" dirty="0"/>
                </a:br>
                <a:r>
                  <a:rPr lang="en-US" sz="1400" dirty="0"/>
                  <a:t>all link-local IPs </a:t>
                </a:r>
                <a:br>
                  <a:rPr lang="en-US" sz="1400" dirty="0"/>
                </a:br>
                <a:r>
                  <a:rPr lang="en-US" sz="1400" dirty="0"/>
                  <a:t>have a prefix of </a:t>
                </a:r>
                <a:r>
                  <a:rPr lang="en-US" sz="1400" dirty="0" smtClean="0"/>
                  <a:t>FE8</a:t>
                </a:r>
                <a:endParaRPr lang="en-US" sz="1400" dirty="0"/>
              </a:p>
            </p:txBody>
          </p:sp>
        </p:grpSp>
        <p:sp>
          <p:nvSpPr>
            <p:cNvPr id="65" name="AutoShape 9"/>
            <p:cNvSpPr>
              <a:spLocks noChangeArrowheads="1"/>
            </p:cNvSpPr>
            <p:nvPr/>
          </p:nvSpPr>
          <p:spPr bwMode="auto">
            <a:xfrm>
              <a:off x="3009900" y="1630035"/>
              <a:ext cx="3046412" cy="404813"/>
            </a:xfrm>
            <a:prstGeom prst="roundRect">
              <a:avLst>
                <a:gd name="adj" fmla="val 4167"/>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r>
                <a:rPr lang="en-US" sz="2000" dirty="0"/>
                <a:t>Link-Local Address</a:t>
              </a:r>
            </a:p>
          </p:txBody>
        </p:sp>
      </p:grpSp>
      <p:grpSp>
        <p:nvGrpSpPr>
          <p:cNvPr id="85" name="Group 51"/>
          <p:cNvGrpSpPr>
            <a:grpSpLocks/>
          </p:cNvGrpSpPr>
          <p:nvPr/>
        </p:nvGrpSpPr>
        <p:grpSpPr bwMode="auto">
          <a:xfrm>
            <a:off x="30916" y="807176"/>
            <a:ext cx="9050337" cy="5718175"/>
            <a:chOff x="29" y="485"/>
            <a:chExt cx="5701" cy="3602"/>
          </a:xfrm>
        </p:grpSpPr>
        <p:sp>
          <p:nvSpPr>
            <p:cNvPr id="86" name="Rectangle 52"/>
            <p:cNvSpPr>
              <a:spLocks noChangeArrowheads="1"/>
            </p:cNvSpPr>
            <p:nvPr/>
          </p:nvSpPr>
          <p:spPr bwMode="auto">
            <a:xfrm>
              <a:off x="29" y="485"/>
              <a:ext cx="5701" cy="3602"/>
            </a:xfrm>
            <a:prstGeom prst="rect">
              <a:avLst/>
            </a:prstGeom>
            <a:solidFill>
              <a:schemeClr val="bg1"/>
            </a:solidFill>
            <a:ln>
              <a:noFill/>
            </a:ln>
            <a:effectLst/>
            <a:extLst>
              <a:ext uri="{91240B29-F687-4F45-9708-019B960494DF}">
                <a14:hiddenLine xmlns:a14="http://schemas.microsoft.com/office/drawing/2010/main" w="9525" algn="ctr">
                  <a:solidFill>
                    <a:srgbClr val="333333"/>
                  </a:solidFill>
                  <a:miter lim="800000"/>
                  <a:headEnd/>
                  <a:tailEnd/>
                </a14:hiddenLine>
              </a:ext>
              <a:ext uri="{AF507438-7753-43E0-B8FC-AC1667EBCBE1}">
                <a14:hiddenEffects xmlns:a14="http://schemas.microsoft.com/office/drawing/2010/main">
                  <a:effectLst>
                    <a:outerShdw dist="35921" dir="2700000" algn="ctr" rotWithShape="0">
                      <a:srgbClr val="AFAFAF"/>
                    </a:outerShdw>
                  </a:effectLst>
                </a14:hiddenEffects>
              </a:ext>
            </a:extLst>
          </p:spPr>
          <p:txBody>
            <a:bodyPr wrap="none" anchor="ctr"/>
            <a:lstStyle/>
            <a:p>
              <a:endParaRPr lang="en-GB" dirty="0"/>
            </a:p>
          </p:txBody>
        </p:sp>
        <p:grpSp>
          <p:nvGrpSpPr>
            <p:cNvPr id="87" name="Group 53"/>
            <p:cNvGrpSpPr>
              <a:grpSpLocks/>
            </p:cNvGrpSpPr>
            <p:nvPr/>
          </p:nvGrpSpPr>
          <p:grpSpPr bwMode="auto">
            <a:xfrm>
              <a:off x="182" y="1204"/>
              <a:ext cx="5324" cy="2628"/>
              <a:chOff x="173" y="1114"/>
              <a:chExt cx="5324" cy="2628"/>
            </a:xfrm>
          </p:grpSpPr>
          <p:sp>
            <p:nvSpPr>
              <p:cNvPr id="89" name="Line 54"/>
              <p:cNvSpPr>
                <a:spLocks noChangeShapeType="1"/>
              </p:cNvSpPr>
              <p:nvPr/>
            </p:nvSpPr>
            <p:spPr bwMode="auto">
              <a:xfrm>
                <a:off x="392" y="2294"/>
                <a:ext cx="0" cy="432"/>
              </a:xfrm>
              <a:prstGeom prst="line">
                <a:avLst/>
              </a:prstGeom>
              <a:noFill/>
              <a:ln w="38100">
                <a:solidFill>
                  <a:srgbClr val="333333"/>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AFAFAF"/>
                      </a:outerShdw>
                    </a:effectLst>
                  </a14:hiddenEffects>
                </a:ext>
              </a:extLst>
            </p:spPr>
            <p:txBody>
              <a:bodyPr anchor="ctr"/>
              <a:lstStyle/>
              <a:p>
                <a:endParaRPr lang="en-GB" dirty="0"/>
              </a:p>
            </p:txBody>
          </p:sp>
          <p:sp>
            <p:nvSpPr>
              <p:cNvPr id="90" name="Line 55"/>
              <p:cNvSpPr>
                <a:spLocks noChangeShapeType="1"/>
              </p:cNvSpPr>
              <p:nvPr/>
            </p:nvSpPr>
            <p:spPr bwMode="auto">
              <a:xfrm>
                <a:off x="1908" y="2396"/>
                <a:ext cx="0" cy="864"/>
              </a:xfrm>
              <a:prstGeom prst="line">
                <a:avLst/>
              </a:prstGeom>
              <a:noFill/>
              <a:ln w="38100">
                <a:solidFill>
                  <a:srgbClr val="333333"/>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AFAFAF"/>
                      </a:outerShdw>
                    </a:effectLst>
                  </a14:hiddenEffects>
                </a:ext>
              </a:extLst>
            </p:spPr>
            <p:txBody>
              <a:bodyPr anchor="ctr"/>
              <a:lstStyle/>
              <a:p>
                <a:endParaRPr lang="en-GB" dirty="0"/>
              </a:p>
            </p:txBody>
          </p:sp>
          <p:sp>
            <p:nvSpPr>
              <p:cNvPr id="91" name="Line 56"/>
              <p:cNvSpPr>
                <a:spLocks noChangeShapeType="1"/>
              </p:cNvSpPr>
              <p:nvPr/>
            </p:nvSpPr>
            <p:spPr bwMode="auto">
              <a:xfrm>
                <a:off x="3062" y="2291"/>
                <a:ext cx="0" cy="432"/>
              </a:xfrm>
              <a:prstGeom prst="line">
                <a:avLst/>
              </a:prstGeom>
              <a:noFill/>
              <a:ln w="38100">
                <a:solidFill>
                  <a:srgbClr val="333333"/>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AFAFAF"/>
                      </a:outerShdw>
                    </a:effectLst>
                  </a14:hiddenEffects>
                </a:ext>
              </a:extLst>
            </p:spPr>
            <p:txBody>
              <a:bodyPr anchor="ctr"/>
              <a:lstStyle/>
              <a:p>
                <a:endParaRPr lang="en-GB" dirty="0"/>
              </a:p>
            </p:txBody>
          </p:sp>
          <p:sp>
            <p:nvSpPr>
              <p:cNvPr id="92" name="Line 57"/>
              <p:cNvSpPr>
                <a:spLocks noChangeShapeType="1"/>
              </p:cNvSpPr>
              <p:nvPr/>
            </p:nvSpPr>
            <p:spPr bwMode="auto">
              <a:xfrm>
                <a:off x="4533" y="2402"/>
                <a:ext cx="0" cy="864"/>
              </a:xfrm>
              <a:prstGeom prst="line">
                <a:avLst/>
              </a:prstGeom>
              <a:noFill/>
              <a:ln w="38100">
                <a:solidFill>
                  <a:srgbClr val="333333"/>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AFAFAF"/>
                      </a:outerShdw>
                    </a:effectLst>
                  </a14:hiddenEffects>
                </a:ext>
              </a:extLst>
            </p:spPr>
            <p:txBody>
              <a:bodyPr anchor="ctr"/>
              <a:lstStyle/>
              <a:p>
                <a:endParaRPr lang="en-GB" dirty="0"/>
              </a:p>
            </p:txBody>
          </p:sp>
          <p:grpSp>
            <p:nvGrpSpPr>
              <p:cNvPr id="93" name="Group 58"/>
              <p:cNvGrpSpPr>
                <a:grpSpLocks/>
              </p:cNvGrpSpPr>
              <p:nvPr/>
            </p:nvGrpSpPr>
            <p:grpSpPr bwMode="auto">
              <a:xfrm>
                <a:off x="188" y="1114"/>
                <a:ext cx="5309" cy="1301"/>
                <a:chOff x="557" y="952"/>
                <a:chExt cx="4827" cy="1181"/>
              </a:xfrm>
            </p:grpSpPr>
            <p:sp>
              <p:nvSpPr>
                <p:cNvPr id="98" name="Rectangle 59"/>
                <p:cNvSpPr>
                  <a:spLocks noChangeArrowheads="1"/>
                </p:cNvSpPr>
                <p:nvPr/>
              </p:nvSpPr>
              <p:spPr bwMode="auto">
                <a:xfrm>
                  <a:off x="973" y="1636"/>
                  <a:ext cx="1753" cy="497"/>
                </a:xfrm>
                <a:prstGeom prst="rect">
                  <a:avLst/>
                </a:prstGeom>
                <a:solidFill>
                  <a:srgbClr val="E4CD9A"/>
                </a:solidFill>
                <a:ln w="9525" algn="ctr">
                  <a:solidFill>
                    <a:srgbClr val="333333"/>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tIns="82296" anchor="ctr" anchorCtr="1"/>
                <a:lstStyle/>
                <a:p>
                  <a:pPr>
                    <a:lnSpc>
                      <a:spcPct val="90000"/>
                    </a:lnSpc>
                    <a:buClr>
                      <a:srgbClr val="DC0081"/>
                    </a:buClr>
                    <a:buFont typeface="Wingdings" pitchFamily="2" charset="2"/>
                    <a:buNone/>
                  </a:pPr>
                  <a:r>
                    <a:rPr lang="en-US" sz="1600" dirty="0"/>
                    <a:t>Global Routing Prefix</a:t>
                  </a:r>
                </a:p>
              </p:txBody>
            </p:sp>
            <p:sp>
              <p:nvSpPr>
                <p:cNvPr id="99" name="Rectangle 60"/>
                <p:cNvSpPr>
                  <a:spLocks noChangeArrowheads="1"/>
                </p:cNvSpPr>
                <p:nvPr/>
              </p:nvSpPr>
              <p:spPr bwMode="auto">
                <a:xfrm>
                  <a:off x="557" y="1636"/>
                  <a:ext cx="426" cy="497"/>
                </a:xfrm>
                <a:prstGeom prst="rect">
                  <a:avLst/>
                </a:prstGeom>
                <a:solidFill>
                  <a:srgbClr val="E4CD9A"/>
                </a:solidFill>
                <a:ln w="9525" algn="ctr">
                  <a:solidFill>
                    <a:srgbClr val="333333"/>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tIns="82296" anchor="ctr" anchorCtr="1"/>
                <a:lstStyle/>
                <a:p>
                  <a:pPr>
                    <a:lnSpc>
                      <a:spcPct val="90000"/>
                    </a:lnSpc>
                    <a:buClr>
                      <a:srgbClr val="DC0081"/>
                    </a:buClr>
                    <a:buFont typeface="Wingdings" pitchFamily="2" charset="2"/>
                    <a:buNone/>
                  </a:pPr>
                  <a:r>
                    <a:rPr lang="en-US" sz="1600" dirty="0"/>
                    <a:t>001</a:t>
                  </a:r>
                </a:p>
              </p:txBody>
            </p:sp>
            <p:sp>
              <p:nvSpPr>
                <p:cNvPr id="100" name="Rectangle 61"/>
                <p:cNvSpPr>
                  <a:spLocks noChangeArrowheads="1"/>
                </p:cNvSpPr>
                <p:nvPr/>
              </p:nvSpPr>
              <p:spPr bwMode="auto">
                <a:xfrm>
                  <a:off x="2718" y="1636"/>
                  <a:ext cx="908" cy="497"/>
                </a:xfrm>
                <a:prstGeom prst="rect">
                  <a:avLst/>
                </a:prstGeom>
                <a:solidFill>
                  <a:srgbClr val="E4CD9A"/>
                </a:solidFill>
                <a:ln w="9525" algn="ctr">
                  <a:solidFill>
                    <a:srgbClr val="333333"/>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tIns="82296" anchor="ctr" anchorCtr="1"/>
                <a:lstStyle/>
                <a:p>
                  <a:pPr>
                    <a:lnSpc>
                      <a:spcPct val="90000"/>
                    </a:lnSpc>
                    <a:buClr>
                      <a:srgbClr val="DC0081"/>
                    </a:buClr>
                    <a:buFont typeface="Wingdings" pitchFamily="2" charset="2"/>
                    <a:buNone/>
                  </a:pPr>
                  <a:r>
                    <a:rPr lang="en-US" sz="1600" dirty="0"/>
                    <a:t>Subnet ID</a:t>
                  </a:r>
                </a:p>
              </p:txBody>
            </p:sp>
            <p:sp>
              <p:nvSpPr>
                <p:cNvPr id="101" name="Rectangle 62"/>
                <p:cNvSpPr>
                  <a:spLocks noChangeArrowheads="1"/>
                </p:cNvSpPr>
                <p:nvPr/>
              </p:nvSpPr>
              <p:spPr bwMode="auto">
                <a:xfrm>
                  <a:off x="3630" y="1636"/>
                  <a:ext cx="1754" cy="497"/>
                </a:xfrm>
                <a:prstGeom prst="rect">
                  <a:avLst/>
                </a:prstGeom>
                <a:solidFill>
                  <a:srgbClr val="E4E4BF"/>
                </a:solidFill>
                <a:ln w="9525" algn="ctr">
                  <a:solidFill>
                    <a:srgbClr val="333333"/>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tIns="82296" anchor="ctr" anchorCtr="1"/>
                <a:lstStyle/>
                <a:p>
                  <a:pPr>
                    <a:lnSpc>
                      <a:spcPct val="90000"/>
                    </a:lnSpc>
                    <a:buClr>
                      <a:srgbClr val="DC0081"/>
                    </a:buClr>
                    <a:buFont typeface="Wingdings" pitchFamily="2" charset="2"/>
                    <a:buNone/>
                  </a:pPr>
                  <a:r>
                    <a:rPr lang="en-US" sz="1600" dirty="0"/>
                    <a:t>Interface ID</a:t>
                  </a:r>
                </a:p>
              </p:txBody>
            </p:sp>
            <p:sp>
              <p:nvSpPr>
                <p:cNvPr id="102" name="Line 63"/>
                <p:cNvSpPr>
                  <a:spLocks noChangeShapeType="1"/>
                </p:cNvSpPr>
                <p:nvPr/>
              </p:nvSpPr>
              <p:spPr bwMode="auto">
                <a:xfrm>
                  <a:off x="558" y="954"/>
                  <a:ext cx="0" cy="651"/>
                </a:xfrm>
                <a:prstGeom prst="line">
                  <a:avLst/>
                </a:prstGeom>
                <a:noFill/>
                <a:ln w="38100">
                  <a:solidFill>
                    <a:srgbClr val="CC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AFAFAF"/>
                        </a:outerShdw>
                      </a:effectLst>
                    </a14:hiddenEffects>
                  </a:ext>
                </a:extLst>
              </p:spPr>
              <p:txBody>
                <a:bodyPr anchor="ctr"/>
                <a:lstStyle/>
                <a:p>
                  <a:endParaRPr lang="en-GB" dirty="0"/>
                </a:p>
              </p:txBody>
            </p:sp>
            <p:sp>
              <p:nvSpPr>
                <p:cNvPr id="103" name="Line 64"/>
                <p:cNvSpPr>
                  <a:spLocks noChangeShapeType="1"/>
                </p:cNvSpPr>
                <p:nvPr/>
              </p:nvSpPr>
              <p:spPr bwMode="auto">
                <a:xfrm>
                  <a:off x="571" y="1090"/>
                  <a:ext cx="2113" cy="0"/>
                </a:xfrm>
                <a:prstGeom prst="line">
                  <a:avLst/>
                </a:prstGeom>
                <a:noFill/>
                <a:ln w="38100">
                  <a:solidFill>
                    <a:srgbClr val="CC0000"/>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AFAFAF"/>
                        </a:outerShdw>
                      </a:effectLst>
                    </a14:hiddenEffects>
                  </a:ext>
                </a:extLst>
              </p:spPr>
              <p:txBody>
                <a:bodyPr anchor="ctr"/>
                <a:lstStyle/>
                <a:p>
                  <a:endParaRPr lang="en-GB" dirty="0"/>
                </a:p>
              </p:txBody>
            </p:sp>
            <p:sp>
              <p:nvSpPr>
                <p:cNvPr id="104" name="Rectangle 65"/>
                <p:cNvSpPr>
                  <a:spLocks noChangeArrowheads="1"/>
                </p:cNvSpPr>
                <p:nvPr/>
              </p:nvSpPr>
              <p:spPr bwMode="auto">
                <a:xfrm>
                  <a:off x="1360" y="991"/>
                  <a:ext cx="500" cy="157"/>
                </a:xfrm>
                <a:prstGeom prst="rect">
                  <a:avLst/>
                </a:prstGeom>
                <a:solidFill>
                  <a:schemeClr val="accent1"/>
                </a:solidFill>
                <a:ln>
                  <a:noFill/>
                </a:ln>
                <a:effectLst/>
                <a:extLst>
                  <a:ext uri="{91240B29-F687-4F45-9708-019B960494DF}">
                    <a14:hiddenLine xmlns:a14="http://schemas.microsoft.com/office/drawing/2010/main" w="9525" algn="ctr">
                      <a:solidFill>
                        <a:srgbClr val="333333"/>
                      </a:solidFill>
                      <a:miter lim="800000"/>
                      <a:headEnd/>
                      <a:tailEnd/>
                    </a14:hiddenLine>
                  </a:ext>
                  <a:ext uri="{AF507438-7753-43E0-B8FC-AC1667EBCBE1}">
                    <a14:hiddenEffects xmlns:a14="http://schemas.microsoft.com/office/drawing/2010/main">
                      <a:effectLst>
                        <a:outerShdw dist="35921" dir="2700000" algn="ctr" rotWithShape="0">
                          <a:srgbClr val="AFAFAF"/>
                        </a:outerShdw>
                      </a:effectLst>
                    </a14:hiddenEffects>
                  </a:ext>
                </a:extLst>
              </p:spPr>
              <p:txBody>
                <a:bodyPr>
                  <a:spAutoFit/>
                </a:bodyPr>
                <a:lstStyle/>
                <a:p>
                  <a:r>
                    <a:rPr lang="en-US" sz="1200" dirty="0"/>
                    <a:t>48 bits</a:t>
                  </a:r>
                </a:p>
              </p:txBody>
            </p:sp>
            <p:sp>
              <p:nvSpPr>
                <p:cNvPr id="105" name="Line 66"/>
                <p:cNvSpPr>
                  <a:spLocks noChangeShapeType="1"/>
                </p:cNvSpPr>
                <p:nvPr/>
              </p:nvSpPr>
              <p:spPr bwMode="auto">
                <a:xfrm>
                  <a:off x="2708" y="952"/>
                  <a:ext cx="0" cy="651"/>
                </a:xfrm>
                <a:prstGeom prst="line">
                  <a:avLst/>
                </a:prstGeom>
                <a:noFill/>
                <a:ln w="38100">
                  <a:solidFill>
                    <a:srgbClr val="CC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AFAFAF"/>
                        </a:outerShdw>
                      </a:effectLst>
                    </a14:hiddenEffects>
                  </a:ext>
                </a:extLst>
              </p:spPr>
              <p:txBody>
                <a:bodyPr anchor="ctr"/>
                <a:lstStyle/>
                <a:p>
                  <a:endParaRPr lang="en-GB" dirty="0"/>
                </a:p>
              </p:txBody>
            </p:sp>
            <p:sp>
              <p:nvSpPr>
                <p:cNvPr id="106" name="Line 67"/>
                <p:cNvSpPr>
                  <a:spLocks noChangeShapeType="1"/>
                </p:cNvSpPr>
                <p:nvPr/>
              </p:nvSpPr>
              <p:spPr bwMode="auto">
                <a:xfrm>
                  <a:off x="978" y="1284"/>
                  <a:ext cx="0" cy="322"/>
                </a:xfrm>
                <a:prstGeom prst="line">
                  <a:avLst/>
                </a:prstGeom>
                <a:noFill/>
                <a:ln w="38100">
                  <a:solidFill>
                    <a:srgbClr val="CC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AFAFAF"/>
                        </a:outerShdw>
                      </a:effectLst>
                    </a14:hiddenEffects>
                  </a:ext>
                </a:extLst>
              </p:spPr>
              <p:txBody>
                <a:bodyPr anchor="ctr"/>
                <a:lstStyle/>
                <a:p>
                  <a:endParaRPr lang="en-GB" dirty="0"/>
                </a:p>
              </p:txBody>
            </p:sp>
            <p:sp>
              <p:nvSpPr>
                <p:cNvPr id="107" name="Line 68"/>
                <p:cNvSpPr>
                  <a:spLocks noChangeShapeType="1"/>
                </p:cNvSpPr>
                <p:nvPr/>
              </p:nvSpPr>
              <p:spPr bwMode="auto">
                <a:xfrm>
                  <a:off x="3629" y="1280"/>
                  <a:ext cx="0" cy="322"/>
                </a:xfrm>
                <a:prstGeom prst="line">
                  <a:avLst/>
                </a:prstGeom>
                <a:noFill/>
                <a:ln w="38100">
                  <a:solidFill>
                    <a:srgbClr val="CC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AFAFAF"/>
                        </a:outerShdw>
                      </a:effectLst>
                    </a14:hiddenEffects>
                  </a:ext>
                </a:extLst>
              </p:spPr>
              <p:txBody>
                <a:bodyPr anchor="ctr"/>
                <a:lstStyle/>
                <a:p>
                  <a:endParaRPr lang="en-GB" dirty="0"/>
                </a:p>
              </p:txBody>
            </p:sp>
            <p:sp>
              <p:nvSpPr>
                <p:cNvPr id="108" name="Line 69"/>
                <p:cNvSpPr>
                  <a:spLocks noChangeShapeType="1"/>
                </p:cNvSpPr>
                <p:nvPr/>
              </p:nvSpPr>
              <p:spPr bwMode="auto">
                <a:xfrm>
                  <a:off x="5381" y="1277"/>
                  <a:ext cx="0" cy="322"/>
                </a:xfrm>
                <a:prstGeom prst="line">
                  <a:avLst/>
                </a:prstGeom>
                <a:noFill/>
                <a:ln w="38100">
                  <a:solidFill>
                    <a:srgbClr val="CC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AFAFAF"/>
                        </a:outerShdw>
                      </a:effectLst>
                    </a14:hiddenEffects>
                  </a:ext>
                </a:extLst>
              </p:spPr>
              <p:txBody>
                <a:bodyPr anchor="ctr"/>
                <a:lstStyle/>
                <a:p>
                  <a:endParaRPr lang="en-GB" dirty="0"/>
                </a:p>
              </p:txBody>
            </p:sp>
            <p:sp>
              <p:nvSpPr>
                <p:cNvPr id="109" name="Line 70"/>
                <p:cNvSpPr>
                  <a:spLocks noChangeShapeType="1"/>
                </p:cNvSpPr>
                <p:nvPr/>
              </p:nvSpPr>
              <p:spPr bwMode="auto">
                <a:xfrm>
                  <a:off x="991" y="1447"/>
                  <a:ext cx="1710" cy="0"/>
                </a:xfrm>
                <a:prstGeom prst="line">
                  <a:avLst/>
                </a:prstGeom>
                <a:noFill/>
                <a:ln w="38100">
                  <a:solidFill>
                    <a:srgbClr val="CC0000"/>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AFAFAF"/>
                        </a:outerShdw>
                      </a:effectLst>
                    </a14:hiddenEffects>
                  </a:ext>
                </a:extLst>
              </p:spPr>
              <p:txBody>
                <a:bodyPr anchor="ctr"/>
                <a:lstStyle/>
                <a:p>
                  <a:endParaRPr lang="en-GB" dirty="0"/>
                </a:p>
              </p:txBody>
            </p:sp>
            <p:sp>
              <p:nvSpPr>
                <p:cNvPr id="110" name="Rectangle 71"/>
                <p:cNvSpPr>
                  <a:spLocks noChangeArrowheads="1"/>
                </p:cNvSpPr>
                <p:nvPr/>
              </p:nvSpPr>
              <p:spPr bwMode="auto">
                <a:xfrm>
                  <a:off x="1582" y="1348"/>
                  <a:ext cx="501" cy="157"/>
                </a:xfrm>
                <a:prstGeom prst="rect">
                  <a:avLst/>
                </a:prstGeom>
                <a:solidFill>
                  <a:schemeClr val="accent1"/>
                </a:solidFill>
                <a:ln>
                  <a:noFill/>
                </a:ln>
                <a:effectLst/>
                <a:extLst>
                  <a:ext uri="{91240B29-F687-4F45-9708-019B960494DF}">
                    <a14:hiddenLine xmlns:a14="http://schemas.microsoft.com/office/drawing/2010/main" w="9525" algn="ctr">
                      <a:solidFill>
                        <a:srgbClr val="333333"/>
                      </a:solidFill>
                      <a:miter lim="800000"/>
                      <a:headEnd/>
                      <a:tailEnd/>
                    </a14:hiddenLine>
                  </a:ext>
                  <a:ext uri="{AF507438-7753-43E0-B8FC-AC1667EBCBE1}">
                    <a14:hiddenEffects xmlns:a14="http://schemas.microsoft.com/office/drawing/2010/main">
                      <a:effectLst>
                        <a:outerShdw dist="35921" dir="2700000" algn="ctr" rotWithShape="0">
                          <a:srgbClr val="AFAFAF"/>
                        </a:outerShdw>
                      </a:effectLst>
                    </a14:hiddenEffects>
                  </a:ext>
                </a:extLst>
              </p:spPr>
              <p:txBody>
                <a:bodyPr>
                  <a:spAutoFit/>
                </a:bodyPr>
                <a:lstStyle/>
                <a:p>
                  <a:r>
                    <a:rPr lang="en-US" sz="1200" dirty="0"/>
                    <a:t>45 bits</a:t>
                  </a:r>
                </a:p>
              </p:txBody>
            </p:sp>
            <p:sp>
              <p:nvSpPr>
                <p:cNvPr id="111" name="Line 72"/>
                <p:cNvSpPr>
                  <a:spLocks noChangeShapeType="1"/>
                </p:cNvSpPr>
                <p:nvPr/>
              </p:nvSpPr>
              <p:spPr bwMode="auto">
                <a:xfrm>
                  <a:off x="3652" y="1444"/>
                  <a:ext cx="1710" cy="0"/>
                </a:xfrm>
                <a:prstGeom prst="line">
                  <a:avLst/>
                </a:prstGeom>
                <a:noFill/>
                <a:ln w="38100">
                  <a:solidFill>
                    <a:srgbClr val="CC0000"/>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AFAFAF"/>
                        </a:outerShdw>
                      </a:effectLst>
                    </a14:hiddenEffects>
                  </a:ext>
                </a:extLst>
              </p:spPr>
              <p:txBody>
                <a:bodyPr anchor="ctr"/>
                <a:lstStyle/>
                <a:p>
                  <a:endParaRPr lang="en-GB" dirty="0"/>
                </a:p>
              </p:txBody>
            </p:sp>
            <p:sp>
              <p:nvSpPr>
                <p:cNvPr id="112" name="Rectangle 73"/>
                <p:cNvSpPr>
                  <a:spLocks noChangeArrowheads="1"/>
                </p:cNvSpPr>
                <p:nvPr/>
              </p:nvSpPr>
              <p:spPr bwMode="auto">
                <a:xfrm>
                  <a:off x="4243" y="1345"/>
                  <a:ext cx="501" cy="157"/>
                </a:xfrm>
                <a:prstGeom prst="rect">
                  <a:avLst/>
                </a:prstGeom>
                <a:solidFill>
                  <a:schemeClr val="accent1"/>
                </a:solidFill>
                <a:ln>
                  <a:noFill/>
                </a:ln>
                <a:effectLst/>
                <a:extLst>
                  <a:ext uri="{91240B29-F687-4F45-9708-019B960494DF}">
                    <a14:hiddenLine xmlns:a14="http://schemas.microsoft.com/office/drawing/2010/main" w="9525" algn="ctr">
                      <a:solidFill>
                        <a:srgbClr val="333333"/>
                      </a:solidFill>
                      <a:miter lim="800000"/>
                      <a:headEnd/>
                      <a:tailEnd/>
                    </a14:hiddenLine>
                  </a:ext>
                  <a:ext uri="{AF507438-7753-43E0-B8FC-AC1667EBCBE1}">
                    <a14:hiddenEffects xmlns:a14="http://schemas.microsoft.com/office/drawing/2010/main">
                      <a:effectLst>
                        <a:outerShdw dist="35921" dir="2700000" algn="ctr" rotWithShape="0">
                          <a:srgbClr val="AFAFAF"/>
                        </a:outerShdw>
                      </a:effectLst>
                    </a14:hiddenEffects>
                  </a:ext>
                </a:extLst>
              </p:spPr>
              <p:txBody>
                <a:bodyPr>
                  <a:spAutoFit/>
                </a:bodyPr>
                <a:lstStyle/>
                <a:p>
                  <a:r>
                    <a:rPr lang="en-US" sz="1200" dirty="0"/>
                    <a:t>64 bits</a:t>
                  </a:r>
                </a:p>
              </p:txBody>
            </p:sp>
            <p:sp>
              <p:nvSpPr>
                <p:cNvPr id="113" name="Line 74"/>
                <p:cNvSpPr>
                  <a:spLocks noChangeShapeType="1"/>
                </p:cNvSpPr>
                <p:nvPr/>
              </p:nvSpPr>
              <p:spPr bwMode="auto">
                <a:xfrm>
                  <a:off x="2722" y="1450"/>
                  <a:ext cx="893" cy="0"/>
                </a:xfrm>
                <a:prstGeom prst="line">
                  <a:avLst/>
                </a:prstGeom>
                <a:noFill/>
                <a:ln w="38100">
                  <a:solidFill>
                    <a:srgbClr val="CC0000"/>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AFAFAF"/>
                        </a:outerShdw>
                      </a:effectLst>
                    </a14:hiddenEffects>
                  </a:ext>
                </a:extLst>
              </p:spPr>
              <p:txBody>
                <a:bodyPr anchor="ctr"/>
                <a:lstStyle/>
                <a:p>
                  <a:endParaRPr lang="en-GB" dirty="0"/>
                </a:p>
              </p:txBody>
            </p:sp>
            <p:sp>
              <p:nvSpPr>
                <p:cNvPr id="114" name="Rectangle 75"/>
                <p:cNvSpPr>
                  <a:spLocks noChangeArrowheads="1"/>
                </p:cNvSpPr>
                <p:nvPr/>
              </p:nvSpPr>
              <p:spPr bwMode="auto">
                <a:xfrm>
                  <a:off x="2917" y="1351"/>
                  <a:ext cx="501" cy="157"/>
                </a:xfrm>
                <a:prstGeom prst="rect">
                  <a:avLst/>
                </a:prstGeom>
                <a:solidFill>
                  <a:schemeClr val="accent1"/>
                </a:solidFill>
                <a:ln>
                  <a:noFill/>
                </a:ln>
                <a:effectLst/>
                <a:extLst>
                  <a:ext uri="{91240B29-F687-4F45-9708-019B960494DF}">
                    <a14:hiddenLine xmlns:a14="http://schemas.microsoft.com/office/drawing/2010/main" w="9525" algn="ctr">
                      <a:solidFill>
                        <a:srgbClr val="333333"/>
                      </a:solidFill>
                      <a:miter lim="800000"/>
                      <a:headEnd/>
                      <a:tailEnd/>
                    </a14:hiddenLine>
                  </a:ext>
                  <a:ext uri="{AF507438-7753-43E0-B8FC-AC1667EBCBE1}">
                    <a14:hiddenEffects xmlns:a14="http://schemas.microsoft.com/office/drawing/2010/main">
                      <a:effectLst>
                        <a:outerShdw dist="35921" dir="2700000" algn="ctr" rotWithShape="0">
                          <a:srgbClr val="AFAFAF"/>
                        </a:outerShdw>
                      </a:effectLst>
                    </a14:hiddenEffects>
                  </a:ext>
                </a:extLst>
              </p:spPr>
              <p:txBody>
                <a:bodyPr>
                  <a:spAutoFit/>
                </a:bodyPr>
                <a:lstStyle/>
                <a:p>
                  <a:r>
                    <a:rPr lang="en-US" sz="1200" dirty="0"/>
                    <a:t>16 bits</a:t>
                  </a:r>
                </a:p>
              </p:txBody>
            </p:sp>
          </p:grpSp>
          <p:sp>
            <p:nvSpPr>
              <p:cNvPr id="94" name="AutoShape 76"/>
              <p:cNvSpPr>
                <a:spLocks noChangeArrowheads="1"/>
              </p:cNvSpPr>
              <p:nvPr/>
            </p:nvSpPr>
            <p:spPr bwMode="auto">
              <a:xfrm>
                <a:off x="173" y="2579"/>
                <a:ext cx="1117" cy="500"/>
              </a:xfrm>
              <a:prstGeom prst="roundRect">
                <a:avLst>
                  <a:gd name="adj" fmla="val 4167"/>
                </a:avLst>
              </a:prstGeom>
              <a:solidFill>
                <a:schemeClr val="bg1"/>
              </a:solidFill>
              <a:ln w="9525" algn="ctr">
                <a:solidFill>
                  <a:srgbClr val="4D4D4D"/>
                </a:solidFill>
                <a:round/>
                <a:headEnd/>
                <a:tailEnd/>
              </a:ln>
              <a:effectLst>
                <a:outerShdw dist="35921" dir="2700000" algn="ctr" rotWithShape="0">
                  <a:srgbClr val="AFAFAF"/>
                </a:outerShdw>
              </a:effectLst>
            </p:spPr>
            <p:txBody>
              <a:bodyPr wrap="none" anchor="ctr"/>
              <a:lstStyle/>
              <a:p>
                <a:pPr>
                  <a:lnSpc>
                    <a:spcPct val="85000"/>
                  </a:lnSpc>
                </a:pPr>
                <a:r>
                  <a:rPr lang="en-US" sz="1400" dirty="0"/>
                  <a:t>Prefix managed</a:t>
                </a:r>
                <a:br>
                  <a:rPr lang="en-US" sz="1400" dirty="0"/>
                </a:br>
                <a:r>
                  <a:rPr lang="en-US" sz="1400" dirty="0"/>
                  <a:t> by IANA</a:t>
                </a:r>
              </a:p>
            </p:txBody>
          </p:sp>
          <p:sp>
            <p:nvSpPr>
              <p:cNvPr id="95" name="AutoShape 77"/>
              <p:cNvSpPr>
                <a:spLocks noChangeArrowheads="1"/>
              </p:cNvSpPr>
              <p:nvPr/>
            </p:nvSpPr>
            <p:spPr bwMode="auto">
              <a:xfrm>
                <a:off x="1385" y="3242"/>
                <a:ext cx="1117" cy="500"/>
              </a:xfrm>
              <a:prstGeom prst="roundRect">
                <a:avLst>
                  <a:gd name="adj" fmla="val 4167"/>
                </a:avLst>
              </a:prstGeom>
              <a:solidFill>
                <a:schemeClr val="bg1"/>
              </a:solidFill>
              <a:ln w="9525" algn="ctr">
                <a:solidFill>
                  <a:srgbClr val="4D4D4D"/>
                </a:solidFill>
                <a:round/>
                <a:headEnd/>
                <a:tailEnd/>
              </a:ln>
              <a:effectLst>
                <a:outerShdw dist="35921" dir="2700000" algn="ctr" rotWithShape="0">
                  <a:srgbClr val="AFAFAF"/>
                </a:outerShdw>
              </a:effectLst>
            </p:spPr>
            <p:txBody>
              <a:bodyPr wrap="none" anchor="ctr"/>
              <a:lstStyle/>
              <a:p>
                <a:pPr>
                  <a:lnSpc>
                    <a:spcPct val="85000"/>
                  </a:lnSpc>
                </a:pPr>
                <a:r>
                  <a:rPr lang="en-US" sz="1400" dirty="0"/>
                  <a:t>Prefix assigned</a:t>
                </a:r>
                <a:br>
                  <a:rPr lang="en-US" sz="1400" dirty="0"/>
                </a:br>
                <a:r>
                  <a:rPr lang="en-US" sz="1400" dirty="0"/>
                  <a:t>to top-level ISP</a:t>
                </a:r>
              </a:p>
            </p:txBody>
          </p:sp>
          <p:sp>
            <p:nvSpPr>
              <p:cNvPr id="96" name="AutoShape 78"/>
              <p:cNvSpPr>
                <a:spLocks noChangeArrowheads="1"/>
              </p:cNvSpPr>
              <p:nvPr/>
            </p:nvSpPr>
            <p:spPr bwMode="auto">
              <a:xfrm>
                <a:off x="2570" y="2582"/>
                <a:ext cx="1117" cy="500"/>
              </a:xfrm>
              <a:prstGeom prst="roundRect">
                <a:avLst>
                  <a:gd name="adj" fmla="val 4167"/>
                </a:avLst>
              </a:prstGeom>
              <a:solidFill>
                <a:schemeClr val="bg1"/>
              </a:solidFill>
              <a:ln w="9525" algn="ctr">
                <a:solidFill>
                  <a:srgbClr val="4D4D4D"/>
                </a:solidFill>
                <a:round/>
                <a:headEnd/>
                <a:tailEnd/>
              </a:ln>
              <a:effectLst>
                <a:outerShdw dist="35921" dir="2700000" algn="ctr" rotWithShape="0">
                  <a:srgbClr val="AFAFAF"/>
                </a:outerShdw>
              </a:effectLst>
            </p:spPr>
            <p:txBody>
              <a:bodyPr wrap="none" anchor="ctr"/>
              <a:lstStyle/>
              <a:p>
                <a:pPr>
                  <a:lnSpc>
                    <a:spcPct val="85000"/>
                  </a:lnSpc>
                </a:pPr>
                <a:r>
                  <a:rPr lang="en-US" sz="1400" dirty="0"/>
                  <a:t>Subnet bits for</a:t>
                </a:r>
                <a:br>
                  <a:rPr lang="en-US" sz="1400" dirty="0"/>
                </a:br>
                <a:r>
                  <a:rPr lang="en-US" sz="1400" dirty="0"/>
                  <a:t>organizations</a:t>
                </a:r>
              </a:p>
            </p:txBody>
          </p:sp>
          <p:sp>
            <p:nvSpPr>
              <p:cNvPr id="97" name="AutoShape 79"/>
              <p:cNvSpPr>
                <a:spLocks noChangeArrowheads="1"/>
              </p:cNvSpPr>
              <p:nvPr/>
            </p:nvSpPr>
            <p:spPr bwMode="auto">
              <a:xfrm>
                <a:off x="3989" y="3236"/>
                <a:ext cx="1117" cy="500"/>
              </a:xfrm>
              <a:prstGeom prst="roundRect">
                <a:avLst>
                  <a:gd name="adj" fmla="val 4167"/>
                </a:avLst>
              </a:prstGeom>
              <a:solidFill>
                <a:schemeClr val="bg1"/>
              </a:solidFill>
              <a:ln w="9525" algn="ctr">
                <a:solidFill>
                  <a:srgbClr val="4D4D4D"/>
                </a:solidFill>
                <a:round/>
                <a:headEnd/>
                <a:tailEnd/>
              </a:ln>
              <a:effectLst>
                <a:outerShdw dist="35921" dir="2700000" algn="ctr" rotWithShape="0">
                  <a:srgbClr val="AFAFAF"/>
                </a:outerShdw>
              </a:effectLst>
            </p:spPr>
            <p:txBody>
              <a:bodyPr wrap="none" anchor="ctr"/>
              <a:lstStyle/>
              <a:p>
                <a:pPr>
                  <a:lnSpc>
                    <a:spcPct val="85000"/>
                  </a:lnSpc>
                </a:pPr>
                <a:r>
                  <a:rPr lang="en-US" sz="1400" dirty="0"/>
                  <a:t>Client </a:t>
                </a:r>
                <a:br>
                  <a:rPr lang="en-US" sz="1400" dirty="0"/>
                </a:br>
                <a:r>
                  <a:rPr lang="en-US" sz="1400" dirty="0"/>
                  <a:t>interface ID</a:t>
                </a:r>
              </a:p>
            </p:txBody>
          </p:sp>
        </p:grpSp>
        <p:sp>
          <p:nvSpPr>
            <p:cNvPr id="88" name="AutoShape 9"/>
            <p:cNvSpPr>
              <a:spLocks noChangeArrowheads="1"/>
            </p:cNvSpPr>
            <p:nvPr/>
          </p:nvSpPr>
          <p:spPr bwMode="auto">
            <a:xfrm>
              <a:off x="1393" y="656"/>
              <a:ext cx="2926" cy="255"/>
            </a:xfrm>
            <a:prstGeom prst="roundRect">
              <a:avLst>
                <a:gd name="adj" fmla="val 4167"/>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r>
                <a:rPr lang="en-US" sz="2000" dirty="0"/>
                <a:t>Global Unique Unicast Address</a:t>
              </a:r>
            </a:p>
          </p:txBody>
        </p:sp>
      </p:grpSp>
      <p:grpSp>
        <p:nvGrpSpPr>
          <p:cNvPr id="115" name="Group 114"/>
          <p:cNvGrpSpPr/>
          <p:nvPr/>
        </p:nvGrpSpPr>
        <p:grpSpPr>
          <a:xfrm>
            <a:off x="-4763" y="1010048"/>
            <a:ext cx="8913812" cy="5610225"/>
            <a:chOff x="7243189" y="4742082"/>
            <a:chExt cx="8913812" cy="5610225"/>
          </a:xfrm>
        </p:grpSpPr>
        <p:sp>
          <p:nvSpPr>
            <p:cNvPr id="116" name="Rectangle 82"/>
            <p:cNvSpPr>
              <a:spLocks noChangeArrowheads="1"/>
            </p:cNvSpPr>
            <p:nvPr/>
          </p:nvSpPr>
          <p:spPr bwMode="auto">
            <a:xfrm>
              <a:off x="7243189" y="4742082"/>
              <a:ext cx="8913812" cy="5610225"/>
            </a:xfrm>
            <a:prstGeom prst="rect">
              <a:avLst/>
            </a:prstGeom>
            <a:solidFill>
              <a:schemeClr val="bg1"/>
            </a:solidFill>
            <a:ln>
              <a:noFill/>
            </a:ln>
            <a:effectLst/>
            <a:extLst>
              <a:ext uri="{91240B29-F687-4F45-9708-019B960494DF}">
                <a14:hiddenLine xmlns:a14="http://schemas.microsoft.com/office/drawing/2010/main" w="9525" algn="ctr">
                  <a:solidFill>
                    <a:srgbClr val="333333"/>
                  </a:solidFill>
                  <a:miter lim="800000"/>
                  <a:headEnd/>
                  <a:tailEnd/>
                </a14:hiddenLine>
              </a:ext>
              <a:ext uri="{AF507438-7753-43E0-B8FC-AC1667EBCBE1}">
                <a14:hiddenEffects xmlns:a14="http://schemas.microsoft.com/office/drawing/2010/main">
                  <a:effectLst>
                    <a:outerShdw dist="35921" dir="2700000" algn="ctr" rotWithShape="0">
                      <a:srgbClr val="AFAFAF"/>
                    </a:outerShdw>
                  </a:effectLst>
                </a14:hiddenEffects>
              </a:ext>
            </a:extLst>
          </p:spPr>
          <p:txBody>
            <a:bodyPr wrap="none" anchor="ctr"/>
            <a:lstStyle/>
            <a:p>
              <a:endParaRPr lang="en-GB" dirty="0"/>
            </a:p>
          </p:txBody>
        </p:sp>
        <p:grpSp>
          <p:nvGrpSpPr>
            <p:cNvPr id="117" name="Group 104"/>
            <p:cNvGrpSpPr>
              <a:grpSpLocks/>
            </p:cNvGrpSpPr>
            <p:nvPr/>
          </p:nvGrpSpPr>
          <p:grpSpPr bwMode="auto">
            <a:xfrm>
              <a:off x="7405907" y="6435096"/>
              <a:ext cx="8216900" cy="2201863"/>
              <a:chOff x="321" y="1472"/>
              <a:chExt cx="5176" cy="1830"/>
            </a:xfrm>
          </p:grpSpPr>
          <p:sp>
            <p:nvSpPr>
              <p:cNvPr id="123" name="Rectangle 105"/>
              <p:cNvSpPr>
                <a:spLocks noChangeArrowheads="1"/>
              </p:cNvSpPr>
              <p:nvPr/>
            </p:nvSpPr>
            <p:spPr bwMode="auto">
              <a:xfrm>
                <a:off x="1492" y="1868"/>
                <a:ext cx="1534" cy="547"/>
              </a:xfrm>
              <a:prstGeom prst="rect">
                <a:avLst/>
              </a:prstGeom>
              <a:solidFill>
                <a:srgbClr val="E4CD9A"/>
              </a:solidFill>
              <a:ln w="9525" algn="ctr">
                <a:solidFill>
                  <a:srgbClr val="333333"/>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tIns="82296" anchor="ctr" anchorCtr="1"/>
              <a:lstStyle/>
              <a:p>
                <a:pPr>
                  <a:lnSpc>
                    <a:spcPct val="90000"/>
                  </a:lnSpc>
                  <a:buClr>
                    <a:srgbClr val="DC0081"/>
                  </a:buClr>
                  <a:buFont typeface="Wingdings" pitchFamily="2" charset="2"/>
                  <a:buNone/>
                </a:pPr>
                <a:r>
                  <a:rPr lang="en-US" sz="1600" dirty="0"/>
                  <a:t>r</a:t>
                </a:r>
                <a:r>
                  <a:rPr lang="en-US" sz="1600" dirty="0" smtClean="0"/>
                  <a:t>andom sequence</a:t>
                </a:r>
                <a:endParaRPr lang="en-US" sz="1600" dirty="0"/>
              </a:p>
            </p:txBody>
          </p:sp>
          <p:sp>
            <p:nvSpPr>
              <p:cNvPr id="124" name="Rectangle 106"/>
              <p:cNvSpPr>
                <a:spLocks noChangeArrowheads="1"/>
              </p:cNvSpPr>
              <p:nvPr/>
            </p:nvSpPr>
            <p:spPr bwMode="auto">
              <a:xfrm>
                <a:off x="439" y="1868"/>
                <a:ext cx="1053" cy="547"/>
              </a:xfrm>
              <a:prstGeom prst="rect">
                <a:avLst/>
              </a:prstGeom>
              <a:solidFill>
                <a:srgbClr val="E4CD9A"/>
              </a:solidFill>
              <a:ln w="9525" algn="ctr">
                <a:solidFill>
                  <a:srgbClr val="333333"/>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tIns="82296" anchor="ctr" anchorCtr="1"/>
              <a:lstStyle/>
              <a:p>
                <a:pPr>
                  <a:lnSpc>
                    <a:spcPct val="90000"/>
                  </a:lnSpc>
                  <a:buClr>
                    <a:srgbClr val="DC0081"/>
                  </a:buClr>
                  <a:buFont typeface="Wingdings" pitchFamily="2" charset="2"/>
                  <a:buNone/>
                </a:pPr>
                <a:r>
                  <a:rPr lang="en-US" sz="1600" dirty="0"/>
                  <a:t>1111  </a:t>
                </a:r>
                <a:r>
                  <a:rPr lang="en-US" sz="1600" dirty="0" smtClean="0"/>
                  <a:t>1110  </a:t>
                </a:r>
                <a:endParaRPr lang="en-US" sz="1600" dirty="0"/>
              </a:p>
            </p:txBody>
          </p:sp>
          <p:sp>
            <p:nvSpPr>
              <p:cNvPr id="125" name="Rectangle 107"/>
              <p:cNvSpPr>
                <a:spLocks noChangeArrowheads="1"/>
              </p:cNvSpPr>
              <p:nvPr/>
            </p:nvSpPr>
            <p:spPr bwMode="auto">
              <a:xfrm>
                <a:off x="3848" y="1868"/>
                <a:ext cx="1649" cy="547"/>
              </a:xfrm>
              <a:prstGeom prst="rect">
                <a:avLst/>
              </a:prstGeom>
              <a:solidFill>
                <a:srgbClr val="E4E4BF"/>
              </a:solidFill>
              <a:ln w="9525" algn="ctr">
                <a:solidFill>
                  <a:srgbClr val="333333"/>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tIns="82296" anchor="ctr" anchorCtr="1"/>
              <a:lstStyle/>
              <a:p>
                <a:pPr>
                  <a:lnSpc>
                    <a:spcPct val="90000"/>
                  </a:lnSpc>
                  <a:buClr>
                    <a:srgbClr val="DC0081"/>
                  </a:buClr>
                  <a:buFont typeface="Wingdings" pitchFamily="2" charset="2"/>
                  <a:buNone/>
                </a:pPr>
                <a:r>
                  <a:rPr lang="en-US" sz="1600" dirty="0"/>
                  <a:t>Interface ID</a:t>
                </a:r>
              </a:p>
            </p:txBody>
          </p:sp>
          <p:sp>
            <p:nvSpPr>
              <p:cNvPr id="126" name="Line 108"/>
              <p:cNvSpPr>
                <a:spLocks noChangeShapeType="1"/>
              </p:cNvSpPr>
              <p:nvPr/>
            </p:nvSpPr>
            <p:spPr bwMode="auto">
              <a:xfrm>
                <a:off x="444" y="1480"/>
                <a:ext cx="0" cy="354"/>
              </a:xfrm>
              <a:prstGeom prst="line">
                <a:avLst/>
              </a:prstGeom>
              <a:noFill/>
              <a:ln w="38100">
                <a:solidFill>
                  <a:srgbClr val="CC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AFAFAF"/>
                      </a:outerShdw>
                    </a:effectLst>
                  </a14:hiddenEffects>
                </a:ext>
              </a:extLst>
            </p:spPr>
            <p:txBody>
              <a:bodyPr anchor="ctr"/>
              <a:lstStyle/>
              <a:p>
                <a:endParaRPr lang="en-GB" dirty="0"/>
              </a:p>
            </p:txBody>
          </p:sp>
          <p:sp>
            <p:nvSpPr>
              <p:cNvPr id="127" name="Line 109"/>
              <p:cNvSpPr>
                <a:spLocks noChangeShapeType="1"/>
              </p:cNvSpPr>
              <p:nvPr/>
            </p:nvSpPr>
            <p:spPr bwMode="auto">
              <a:xfrm>
                <a:off x="3848" y="1485"/>
                <a:ext cx="0" cy="355"/>
              </a:xfrm>
              <a:prstGeom prst="line">
                <a:avLst/>
              </a:prstGeom>
              <a:noFill/>
              <a:ln w="38100">
                <a:solidFill>
                  <a:srgbClr val="CC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AFAFAF"/>
                      </a:outerShdw>
                    </a:effectLst>
                  </a14:hiddenEffects>
                </a:ext>
              </a:extLst>
            </p:spPr>
            <p:txBody>
              <a:bodyPr anchor="ctr"/>
              <a:lstStyle/>
              <a:p>
                <a:endParaRPr lang="en-GB" dirty="0"/>
              </a:p>
            </p:txBody>
          </p:sp>
          <p:sp>
            <p:nvSpPr>
              <p:cNvPr id="128" name="Line 110"/>
              <p:cNvSpPr>
                <a:spLocks noChangeShapeType="1"/>
              </p:cNvSpPr>
              <p:nvPr/>
            </p:nvSpPr>
            <p:spPr bwMode="auto">
              <a:xfrm>
                <a:off x="5485" y="1472"/>
                <a:ext cx="0" cy="355"/>
              </a:xfrm>
              <a:prstGeom prst="line">
                <a:avLst/>
              </a:prstGeom>
              <a:noFill/>
              <a:ln w="38100">
                <a:solidFill>
                  <a:srgbClr val="CC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AFAFAF"/>
                      </a:outerShdw>
                    </a:effectLst>
                  </a14:hiddenEffects>
                </a:ext>
              </a:extLst>
            </p:spPr>
            <p:txBody>
              <a:bodyPr anchor="ctr"/>
              <a:lstStyle/>
              <a:p>
                <a:endParaRPr lang="en-GB" dirty="0"/>
              </a:p>
            </p:txBody>
          </p:sp>
          <p:sp>
            <p:nvSpPr>
              <p:cNvPr id="129" name="Line 111"/>
              <p:cNvSpPr>
                <a:spLocks noChangeShapeType="1"/>
              </p:cNvSpPr>
              <p:nvPr/>
            </p:nvSpPr>
            <p:spPr bwMode="auto">
              <a:xfrm flipV="1">
                <a:off x="1493" y="1642"/>
                <a:ext cx="1504" cy="7"/>
              </a:xfrm>
              <a:prstGeom prst="line">
                <a:avLst/>
              </a:prstGeom>
              <a:noFill/>
              <a:ln w="38100">
                <a:solidFill>
                  <a:srgbClr val="CC0000"/>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AFAFAF"/>
                      </a:outerShdw>
                    </a:effectLst>
                  </a14:hiddenEffects>
                </a:ext>
              </a:extLst>
            </p:spPr>
            <p:txBody>
              <a:bodyPr anchor="ctr"/>
              <a:lstStyle/>
              <a:p>
                <a:endParaRPr lang="en-GB" dirty="0"/>
              </a:p>
            </p:txBody>
          </p:sp>
          <p:sp>
            <p:nvSpPr>
              <p:cNvPr id="130" name="Rectangle 112"/>
              <p:cNvSpPr>
                <a:spLocks noChangeArrowheads="1"/>
              </p:cNvSpPr>
              <p:nvPr/>
            </p:nvSpPr>
            <p:spPr bwMode="auto">
              <a:xfrm>
                <a:off x="2011" y="1512"/>
                <a:ext cx="551" cy="228"/>
              </a:xfrm>
              <a:prstGeom prst="rect">
                <a:avLst/>
              </a:prstGeom>
              <a:solidFill>
                <a:schemeClr val="accent1"/>
              </a:solidFill>
              <a:ln>
                <a:noFill/>
              </a:ln>
              <a:effectLst/>
              <a:extLst>
                <a:ext uri="{91240B29-F687-4F45-9708-019B960494DF}">
                  <a14:hiddenLine xmlns:a14="http://schemas.microsoft.com/office/drawing/2010/main" w="9525" algn="ctr">
                    <a:solidFill>
                      <a:srgbClr val="333333"/>
                    </a:solidFill>
                    <a:miter lim="800000"/>
                    <a:headEnd/>
                    <a:tailEnd/>
                  </a14:hiddenLine>
                </a:ext>
                <a:ext uri="{AF507438-7753-43E0-B8FC-AC1667EBCBE1}">
                  <a14:hiddenEffects xmlns:a14="http://schemas.microsoft.com/office/drawing/2010/main">
                    <a:effectLst>
                      <a:outerShdw dist="35921" dir="2700000" algn="ctr" rotWithShape="0">
                        <a:srgbClr val="AFAFAF"/>
                      </a:outerShdw>
                    </a:effectLst>
                  </a14:hiddenEffects>
                </a:ext>
              </a:extLst>
            </p:spPr>
            <p:txBody>
              <a:bodyPr>
                <a:spAutoFit/>
              </a:bodyPr>
              <a:lstStyle/>
              <a:p>
                <a:r>
                  <a:rPr lang="en-US" sz="1200" dirty="0" smtClean="0"/>
                  <a:t>40bits</a:t>
                </a:r>
                <a:endParaRPr lang="en-US" sz="1200" dirty="0"/>
              </a:p>
            </p:txBody>
          </p:sp>
          <p:sp>
            <p:nvSpPr>
              <p:cNvPr id="131" name="Line 113"/>
              <p:cNvSpPr>
                <a:spLocks noChangeShapeType="1"/>
              </p:cNvSpPr>
              <p:nvPr/>
            </p:nvSpPr>
            <p:spPr bwMode="auto">
              <a:xfrm flipV="1">
                <a:off x="3848" y="1656"/>
                <a:ext cx="1616" cy="14"/>
              </a:xfrm>
              <a:prstGeom prst="line">
                <a:avLst/>
              </a:prstGeom>
              <a:noFill/>
              <a:ln w="38100">
                <a:solidFill>
                  <a:srgbClr val="CC0000"/>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AFAFAF"/>
                      </a:outerShdw>
                    </a:effectLst>
                  </a14:hiddenEffects>
                </a:ext>
              </a:extLst>
            </p:spPr>
            <p:txBody>
              <a:bodyPr anchor="ctr"/>
              <a:lstStyle/>
              <a:p>
                <a:endParaRPr lang="en-GB" dirty="0"/>
              </a:p>
            </p:txBody>
          </p:sp>
          <p:sp>
            <p:nvSpPr>
              <p:cNvPr id="132" name="Rectangle 114"/>
              <p:cNvSpPr>
                <a:spLocks noChangeArrowheads="1"/>
              </p:cNvSpPr>
              <p:nvPr/>
            </p:nvSpPr>
            <p:spPr bwMode="auto">
              <a:xfrm>
                <a:off x="4233" y="1549"/>
                <a:ext cx="551" cy="228"/>
              </a:xfrm>
              <a:prstGeom prst="rect">
                <a:avLst/>
              </a:prstGeom>
              <a:solidFill>
                <a:schemeClr val="accent1"/>
              </a:solidFill>
              <a:ln>
                <a:noFill/>
              </a:ln>
              <a:effectLst/>
              <a:extLst>
                <a:ext uri="{91240B29-F687-4F45-9708-019B960494DF}">
                  <a14:hiddenLine xmlns:a14="http://schemas.microsoft.com/office/drawing/2010/main" w="9525" algn="ctr">
                    <a:solidFill>
                      <a:srgbClr val="333333"/>
                    </a:solidFill>
                    <a:miter lim="800000"/>
                    <a:headEnd/>
                    <a:tailEnd/>
                  </a14:hiddenLine>
                </a:ext>
                <a:ext uri="{AF507438-7753-43E0-B8FC-AC1667EBCBE1}">
                  <a14:hiddenEffects xmlns:a14="http://schemas.microsoft.com/office/drawing/2010/main">
                    <a:effectLst>
                      <a:outerShdw dist="35921" dir="2700000" algn="ctr" rotWithShape="0">
                        <a:srgbClr val="AFAFAF"/>
                      </a:outerShdw>
                    </a:effectLst>
                  </a14:hiddenEffects>
                </a:ext>
              </a:extLst>
            </p:spPr>
            <p:txBody>
              <a:bodyPr>
                <a:spAutoFit/>
              </a:bodyPr>
              <a:lstStyle/>
              <a:p>
                <a:r>
                  <a:rPr lang="en-US" sz="1200" dirty="0"/>
                  <a:t>64 bits</a:t>
                </a:r>
              </a:p>
            </p:txBody>
          </p:sp>
          <p:sp>
            <p:nvSpPr>
              <p:cNvPr id="133" name="Line 115"/>
              <p:cNvSpPr>
                <a:spLocks noChangeShapeType="1"/>
              </p:cNvSpPr>
              <p:nvPr/>
            </p:nvSpPr>
            <p:spPr bwMode="auto">
              <a:xfrm>
                <a:off x="454" y="1663"/>
                <a:ext cx="1038" cy="0"/>
              </a:xfrm>
              <a:prstGeom prst="line">
                <a:avLst/>
              </a:prstGeom>
              <a:noFill/>
              <a:ln w="38100">
                <a:solidFill>
                  <a:srgbClr val="CC0000"/>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AFAFAF"/>
                      </a:outerShdw>
                    </a:effectLst>
                  </a14:hiddenEffects>
                </a:ext>
              </a:extLst>
            </p:spPr>
            <p:txBody>
              <a:bodyPr anchor="ctr"/>
              <a:lstStyle/>
              <a:p>
                <a:endParaRPr lang="en-GB" dirty="0"/>
              </a:p>
            </p:txBody>
          </p:sp>
          <p:sp>
            <p:nvSpPr>
              <p:cNvPr id="134" name="Rectangle 116"/>
              <p:cNvSpPr>
                <a:spLocks noChangeArrowheads="1"/>
              </p:cNvSpPr>
              <p:nvPr/>
            </p:nvSpPr>
            <p:spPr bwMode="auto">
              <a:xfrm>
                <a:off x="697" y="1555"/>
                <a:ext cx="455" cy="230"/>
              </a:xfrm>
              <a:prstGeom prst="rect">
                <a:avLst/>
              </a:prstGeom>
              <a:solidFill>
                <a:schemeClr val="accent1"/>
              </a:solidFill>
              <a:ln>
                <a:noFill/>
              </a:ln>
              <a:effectLst/>
              <a:extLst>
                <a:ext uri="{91240B29-F687-4F45-9708-019B960494DF}">
                  <a14:hiddenLine xmlns:a14="http://schemas.microsoft.com/office/drawing/2010/main" w="9525" algn="ctr">
                    <a:solidFill>
                      <a:srgbClr val="333333"/>
                    </a:solidFill>
                    <a:miter lim="800000"/>
                    <a:headEnd/>
                    <a:tailEnd/>
                  </a14:hiddenLine>
                </a:ext>
                <a:ext uri="{AF507438-7753-43E0-B8FC-AC1667EBCBE1}">
                  <a14:hiddenEffects xmlns:a14="http://schemas.microsoft.com/office/drawing/2010/main">
                    <a:effectLst>
                      <a:outerShdw dist="35921" dir="2700000" algn="ctr" rotWithShape="0">
                        <a:srgbClr val="AFAFAF"/>
                      </a:outerShdw>
                    </a:effectLst>
                  </a14:hiddenEffects>
                </a:ext>
              </a:extLst>
            </p:spPr>
            <p:txBody>
              <a:bodyPr wrap="square">
                <a:spAutoFit/>
              </a:bodyPr>
              <a:lstStyle/>
              <a:p>
                <a:r>
                  <a:rPr lang="en-US" sz="1200" dirty="0" smtClean="0"/>
                  <a:t>8 bits</a:t>
                </a:r>
                <a:endParaRPr lang="en-US" sz="1200" dirty="0"/>
              </a:p>
            </p:txBody>
          </p:sp>
          <p:grpSp>
            <p:nvGrpSpPr>
              <p:cNvPr id="135" name="Group 117"/>
              <p:cNvGrpSpPr>
                <a:grpSpLocks/>
              </p:cNvGrpSpPr>
              <p:nvPr/>
            </p:nvGrpSpPr>
            <p:grpSpPr bwMode="auto">
              <a:xfrm flipV="1">
                <a:off x="451" y="2396"/>
                <a:ext cx="1042" cy="345"/>
                <a:chOff x="2268" y="867"/>
                <a:chExt cx="1832" cy="345"/>
              </a:xfrm>
            </p:grpSpPr>
            <p:sp>
              <p:nvSpPr>
                <p:cNvPr id="138" name="Line 118"/>
                <p:cNvSpPr>
                  <a:spLocks noChangeShapeType="1"/>
                </p:cNvSpPr>
                <p:nvPr/>
              </p:nvSpPr>
              <p:spPr bwMode="auto">
                <a:xfrm rot="16200000">
                  <a:off x="3183" y="99"/>
                  <a:ext cx="0" cy="1830"/>
                </a:xfrm>
                <a:prstGeom prst="line">
                  <a:avLst/>
                </a:prstGeom>
                <a:noFill/>
                <a:ln w="38100">
                  <a:solidFill>
                    <a:srgbClr val="CC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dirty="0"/>
                </a:p>
              </p:txBody>
            </p:sp>
            <p:sp>
              <p:nvSpPr>
                <p:cNvPr id="139" name="Line 119"/>
                <p:cNvSpPr>
                  <a:spLocks noChangeShapeType="1"/>
                </p:cNvSpPr>
                <p:nvPr/>
              </p:nvSpPr>
              <p:spPr bwMode="auto">
                <a:xfrm>
                  <a:off x="2277" y="1007"/>
                  <a:ext cx="1" cy="182"/>
                </a:xfrm>
                <a:prstGeom prst="line">
                  <a:avLst/>
                </a:prstGeom>
                <a:noFill/>
                <a:ln w="38100">
                  <a:solidFill>
                    <a:srgbClr val="CC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dirty="0"/>
                </a:p>
              </p:txBody>
            </p:sp>
            <p:sp>
              <p:nvSpPr>
                <p:cNvPr id="140" name="Line 120"/>
                <p:cNvSpPr>
                  <a:spLocks noChangeShapeType="1"/>
                </p:cNvSpPr>
                <p:nvPr/>
              </p:nvSpPr>
              <p:spPr bwMode="auto">
                <a:xfrm>
                  <a:off x="4099" y="1030"/>
                  <a:ext cx="1" cy="182"/>
                </a:xfrm>
                <a:prstGeom prst="line">
                  <a:avLst/>
                </a:prstGeom>
                <a:noFill/>
                <a:ln w="38100">
                  <a:solidFill>
                    <a:srgbClr val="CC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dirty="0"/>
                </a:p>
              </p:txBody>
            </p:sp>
            <p:sp>
              <p:nvSpPr>
                <p:cNvPr id="141" name="Line 121"/>
                <p:cNvSpPr>
                  <a:spLocks noChangeShapeType="1"/>
                </p:cNvSpPr>
                <p:nvPr/>
              </p:nvSpPr>
              <p:spPr bwMode="auto">
                <a:xfrm flipV="1">
                  <a:off x="3341" y="867"/>
                  <a:ext cx="0" cy="143"/>
                </a:xfrm>
                <a:prstGeom prst="line">
                  <a:avLst/>
                </a:prstGeom>
                <a:noFill/>
                <a:ln w="38100">
                  <a:solidFill>
                    <a:srgbClr val="CC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dirty="0"/>
                </a:p>
              </p:txBody>
            </p:sp>
          </p:grpSp>
          <p:sp>
            <p:nvSpPr>
              <p:cNvPr id="136" name="Line 122"/>
              <p:cNvSpPr>
                <a:spLocks noChangeShapeType="1"/>
              </p:cNvSpPr>
              <p:nvPr/>
            </p:nvSpPr>
            <p:spPr bwMode="auto">
              <a:xfrm>
                <a:off x="1493" y="1483"/>
                <a:ext cx="0" cy="354"/>
              </a:xfrm>
              <a:prstGeom prst="line">
                <a:avLst/>
              </a:prstGeom>
              <a:noFill/>
              <a:ln w="38100">
                <a:solidFill>
                  <a:srgbClr val="CC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AFAFAF"/>
                      </a:outerShdw>
                    </a:effectLst>
                  </a14:hiddenEffects>
                </a:ext>
              </a:extLst>
            </p:spPr>
            <p:txBody>
              <a:bodyPr anchor="ctr"/>
              <a:lstStyle/>
              <a:p>
                <a:endParaRPr lang="en-GB" dirty="0"/>
              </a:p>
            </p:txBody>
          </p:sp>
          <p:sp>
            <p:nvSpPr>
              <p:cNvPr id="137" name="AutoShape 123"/>
              <p:cNvSpPr>
                <a:spLocks noChangeArrowheads="1"/>
              </p:cNvSpPr>
              <p:nvPr/>
            </p:nvSpPr>
            <p:spPr bwMode="auto">
              <a:xfrm>
                <a:off x="321" y="2746"/>
                <a:ext cx="1496" cy="556"/>
              </a:xfrm>
              <a:prstGeom prst="roundRect">
                <a:avLst>
                  <a:gd name="adj" fmla="val 4167"/>
                </a:avLst>
              </a:prstGeom>
              <a:solidFill>
                <a:schemeClr val="bg1"/>
              </a:solidFill>
              <a:ln w="9525" algn="ctr">
                <a:solidFill>
                  <a:srgbClr val="4D4D4D"/>
                </a:solidFill>
                <a:round/>
                <a:headEnd/>
                <a:tailEnd/>
              </a:ln>
              <a:effectLst>
                <a:outerShdw dist="35921" dir="2700000" algn="ctr" rotWithShape="0">
                  <a:srgbClr val="AFAFAF"/>
                </a:outerShdw>
              </a:effectLst>
            </p:spPr>
            <p:txBody>
              <a:bodyPr wrap="none" anchor="ctr"/>
              <a:lstStyle/>
              <a:p>
                <a:r>
                  <a:rPr lang="en-US" sz="1400" dirty="0"/>
                  <a:t>Format Prefix </a:t>
                </a:r>
                <a:br>
                  <a:rPr lang="en-US" sz="1400" dirty="0"/>
                </a:br>
                <a:r>
                  <a:rPr lang="en-US" sz="1400" dirty="0"/>
                  <a:t>all </a:t>
                </a:r>
                <a:r>
                  <a:rPr lang="en-US" sz="1400" dirty="0" smtClean="0"/>
                  <a:t>unique local IPs </a:t>
                </a:r>
                <a:r>
                  <a:rPr lang="en-US" sz="1400" dirty="0"/>
                  <a:t/>
                </a:r>
                <a:br>
                  <a:rPr lang="en-US" sz="1400" dirty="0"/>
                </a:br>
                <a:r>
                  <a:rPr lang="en-US" sz="1400" dirty="0"/>
                  <a:t>have a prefix of </a:t>
                </a:r>
                <a:r>
                  <a:rPr lang="en-US" sz="1400" dirty="0" smtClean="0"/>
                  <a:t>FD</a:t>
                </a:r>
                <a:endParaRPr lang="en-US" sz="1400" dirty="0"/>
              </a:p>
            </p:txBody>
          </p:sp>
        </p:grpSp>
        <p:sp>
          <p:nvSpPr>
            <p:cNvPr id="118" name="AutoShape 9"/>
            <p:cNvSpPr>
              <a:spLocks noChangeArrowheads="1"/>
            </p:cNvSpPr>
            <p:nvPr/>
          </p:nvSpPr>
          <p:spPr bwMode="auto">
            <a:xfrm>
              <a:off x="9987182" y="5992183"/>
              <a:ext cx="4208462" cy="407988"/>
            </a:xfrm>
            <a:prstGeom prst="roundRect">
              <a:avLst>
                <a:gd name="adj" fmla="val 4167"/>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p>
              <a:r>
                <a:rPr lang="en-US" sz="2000" dirty="0" smtClean="0"/>
                <a:t>Unique local IPv6 Address</a:t>
              </a:r>
              <a:endParaRPr lang="en-US" sz="2000" dirty="0"/>
            </a:p>
          </p:txBody>
        </p:sp>
        <p:sp>
          <p:nvSpPr>
            <p:cNvPr id="119" name="Rectangle 61"/>
            <p:cNvSpPr>
              <a:spLocks noChangeArrowheads="1"/>
            </p:cNvSpPr>
            <p:nvPr/>
          </p:nvSpPr>
          <p:spPr bwMode="auto">
            <a:xfrm>
              <a:off x="11700094" y="6911566"/>
              <a:ext cx="1304926" cy="658152"/>
            </a:xfrm>
            <a:prstGeom prst="rect">
              <a:avLst/>
            </a:prstGeom>
            <a:solidFill>
              <a:srgbClr val="E4CD9A"/>
            </a:solidFill>
            <a:ln w="9525" algn="ctr">
              <a:solidFill>
                <a:srgbClr val="333333"/>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tIns="82296" anchor="ctr" anchorCtr="1"/>
            <a:lstStyle/>
            <a:p>
              <a:pPr>
                <a:lnSpc>
                  <a:spcPct val="90000"/>
                </a:lnSpc>
                <a:buClr>
                  <a:srgbClr val="DC0081"/>
                </a:buClr>
                <a:buFont typeface="Wingdings" pitchFamily="2" charset="2"/>
                <a:buNone/>
              </a:pPr>
              <a:r>
                <a:rPr lang="en-US" sz="1600" dirty="0"/>
                <a:t>Subnet ID</a:t>
              </a:r>
            </a:p>
          </p:txBody>
        </p:sp>
        <p:sp>
          <p:nvSpPr>
            <p:cNvPr id="120" name="Line 74"/>
            <p:cNvSpPr>
              <a:spLocks noChangeShapeType="1"/>
            </p:cNvSpPr>
            <p:nvPr/>
          </p:nvSpPr>
          <p:spPr bwMode="auto">
            <a:xfrm>
              <a:off x="11693686" y="6646380"/>
              <a:ext cx="1260314" cy="2284"/>
            </a:xfrm>
            <a:prstGeom prst="line">
              <a:avLst/>
            </a:prstGeom>
            <a:noFill/>
            <a:ln w="38100">
              <a:solidFill>
                <a:srgbClr val="CC0000"/>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AFAFAF"/>
                    </a:outerShdw>
                  </a:effectLst>
                </a14:hiddenEffects>
              </a:ext>
            </a:extLst>
          </p:spPr>
          <p:txBody>
            <a:bodyPr anchor="ctr"/>
            <a:lstStyle/>
            <a:p>
              <a:endParaRPr lang="en-GB" dirty="0"/>
            </a:p>
          </p:txBody>
        </p:sp>
        <p:sp>
          <p:nvSpPr>
            <p:cNvPr id="121" name="Rectangle 75"/>
            <p:cNvSpPr>
              <a:spLocks noChangeArrowheads="1"/>
            </p:cNvSpPr>
            <p:nvPr/>
          </p:nvSpPr>
          <p:spPr bwMode="auto">
            <a:xfrm>
              <a:off x="11831814" y="6482992"/>
              <a:ext cx="874756" cy="274562"/>
            </a:xfrm>
            <a:prstGeom prst="rect">
              <a:avLst/>
            </a:prstGeom>
            <a:solidFill>
              <a:schemeClr val="accent1"/>
            </a:solidFill>
            <a:ln>
              <a:noFill/>
            </a:ln>
            <a:effectLst/>
            <a:extLst>
              <a:ext uri="{91240B29-F687-4F45-9708-019B960494DF}">
                <a14:hiddenLine xmlns:a14="http://schemas.microsoft.com/office/drawing/2010/main" w="9525" algn="ctr">
                  <a:solidFill>
                    <a:srgbClr val="333333"/>
                  </a:solidFill>
                  <a:miter lim="800000"/>
                  <a:headEnd/>
                  <a:tailEnd/>
                </a14:hiddenLine>
              </a:ext>
              <a:ext uri="{AF507438-7753-43E0-B8FC-AC1667EBCBE1}">
                <a14:hiddenEffects xmlns:a14="http://schemas.microsoft.com/office/drawing/2010/main">
                  <a:effectLst>
                    <a:outerShdw dist="35921" dir="2700000" algn="ctr" rotWithShape="0">
                      <a:srgbClr val="AFAFAF"/>
                    </a:outerShdw>
                  </a:effectLst>
                </a14:hiddenEffects>
              </a:ext>
            </a:extLst>
          </p:spPr>
          <p:txBody>
            <a:bodyPr>
              <a:spAutoFit/>
            </a:bodyPr>
            <a:lstStyle/>
            <a:p>
              <a:r>
                <a:rPr lang="en-US" sz="1200" dirty="0"/>
                <a:t>16 bits</a:t>
              </a:r>
            </a:p>
          </p:txBody>
        </p:sp>
        <p:sp>
          <p:nvSpPr>
            <p:cNvPr id="122" name="Line 109"/>
            <p:cNvSpPr>
              <a:spLocks noChangeShapeType="1"/>
            </p:cNvSpPr>
            <p:nvPr/>
          </p:nvSpPr>
          <p:spPr bwMode="auto">
            <a:xfrm>
              <a:off x="11689202" y="6425571"/>
              <a:ext cx="0" cy="427137"/>
            </a:xfrm>
            <a:prstGeom prst="line">
              <a:avLst/>
            </a:prstGeom>
            <a:noFill/>
            <a:ln w="38100">
              <a:solidFill>
                <a:srgbClr val="CC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AFAFAF"/>
                    </a:outerShdw>
                  </a:effectLst>
                </a14:hiddenEffects>
              </a:ext>
            </a:extLst>
          </p:spPr>
          <p:txBody>
            <a:bodyPr anchor="ctr"/>
            <a:lstStyle/>
            <a:p>
              <a:endParaRPr lang="en-GB" dirty="0"/>
            </a:p>
          </p:txBody>
        </p:sp>
      </p:grpSp>
      <p:grpSp>
        <p:nvGrpSpPr>
          <p:cNvPr id="142" name="Group 141"/>
          <p:cNvGrpSpPr/>
          <p:nvPr/>
        </p:nvGrpSpPr>
        <p:grpSpPr>
          <a:xfrm>
            <a:off x="93663" y="895605"/>
            <a:ext cx="9050337" cy="5718175"/>
            <a:chOff x="6599058" y="-2443099"/>
            <a:chExt cx="9050337" cy="5718175"/>
          </a:xfrm>
        </p:grpSpPr>
        <p:sp>
          <p:nvSpPr>
            <p:cNvPr id="143" name="Rectangle 49"/>
            <p:cNvSpPr>
              <a:spLocks noChangeArrowheads="1"/>
            </p:cNvSpPr>
            <p:nvPr/>
          </p:nvSpPr>
          <p:spPr bwMode="auto">
            <a:xfrm>
              <a:off x="6599058" y="-2443099"/>
              <a:ext cx="9050337" cy="5718175"/>
            </a:xfrm>
            <a:prstGeom prst="rect">
              <a:avLst/>
            </a:prstGeom>
            <a:solidFill>
              <a:schemeClr val="bg1"/>
            </a:solidFill>
            <a:ln>
              <a:noFill/>
            </a:ln>
            <a:effectLst/>
            <a:extLst>
              <a:ext uri="{91240B29-F687-4F45-9708-019B960494DF}">
                <a14:hiddenLine xmlns:a14="http://schemas.microsoft.com/office/drawing/2010/main" w="9525" algn="ctr">
                  <a:solidFill>
                    <a:srgbClr val="333333"/>
                  </a:solidFill>
                  <a:miter lim="800000"/>
                  <a:headEnd/>
                  <a:tailEnd/>
                </a14:hiddenLine>
              </a:ext>
              <a:ext uri="{AF507438-7753-43E0-B8FC-AC1667EBCBE1}">
                <a14:hiddenEffects xmlns:a14="http://schemas.microsoft.com/office/drawing/2010/main">
                  <a:effectLst>
                    <a:outerShdw dist="35921" dir="2700000" algn="ctr" rotWithShape="0">
                      <a:srgbClr val="AFAFAF"/>
                    </a:outerShdw>
                  </a:effectLst>
                </a14:hiddenEffects>
              </a:ext>
            </a:extLst>
          </p:spPr>
          <p:txBody>
            <a:bodyPr wrap="none" anchor="ctr"/>
            <a:lstStyle/>
            <a:p>
              <a:endParaRPr lang="en-GB" dirty="0"/>
            </a:p>
          </p:txBody>
        </p:sp>
        <p:sp>
          <p:nvSpPr>
            <p:cNvPr id="144" name="Rounded Rectangle 849923"/>
            <p:cNvSpPr>
              <a:spLocks noChangeArrowheads="1"/>
            </p:cNvSpPr>
            <p:nvPr/>
          </p:nvSpPr>
          <p:spPr bwMode="auto">
            <a:xfrm>
              <a:off x="7422970" y="-1777937"/>
              <a:ext cx="7381875" cy="2546350"/>
            </a:xfrm>
            <a:prstGeom prst="roundRect">
              <a:avLst>
                <a:gd name="adj" fmla="val 4167"/>
              </a:avLst>
            </a:prstGeom>
            <a:solidFill>
              <a:srgbClr val="DEE7F1"/>
            </a:solidFill>
            <a:ln w="9525" algn="ctr">
              <a:solidFill>
                <a:srgbClr val="333333"/>
              </a:solidFill>
              <a:round/>
              <a:headEnd/>
              <a:tailEnd/>
            </a:ln>
          </p:spPr>
          <p:txBody>
            <a:bodyPr/>
            <a:lstStyle/>
            <a:p>
              <a:pPr algn="l"/>
              <a:endParaRPr lang="en-US" dirty="0"/>
            </a:p>
          </p:txBody>
        </p:sp>
        <p:sp>
          <p:nvSpPr>
            <p:cNvPr id="145" name="Rounded Rectangle 844804"/>
            <p:cNvSpPr>
              <a:spLocks noChangeArrowheads="1"/>
            </p:cNvSpPr>
            <p:nvPr/>
          </p:nvSpPr>
          <p:spPr bwMode="auto">
            <a:xfrm>
              <a:off x="7780158" y="-1312799"/>
              <a:ext cx="6638925" cy="466725"/>
            </a:xfrm>
            <a:prstGeom prst="roundRect">
              <a:avLst>
                <a:gd name="adj" fmla="val 4167"/>
              </a:avLst>
            </a:prstGeom>
            <a:solidFill>
              <a:srgbClr val="F2E7CE"/>
            </a:solidFill>
            <a:ln w="9525" algn="ctr">
              <a:solidFill>
                <a:srgbClr val="333333"/>
              </a:solidFill>
              <a:round/>
              <a:headEnd/>
              <a:tailEnd/>
            </a:ln>
          </p:spPr>
          <p:txBody>
            <a:bodyPr wrap="none" anchor="ctr"/>
            <a:lstStyle/>
            <a:p>
              <a:pPr marL="228600" indent="-228600" algn="l">
                <a:lnSpc>
                  <a:spcPct val="90000"/>
                </a:lnSpc>
                <a:spcBef>
                  <a:spcPct val="40000"/>
                </a:spcBef>
                <a:buClr>
                  <a:srgbClr val="006699"/>
                </a:buClr>
                <a:buFontTx/>
                <a:buChar char="•"/>
              </a:pPr>
              <a:r>
                <a:rPr lang="en-US" dirty="0"/>
                <a:t>Global unicast addresses</a:t>
              </a:r>
            </a:p>
          </p:txBody>
        </p:sp>
        <p:sp>
          <p:nvSpPr>
            <p:cNvPr id="146" name="Rounded Rectangle 844806"/>
            <p:cNvSpPr>
              <a:spLocks noChangeArrowheads="1"/>
            </p:cNvSpPr>
            <p:nvPr/>
          </p:nvSpPr>
          <p:spPr bwMode="auto">
            <a:xfrm>
              <a:off x="7780158" y="-715899"/>
              <a:ext cx="6638925" cy="466725"/>
            </a:xfrm>
            <a:prstGeom prst="roundRect">
              <a:avLst>
                <a:gd name="adj" fmla="val 4167"/>
              </a:avLst>
            </a:prstGeom>
            <a:solidFill>
              <a:srgbClr val="F2E7CE"/>
            </a:solidFill>
            <a:ln w="9525" algn="ctr">
              <a:solidFill>
                <a:srgbClr val="333333"/>
              </a:solidFill>
              <a:round/>
              <a:headEnd/>
              <a:tailEnd/>
            </a:ln>
          </p:spPr>
          <p:txBody>
            <a:bodyPr wrap="none" anchor="ctr"/>
            <a:lstStyle/>
            <a:p>
              <a:pPr marL="228600" indent="-228600" algn="l">
                <a:lnSpc>
                  <a:spcPct val="90000"/>
                </a:lnSpc>
                <a:spcBef>
                  <a:spcPct val="40000"/>
                </a:spcBef>
                <a:buClr>
                  <a:srgbClr val="006699"/>
                </a:buClr>
                <a:buFontTx/>
                <a:buChar char="•"/>
              </a:pPr>
              <a:r>
                <a:rPr lang="en-US" dirty="0"/>
                <a:t>Link-local </a:t>
              </a:r>
              <a:r>
                <a:rPr lang="en-US" dirty="0" smtClean="0"/>
                <a:t>unicast addresses</a:t>
              </a:r>
              <a:endParaRPr lang="en-US" dirty="0"/>
            </a:p>
          </p:txBody>
        </p:sp>
        <p:sp>
          <p:nvSpPr>
            <p:cNvPr id="147" name="Rounded Rectangle 844804"/>
            <p:cNvSpPr>
              <a:spLocks noChangeArrowheads="1"/>
            </p:cNvSpPr>
            <p:nvPr/>
          </p:nvSpPr>
          <p:spPr bwMode="auto">
            <a:xfrm>
              <a:off x="7776983" y="-118999"/>
              <a:ext cx="6638925" cy="466725"/>
            </a:xfrm>
            <a:prstGeom prst="roundRect">
              <a:avLst>
                <a:gd name="adj" fmla="val 4167"/>
              </a:avLst>
            </a:prstGeom>
            <a:solidFill>
              <a:srgbClr val="F2E7CE"/>
            </a:solidFill>
            <a:ln w="9525" algn="ctr">
              <a:solidFill>
                <a:srgbClr val="333333"/>
              </a:solidFill>
              <a:round/>
              <a:headEnd/>
              <a:tailEnd/>
            </a:ln>
          </p:spPr>
          <p:txBody>
            <a:bodyPr wrap="none" anchor="ctr"/>
            <a:lstStyle/>
            <a:p>
              <a:pPr marL="228600" indent="-228600" algn="l">
                <a:lnSpc>
                  <a:spcPct val="90000"/>
                </a:lnSpc>
                <a:spcBef>
                  <a:spcPct val="40000"/>
                </a:spcBef>
                <a:buClr>
                  <a:srgbClr val="006699"/>
                </a:buClr>
                <a:buFontTx/>
                <a:buChar char="•"/>
              </a:pPr>
              <a:r>
                <a:rPr lang="en-US" dirty="0" smtClean="0"/>
                <a:t>Unique local IPv6 unicast addresses</a:t>
              </a:r>
              <a:endParaRPr lang="en-US" dirty="0"/>
            </a:p>
          </p:txBody>
        </p:sp>
      </p:grpSp>
      <p:grpSp>
        <p:nvGrpSpPr>
          <p:cNvPr id="148" name="Group 42"/>
          <p:cNvGrpSpPr>
            <a:grpSpLocks/>
          </p:cNvGrpSpPr>
          <p:nvPr/>
        </p:nvGrpSpPr>
        <p:grpSpPr bwMode="auto">
          <a:xfrm>
            <a:off x="8024813" y="6251575"/>
            <a:ext cx="914400" cy="425450"/>
            <a:chOff x="384" y="3024"/>
            <a:chExt cx="720" cy="336"/>
          </a:xfrm>
        </p:grpSpPr>
        <p:sp>
          <p:nvSpPr>
            <p:cNvPr id="149" name="Oval 43"/>
            <p:cNvSpPr>
              <a:spLocks noChangeArrowheads="1"/>
            </p:cNvSpPr>
            <p:nvPr/>
          </p:nvSpPr>
          <p:spPr bwMode="auto">
            <a:xfrm>
              <a:off x="384" y="3024"/>
              <a:ext cx="720" cy="336"/>
            </a:xfrm>
            <a:prstGeom prst="ellipse">
              <a:avLst/>
            </a:prstGeom>
            <a:gradFill rotWithShape="0">
              <a:gsLst>
                <a:gs pos="0">
                  <a:srgbClr val="666699"/>
                </a:gs>
                <a:gs pos="100000">
                  <a:srgbClr val="99CCFF"/>
                </a:gs>
              </a:gsLst>
              <a:lin ang="5400000" scaled="1"/>
            </a:gradFill>
            <a:ln>
              <a:noFill/>
            </a:ln>
            <a:effectLst>
              <a:outerShdw dist="17961" dir="2700000" algn="ctr" rotWithShape="0">
                <a:srgbClr val="969696"/>
              </a:outerShdw>
            </a:effectLst>
            <a:extLst>
              <a:ext uri="{91240B29-F687-4F45-9708-019B960494DF}">
                <a14:hiddenLine xmlns:a14="http://schemas.microsoft.com/office/drawing/2010/main" w="9525" algn="ctr">
                  <a:solidFill>
                    <a:schemeClr val="tx1"/>
                  </a:solidFill>
                  <a:round/>
                  <a:headEnd/>
                  <a:tailEnd/>
                </a14:hiddenLine>
              </a:ext>
            </a:extLst>
          </p:spPr>
          <p:txBody>
            <a:bodyPr wrap="none" anchor="ctr"/>
            <a:lstStyle/>
            <a:p>
              <a:endParaRPr lang="en-GB" dirty="0"/>
            </a:p>
          </p:txBody>
        </p:sp>
        <p:grpSp>
          <p:nvGrpSpPr>
            <p:cNvPr id="150" name="Group 44"/>
            <p:cNvGrpSpPr>
              <a:grpSpLocks/>
            </p:cNvGrpSpPr>
            <p:nvPr/>
          </p:nvGrpSpPr>
          <p:grpSpPr bwMode="auto">
            <a:xfrm>
              <a:off x="480" y="3096"/>
              <a:ext cx="240" cy="192"/>
              <a:chOff x="480" y="3096"/>
              <a:chExt cx="240" cy="192"/>
            </a:xfrm>
          </p:grpSpPr>
          <p:sp>
            <p:nvSpPr>
              <p:cNvPr id="151" name="Oval 45"/>
              <p:cNvSpPr>
                <a:spLocks noChangeArrowheads="1"/>
              </p:cNvSpPr>
              <p:nvPr/>
            </p:nvSpPr>
            <p:spPr bwMode="auto">
              <a:xfrm>
                <a:off x="480" y="3096"/>
                <a:ext cx="240" cy="192"/>
              </a:xfrm>
              <a:prstGeom prst="ellipse">
                <a:avLst/>
              </a:prstGeom>
              <a:gradFill rotWithShape="0">
                <a:gsLst>
                  <a:gs pos="0">
                    <a:srgbClr val="666699"/>
                  </a:gs>
                  <a:gs pos="100000">
                    <a:srgbClr val="99CCFF"/>
                  </a:gs>
                </a:gsLst>
                <a:lin ang="1890000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17961" dir="2700000" algn="ctr" rotWithShape="0">
                        <a:srgbClr val="969696"/>
                      </a:outerShdw>
                    </a:effectLst>
                  </a14:hiddenEffects>
                </a:ext>
              </a:extLst>
            </p:spPr>
            <p:txBody>
              <a:bodyPr wrap="none" anchor="ctr"/>
              <a:lstStyle/>
              <a:p>
                <a:endParaRPr lang="en-GB" dirty="0"/>
              </a:p>
            </p:txBody>
          </p:sp>
          <p:sp>
            <p:nvSpPr>
              <p:cNvPr id="152" name="Freeform 46"/>
              <p:cNvSpPr>
                <a:spLocks/>
              </p:cNvSpPr>
              <p:nvPr/>
            </p:nvSpPr>
            <p:spPr bwMode="auto">
              <a:xfrm>
                <a:off x="539" y="3123"/>
                <a:ext cx="138" cy="132"/>
              </a:xfrm>
              <a:custGeom>
                <a:avLst/>
                <a:gdLst>
                  <a:gd name="T0" fmla="*/ 0 w 432"/>
                  <a:gd name="T1" fmla="*/ 0 h 576"/>
                  <a:gd name="T2" fmla="*/ 0 w 432"/>
                  <a:gd name="T3" fmla="*/ 576 h 576"/>
                  <a:gd name="T4" fmla="*/ 432 w 432"/>
                  <a:gd name="T5" fmla="*/ 288 h 576"/>
                  <a:gd name="T6" fmla="*/ 0 w 432"/>
                  <a:gd name="T7" fmla="*/ 0 h 576"/>
                </a:gdLst>
                <a:ahLst/>
                <a:cxnLst>
                  <a:cxn ang="0">
                    <a:pos x="T0" y="T1"/>
                  </a:cxn>
                  <a:cxn ang="0">
                    <a:pos x="T2" y="T3"/>
                  </a:cxn>
                  <a:cxn ang="0">
                    <a:pos x="T4" y="T5"/>
                  </a:cxn>
                  <a:cxn ang="0">
                    <a:pos x="T6" y="T7"/>
                  </a:cxn>
                </a:cxnLst>
                <a:rect l="0" t="0" r="r" b="b"/>
                <a:pathLst>
                  <a:path w="432" h="576">
                    <a:moveTo>
                      <a:pt x="0" y="0"/>
                    </a:moveTo>
                    <a:cubicBezTo>
                      <a:pt x="0" y="0"/>
                      <a:pt x="91" y="226"/>
                      <a:pt x="0" y="576"/>
                    </a:cubicBezTo>
                    <a:cubicBezTo>
                      <a:pt x="216" y="432"/>
                      <a:pt x="432" y="288"/>
                      <a:pt x="432" y="288"/>
                    </a:cubicBezTo>
                    <a:lnTo>
                      <a:pt x="0" y="0"/>
                    </a:lnTo>
                    <a:close/>
                  </a:path>
                </a:pathLst>
              </a:custGeom>
              <a:gradFill rotWithShape="1">
                <a:gsLst>
                  <a:gs pos="0">
                    <a:srgbClr val="FFFFCC"/>
                  </a:gs>
                  <a:gs pos="100000">
                    <a:srgbClr val="FFCC66"/>
                  </a:gs>
                </a:gsLst>
                <a:lin ang="18900000" scaled="1"/>
              </a:gradFill>
              <a:ln w="9525" cap="flat" cmpd="sng">
                <a:solidFill>
                  <a:srgbClr val="666699"/>
                </a:solidFill>
                <a:prstDash val="solid"/>
                <a:round/>
                <a:headEnd type="none" w="med" len="med"/>
                <a:tailEnd type="none" w="med" len="med"/>
              </a:ln>
              <a:effectLst>
                <a:outerShdw dist="17961" dir="8100000" algn="ctr" rotWithShape="0">
                  <a:schemeClr val="tx1"/>
                </a:outerShdw>
              </a:effectLst>
            </p:spPr>
            <p:txBody>
              <a:bodyPr wrap="none" anchor="ctr"/>
              <a:lstStyle/>
              <a:p>
                <a:endParaRPr lang="en-GB" dirty="0"/>
              </a:p>
            </p:txBody>
          </p:sp>
        </p:grpSp>
      </p:grpSp>
      <p:grpSp>
        <p:nvGrpSpPr>
          <p:cNvPr id="153" name="Group 47"/>
          <p:cNvGrpSpPr>
            <a:grpSpLocks/>
          </p:cNvGrpSpPr>
          <p:nvPr/>
        </p:nvGrpSpPr>
        <p:grpSpPr bwMode="auto">
          <a:xfrm>
            <a:off x="8512175" y="6342063"/>
            <a:ext cx="304800" cy="244475"/>
            <a:chOff x="768" y="3096"/>
            <a:chExt cx="240" cy="192"/>
          </a:xfrm>
        </p:grpSpPr>
        <p:sp>
          <p:nvSpPr>
            <p:cNvPr id="154" name="Oval 48"/>
            <p:cNvSpPr>
              <a:spLocks noChangeArrowheads="1"/>
            </p:cNvSpPr>
            <p:nvPr/>
          </p:nvSpPr>
          <p:spPr bwMode="auto">
            <a:xfrm>
              <a:off x="768" y="3096"/>
              <a:ext cx="240" cy="192"/>
            </a:xfrm>
            <a:prstGeom prst="ellipse">
              <a:avLst/>
            </a:prstGeom>
            <a:gradFill rotWithShape="0">
              <a:gsLst>
                <a:gs pos="0">
                  <a:srgbClr val="666699"/>
                </a:gs>
                <a:gs pos="100000">
                  <a:srgbClr val="99CCFF"/>
                </a:gs>
              </a:gsLst>
              <a:lin ang="1890000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17961" dir="2700000" algn="ctr" rotWithShape="0">
                      <a:srgbClr val="969696"/>
                    </a:outerShdw>
                  </a:effectLst>
                </a14:hiddenEffects>
              </a:ext>
            </a:extLst>
          </p:spPr>
          <p:txBody>
            <a:bodyPr wrap="none" anchor="ctr"/>
            <a:lstStyle/>
            <a:p>
              <a:endParaRPr lang="en-GB" dirty="0"/>
            </a:p>
          </p:txBody>
        </p:sp>
        <p:sp>
          <p:nvSpPr>
            <p:cNvPr id="155" name="Rectangle 49"/>
            <p:cNvSpPr>
              <a:spLocks noChangeArrowheads="1"/>
            </p:cNvSpPr>
            <p:nvPr/>
          </p:nvSpPr>
          <p:spPr bwMode="auto">
            <a:xfrm>
              <a:off x="840" y="3144"/>
              <a:ext cx="96" cy="96"/>
            </a:xfrm>
            <a:prstGeom prst="rect">
              <a:avLst/>
            </a:prstGeom>
            <a:gradFill rotWithShape="1">
              <a:gsLst>
                <a:gs pos="0">
                  <a:srgbClr val="FFFFCC"/>
                </a:gs>
                <a:gs pos="100000">
                  <a:srgbClr val="FFCC66"/>
                </a:gs>
              </a:gsLst>
              <a:lin ang="18900000" scaled="1"/>
            </a:gradFill>
            <a:ln w="9525" algn="ctr">
              <a:solidFill>
                <a:srgbClr val="666699"/>
              </a:solidFill>
              <a:miter lim="800000"/>
              <a:headEnd/>
              <a:tailEnd/>
            </a:ln>
            <a:effectLst>
              <a:outerShdw dist="17961" dir="8100000" algn="ctr" rotWithShape="0">
                <a:schemeClr val="tx1"/>
              </a:outerShdw>
            </a:effectLst>
          </p:spPr>
          <p:txBody>
            <a:bodyPr wrap="none" anchor="ctr"/>
            <a:lstStyle/>
            <a:p>
              <a:endParaRPr lang="en-GB" dirty="0"/>
            </a:p>
          </p:txBody>
        </p:sp>
      </p:grpSp>
    </p:spTree>
    <p:extLst>
      <p:ext uri="{BB962C8B-B14F-4D97-AF65-F5344CB8AC3E}">
        <p14:creationId xmlns:p14="http://schemas.microsoft.com/office/powerpoint/2010/main" val="27104523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nodeType="clickEffect">
                                  <p:stCondLst>
                                    <p:cond delay="0"/>
                                  </p:stCondLst>
                                  <p:childTnLst>
                                    <p:set>
                                      <p:cBhvr>
                                        <p:cTn id="6" dur="1" fill="hold">
                                          <p:stCondLst>
                                            <p:cond delay="0"/>
                                          </p:stCondLst>
                                        </p:cTn>
                                        <p:tgtEl>
                                          <p:spTgt spid="142"/>
                                        </p:tgtEl>
                                        <p:attrNameLst>
                                          <p:attrName>style.visibility</p:attrName>
                                        </p:attrNameLst>
                                      </p:cBhvr>
                                      <p:to>
                                        <p:strVal val="hidden"/>
                                      </p:to>
                                    </p:set>
                                  </p:childTnLst>
                                </p:cTn>
                              </p:par>
                              <p:par>
                                <p:cTn id="7" presetID="1" presetClass="entr" presetSubtype="0" fill="hold" nodeType="withEffect">
                                  <p:stCondLst>
                                    <p:cond delay="0"/>
                                  </p:stCondLst>
                                  <p:childTnLst>
                                    <p:set>
                                      <p:cBhvr>
                                        <p:cTn id="8" dur="1" fill="hold">
                                          <p:stCondLst>
                                            <p:cond delay="0"/>
                                          </p:stCondLst>
                                        </p:cTn>
                                        <p:tgtEl>
                                          <p:spTgt spid="85"/>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62"/>
                                        </p:tgtEl>
                                        <p:attrNameLst>
                                          <p:attrName>style.visibility</p:attrName>
                                        </p:attrNameLst>
                                      </p:cBhvr>
                                      <p:to>
                                        <p:strVal val="visible"/>
                                      </p:to>
                                    </p:set>
                                  </p:childTnLst>
                                </p:cTn>
                              </p:par>
                              <p:par>
                                <p:cTn id="13" presetID="1" presetClass="exit" presetSubtype="0" fill="hold" nodeType="withEffect">
                                  <p:stCondLst>
                                    <p:cond delay="0"/>
                                  </p:stCondLst>
                                  <p:childTnLst>
                                    <p:set>
                                      <p:cBhvr>
                                        <p:cTn id="14" dur="1" fill="hold">
                                          <p:stCondLst>
                                            <p:cond delay="0"/>
                                          </p:stCondLst>
                                        </p:cTn>
                                        <p:tgtEl>
                                          <p:spTgt spid="85"/>
                                        </p:tgtEl>
                                        <p:attrNameLst>
                                          <p:attrName>style.visibility</p:attrName>
                                        </p:attrNameLst>
                                      </p:cBhvr>
                                      <p:to>
                                        <p:strVal val="hidden"/>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15"/>
                                        </p:tgtEl>
                                        <p:attrNameLst>
                                          <p:attrName>style.visibility</p:attrName>
                                        </p:attrNameLst>
                                      </p:cBhvr>
                                      <p:to>
                                        <p:strVal val="visible"/>
                                      </p:to>
                                    </p:set>
                                  </p:childTnLst>
                                </p:cTn>
                              </p:par>
                              <p:par>
                                <p:cTn id="19" presetID="1" presetClass="exit" presetSubtype="0" fill="hold" nodeType="withEffect">
                                  <p:stCondLst>
                                    <p:cond delay="0"/>
                                  </p:stCondLst>
                                  <p:childTnLst>
                                    <p:set>
                                      <p:cBhvr>
                                        <p:cTn id="20" dur="1" fill="hold">
                                          <p:stCondLst>
                                            <p:cond delay="0"/>
                                          </p:stCondLst>
                                        </p:cTn>
                                        <p:tgtEl>
                                          <p:spTgt spid="62"/>
                                        </p:tgtEl>
                                        <p:attrNameLst>
                                          <p:attrName>style.visibility</p:attrName>
                                        </p:attrNameLst>
                                      </p:cBhvr>
                                      <p:to>
                                        <p:strVal val="hidden"/>
                                      </p:to>
                                    </p:set>
                                  </p:childTnLst>
                                </p:cTn>
                              </p:par>
                            </p:childTnLst>
                          </p:cTn>
                        </p:par>
                        <p:par>
                          <p:cTn id="21" fill="hold">
                            <p:stCondLst>
                              <p:cond delay="0"/>
                            </p:stCondLst>
                            <p:childTnLst>
                              <p:par>
                                <p:cTn id="22" presetID="1" presetClass="entr" presetSubtype="0" fill="hold" nodeType="afterEffect">
                                  <p:stCondLst>
                                    <p:cond delay="0"/>
                                  </p:stCondLst>
                                  <p:childTnLst>
                                    <p:set>
                                      <p:cBhvr>
                                        <p:cTn id="23" dur="1" fill="hold">
                                          <p:stCondLst>
                                            <p:cond delay="0"/>
                                          </p:stCondLst>
                                        </p:cTn>
                                        <p:tgtEl>
                                          <p:spTgt spid="15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Address Autoconfiguration for IPv6</a:t>
            </a:r>
            <a:endParaRPr lang="en-GB" dirty="0"/>
          </a:p>
        </p:txBody>
      </p:sp>
      <p:grpSp>
        <p:nvGrpSpPr>
          <p:cNvPr id="4" name="Group 52"/>
          <p:cNvGrpSpPr>
            <a:grpSpLocks/>
          </p:cNvGrpSpPr>
          <p:nvPr/>
        </p:nvGrpSpPr>
        <p:grpSpPr bwMode="auto">
          <a:xfrm>
            <a:off x="41275" y="765175"/>
            <a:ext cx="9050338" cy="5718175"/>
            <a:chOff x="29" y="485"/>
            <a:chExt cx="5701" cy="3602"/>
          </a:xfrm>
        </p:grpSpPr>
        <p:grpSp>
          <p:nvGrpSpPr>
            <p:cNvPr id="5" name="Group 53"/>
            <p:cNvGrpSpPr>
              <a:grpSpLocks/>
            </p:cNvGrpSpPr>
            <p:nvPr/>
          </p:nvGrpSpPr>
          <p:grpSpPr bwMode="auto">
            <a:xfrm>
              <a:off x="29" y="485"/>
              <a:ext cx="5701" cy="3602"/>
              <a:chOff x="29" y="485"/>
              <a:chExt cx="5701" cy="3602"/>
            </a:xfrm>
          </p:grpSpPr>
          <p:sp>
            <p:nvSpPr>
              <p:cNvPr id="7" name="Rectangle 54"/>
              <p:cNvSpPr>
                <a:spLocks noChangeArrowheads="1"/>
              </p:cNvSpPr>
              <p:nvPr/>
            </p:nvSpPr>
            <p:spPr bwMode="auto">
              <a:xfrm>
                <a:off x="29" y="485"/>
                <a:ext cx="5701" cy="3602"/>
              </a:xfrm>
              <a:prstGeom prst="rect">
                <a:avLst/>
              </a:prstGeom>
              <a:solidFill>
                <a:schemeClr val="bg1"/>
              </a:solidFill>
              <a:ln>
                <a:noFill/>
              </a:ln>
              <a:effectLst/>
              <a:extLst>
                <a:ext uri="{91240B29-F687-4F45-9708-019B960494DF}">
                  <a14:hiddenLine xmlns:a14="http://schemas.microsoft.com/office/drawing/2010/main" w="9525" algn="ctr">
                    <a:solidFill>
                      <a:srgbClr val="333333"/>
                    </a:solidFill>
                    <a:miter lim="800000"/>
                    <a:headEnd/>
                    <a:tailEnd/>
                  </a14:hiddenLine>
                </a:ext>
                <a:ext uri="{AF507438-7753-43E0-B8FC-AC1667EBCBE1}">
                  <a14:hiddenEffects xmlns:a14="http://schemas.microsoft.com/office/drawing/2010/main">
                    <a:effectLst>
                      <a:outerShdw dist="35921" dir="2700000" algn="ctr" rotWithShape="0">
                        <a:srgbClr val="AFAFAF"/>
                      </a:outerShdw>
                    </a:effectLst>
                  </a14:hiddenEffects>
                </a:ext>
              </a:extLst>
            </p:spPr>
            <p:txBody>
              <a:bodyPr wrap="none" anchor="ctr"/>
              <a:lstStyle/>
              <a:p>
                <a:endParaRPr lang="en-GB" dirty="0"/>
              </a:p>
            </p:txBody>
          </p:sp>
          <p:grpSp>
            <p:nvGrpSpPr>
              <p:cNvPr id="8" name="Group 55"/>
              <p:cNvGrpSpPr>
                <a:grpSpLocks/>
              </p:cNvGrpSpPr>
              <p:nvPr/>
            </p:nvGrpSpPr>
            <p:grpSpPr bwMode="auto">
              <a:xfrm>
                <a:off x="55" y="1343"/>
                <a:ext cx="5643" cy="1727"/>
                <a:chOff x="55" y="1343"/>
                <a:chExt cx="5643" cy="1727"/>
              </a:xfrm>
            </p:grpSpPr>
            <p:sp>
              <p:nvSpPr>
                <p:cNvPr id="9" name="AutoShape 56"/>
                <p:cNvSpPr>
                  <a:spLocks noChangeArrowheads="1"/>
                </p:cNvSpPr>
                <p:nvPr/>
              </p:nvSpPr>
              <p:spPr bwMode="auto">
                <a:xfrm>
                  <a:off x="55" y="1343"/>
                  <a:ext cx="5643" cy="1727"/>
                </a:xfrm>
                <a:prstGeom prst="roundRect">
                  <a:avLst>
                    <a:gd name="adj" fmla="val 27222"/>
                  </a:avLst>
                </a:prstGeom>
                <a:solidFill>
                  <a:srgbClr val="F0F1E1"/>
                </a:solidFill>
                <a:ln w="9525">
                  <a:solidFill>
                    <a:srgbClr val="969696"/>
                  </a:solidFill>
                  <a:round/>
                  <a:headEnd/>
                  <a:tailEnd/>
                </a:ln>
                <a:effectLst>
                  <a:outerShdw dist="35921" dir="2700000" algn="ctr" rotWithShape="0">
                    <a:srgbClr val="AFAFAF"/>
                  </a:outerShdw>
                </a:effectLst>
              </p:spPr>
              <p:txBody>
                <a:bodyPr wrap="none" anchor="ctr"/>
                <a:lstStyle/>
                <a:p>
                  <a:pPr algn="l"/>
                  <a:endParaRPr lang="en-CA" sz="1400" dirty="0"/>
                </a:p>
              </p:txBody>
            </p:sp>
            <p:grpSp>
              <p:nvGrpSpPr>
                <p:cNvPr id="10" name="Group 57"/>
                <p:cNvGrpSpPr>
                  <a:grpSpLocks/>
                </p:cNvGrpSpPr>
                <p:nvPr/>
              </p:nvGrpSpPr>
              <p:grpSpPr bwMode="auto">
                <a:xfrm>
                  <a:off x="312" y="1499"/>
                  <a:ext cx="5228" cy="1340"/>
                  <a:chOff x="276" y="1535"/>
                  <a:chExt cx="5228" cy="1340"/>
                </a:xfrm>
              </p:grpSpPr>
              <p:sp>
                <p:nvSpPr>
                  <p:cNvPr id="11" name="Line 58"/>
                  <p:cNvSpPr>
                    <a:spLocks noChangeShapeType="1"/>
                  </p:cNvSpPr>
                  <p:nvPr/>
                </p:nvSpPr>
                <p:spPr bwMode="auto">
                  <a:xfrm>
                    <a:off x="324" y="2411"/>
                    <a:ext cx="0" cy="432"/>
                  </a:xfrm>
                  <a:prstGeom prst="line">
                    <a:avLst/>
                  </a:prstGeom>
                  <a:noFill/>
                  <a:ln w="38100">
                    <a:solidFill>
                      <a:srgbClr val="CC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AFAFAF"/>
                          </a:outerShdw>
                        </a:effectLst>
                      </a14:hiddenEffects>
                    </a:ext>
                  </a:extLst>
                </p:spPr>
                <p:txBody>
                  <a:bodyPr anchor="ctr"/>
                  <a:lstStyle/>
                  <a:p>
                    <a:endParaRPr lang="en-GB" dirty="0"/>
                  </a:p>
                </p:txBody>
              </p:sp>
              <p:grpSp>
                <p:nvGrpSpPr>
                  <p:cNvPr id="12" name="Group 59"/>
                  <p:cNvGrpSpPr>
                    <a:grpSpLocks/>
                  </p:cNvGrpSpPr>
                  <p:nvPr/>
                </p:nvGrpSpPr>
                <p:grpSpPr bwMode="auto">
                  <a:xfrm>
                    <a:off x="309" y="1847"/>
                    <a:ext cx="4907" cy="562"/>
                    <a:chOff x="399" y="3026"/>
                    <a:chExt cx="4907" cy="562"/>
                  </a:xfrm>
                </p:grpSpPr>
                <p:sp>
                  <p:nvSpPr>
                    <p:cNvPr id="26" name="Rectangle 60"/>
                    <p:cNvSpPr>
                      <a:spLocks noChangeArrowheads="1"/>
                    </p:cNvSpPr>
                    <p:nvPr/>
                  </p:nvSpPr>
                  <p:spPr bwMode="auto">
                    <a:xfrm>
                      <a:off x="1393" y="3029"/>
                      <a:ext cx="1928" cy="547"/>
                    </a:xfrm>
                    <a:prstGeom prst="rect">
                      <a:avLst/>
                    </a:prstGeom>
                    <a:noFill/>
                    <a:ln>
                      <a:noFill/>
                    </a:ln>
                    <a:effectLst/>
                    <a:extLst>
                      <a:ext uri="{909E8E84-426E-40DD-AFC4-6F175D3DCCD1}">
                        <a14:hiddenFill xmlns:a14="http://schemas.microsoft.com/office/drawing/2010/main">
                          <a:solidFill>
                            <a:srgbClr val="E4CD9A"/>
                          </a:solidFill>
                        </a14:hiddenFill>
                      </a:ext>
                      <a:ext uri="{91240B29-F687-4F45-9708-019B960494DF}">
                        <a14:hiddenLine xmlns:a14="http://schemas.microsoft.com/office/drawing/2010/main" w="9525" algn="ctr">
                          <a:solidFill>
                            <a:srgbClr val="333333"/>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tIns="82296" anchor="ctr" anchorCtr="1"/>
                    <a:lstStyle/>
                    <a:p>
                      <a:pPr>
                        <a:lnSpc>
                          <a:spcPct val="90000"/>
                        </a:lnSpc>
                        <a:buClr>
                          <a:srgbClr val="DC0081"/>
                        </a:buClr>
                        <a:buFont typeface="Wingdings" pitchFamily="2" charset="2"/>
                        <a:buNone/>
                      </a:pPr>
                      <a:r>
                        <a:rPr lang="en-US" sz="1600" dirty="0"/>
                        <a:t>Preferred</a:t>
                      </a:r>
                    </a:p>
                  </p:txBody>
                </p:sp>
                <p:sp>
                  <p:nvSpPr>
                    <p:cNvPr id="27" name="Rectangle 61"/>
                    <p:cNvSpPr>
                      <a:spLocks noChangeArrowheads="1"/>
                    </p:cNvSpPr>
                    <p:nvPr/>
                  </p:nvSpPr>
                  <p:spPr bwMode="auto">
                    <a:xfrm>
                      <a:off x="3312" y="3029"/>
                      <a:ext cx="998" cy="547"/>
                    </a:xfrm>
                    <a:prstGeom prst="rect">
                      <a:avLst/>
                    </a:prstGeom>
                    <a:noFill/>
                    <a:ln>
                      <a:noFill/>
                    </a:ln>
                    <a:effectLst/>
                    <a:extLst>
                      <a:ext uri="{909E8E84-426E-40DD-AFC4-6F175D3DCCD1}">
                        <a14:hiddenFill xmlns:a14="http://schemas.microsoft.com/office/drawing/2010/main">
                          <a:solidFill>
                            <a:srgbClr val="E4CD9A"/>
                          </a:solidFill>
                        </a14:hiddenFill>
                      </a:ext>
                      <a:ext uri="{91240B29-F687-4F45-9708-019B960494DF}">
                        <a14:hiddenLine xmlns:a14="http://schemas.microsoft.com/office/drawing/2010/main" w="9525" algn="ctr">
                          <a:solidFill>
                            <a:srgbClr val="333333"/>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tIns="82296" anchor="ctr" anchorCtr="1"/>
                    <a:lstStyle/>
                    <a:p>
                      <a:pPr>
                        <a:lnSpc>
                          <a:spcPct val="90000"/>
                        </a:lnSpc>
                        <a:buClr>
                          <a:srgbClr val="DC0081"/>
                        </a:buClr>
                        <a:buFont typeface="Wingdings" pitchFamily="2" charset="2"/>
                        <a:buNone/>
                      </a:pPr>
                      <a:r>
                        <a:rPr lang="en-US" sz="1600" dirty="0"/>
                        <a:t>Deprecated</a:t>
                      </a:r>
                    </a:p>
                  </p:txBody>
                </p:sp>
                <p:sp>
                  <p:nvSpPr>
                    <p:cNvPr id="28" name="Rectangle 62"/>
                    <p:cNvSpPr>
                      <a:spLocks noChangeArrowheads="1"/>
                    </p:cNvSpPr>
                    <p:nvPr/>
                  </p:nvSpPr>
                  <p:spPr bwMode="auto">
                    <a:xfrm>
                      <a:off x="4308" y="3026"/>
                      <a:ext cx="998" cy="547"/>
                    </a:xfrm>
                    <a:prstGeom prst="rect">
                      <a:avLst/>
                    </a:prstGeom>
                    <a:noFill/>
                    <a:ln>
                      <a:noFill/>
                    </a:ln>
                    <a:effectLst/>
                    <a:extLst>
                      <a:ext uri="{909E8E84-426E-40DD-AFC4-6F175D3DCCD1}">
                        <a14:hiddenFill xmlns:a14="http://schemas.microsoft.com/office/drawing/2010/main">
                          <a:solidFill>
                            <a:srgbClr val="E4CD9A"/>
                          </a:solidFill>
                        </a14:hiddenFill>
                      </a:ext>
                      <a:ext uri="{91240B29-F687-4F45-9708-019B960494DF}">
                        <a14:hiddenLine xmlns:a14="http://schemas.microsoft.com/office/drawing/2010/main" w="9525" algn="ctr">
                          <a:solidFill>
                            <a:srgbClr val="333333"/>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tIns="82296" anchor="ctr" anchorCtr="1"/>
                    <a:lstStyle/>
                    <a:p>
                      <a:pPr>
                        <a:lnSpc>
                          <a:spcPct val="90000"/>
                        </a:lnSpc>
                        <a:buClr>
                          <a:srgbClr val="DC0081"/>
                        </a:buClr>
                        <a:buFont typeface="Wingdings" pitchFamily="2" charset="2"/>
                        <a:buNone/>
                      </a:pPr>
                      <a:r>
                        <a:rPr lang="en-US" sz="1600" dirty="0"/>
                        <a:t>Invalid</a:t>
                      </a:r>
                    </a:p>
                  </p:txBody>
                </p:sp>
                <p:sp>
                  <p:nvSpPr>
                    <p:cNvPr id="29" name="Rectangle 63"/>
                    <p:cNvSpPr>
                      <a:spLocks noChangeArrowheads="1"/>
                    </p:cNvSpPr>
                    <p:nvPr/>
                  </p:nvSpPr>
                  <p:spPr bwMode="auto">
                    <a:xfrm>
                      <a:off x="399" y="3041"/>
                      <a:ext cx="998" cy="547"/>
                    </a:xfrm>
                    <a:prstGeom prst="rect">
                      <a:avLst/>
                    </a:prstGeom>
                    <a:noFill/>
                    <a:ln>
                      <a:noFill/>
                    </a:ln>
                    <a:effectLst/>
                    <a:extLst>
                      <a:ext uri="{909E8E84-426E-40DD-AFC4-6F175D3DCCD1}">
                        <a14:hiddenFill xmlns:a14="http://schemas.microsoft.com/office/drawing/2010/main">
                          <a:solidFill>
                            <a:srgbClr val="E4CD9A"/>
                          </a:solidFill>
                        </a14:hiddenFill>
                      </a:ext>
                      <a:ext uri="{91240B29-F687-4F45-9708-019B960494DF}">
                        <a14:hiddenLine xmlns:a14="http://schemas.microsoft.com/office/drawing/2010/main" w="9525" algn="ctr">
                          <a:solidFill>
                            <a:srgbClr val="333333"/>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tIns="82296" anchor="ctr" anchorCtr="1"/>
                    <a:lstStyle/>
                    <a:p>
                      <a:pPr>
                        <a:lnSpc>
                          <a:spcPct val="90000"/>
                        </a:lnSpc>
                        <a:buClr>
                          <a:srgbClr val="DC0081"/>
                        </a:buClr>
                        <a:buFont typeface="Wingdings" pitchFamily="2" charset="2"/>
                        <a:buNone/>
                      </a:pPr>
                      <a:r>
                        <a:rPr lang="en-US" sz="1600" dirty="0"/>
                        <a:t>Tentative</a:t>
                      </a:r>
                    </a:p>
                  </p:txBody>
                </p:sp>
              </p:grpSp>
              <p:sp>
                <p:nvSpPr>
                  <p:cNvPr id="13" name="Line 64"/>
                  <p:cNvSpPr>
                    <a:spLocks noChangeShapeType="1"/>
                  </p:cNvSpPr>
                  <p:nvPr/>
                </p:nvSpPr>
                <p:spPr bwMode="auto">
                  <a:xfrm>
                    <a:off x="1278" y="1593"/>
                    <a:ext cx="0" cy="717"/>
                  </a:xfrm>
                  <a:prstGeom prst="line">
                    <a:avLst/>
                  </a:prstGeom>
                  <a:noFill/>
                  <a:ln w="38100">
                    <a:solidFill>
                      <a:srgbClr val="CC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AFAFAF"/>
                          </a:outerShdw>
                        </a:effectLst>
                      </a14:hiddenEffects>
                    </a:ext>
                  </a:extLst>
                </p:spPr>
                <p:txBody>
                  <a:bodyPr anchor="ctr"/>
                  <a:lstStyle/>
                  <a:p>
                    <a:endParaRPr lang="en-GB" dirty="0"/>
                  </a:p>
                </p:txBody>
              </p:sp>
              <p:sp>
                <p:nvSpPr>
                  <p:cNvPr id="14" name="Line 65"/>
                  <p:cNvSpPr>
                    <a:spLocks noChangeShapeType="1"/>
                  </p:cNvSpPr>
                  <p:nvPr/>
                </p:nvSpPr>
                <p:spPr bwMode="auto">
                  <a:xfrm>
                    <a:off x="1296" y="1644"/>
                    <a:ext cx="2970" cy="0"/>
                  </a:xfrm>
                  <a:prstGeom prst="line">
                    <a:avLst/>
                  </a:prstGeom>
                  <a:noFill/>
                  <a:ln w="38100">
                    <a:solidFill>
                      <a:srgbClr val="CC0000"/>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AFAFAF"/>
                          </a:outerShdw>
                        </a:effectLst>
                      </a14:hiddenEffects>
                    </a:ext>
                  </a:extLst>
                </p:spPr>
                <p:txBody>
                  <a:bodyPr anchor="ctr"/>
                  <a:lstStyle/>
                  <a:p>
                    <a:endParaRPr lang="en-GB" dirty="0"/>
                  </a:p>
                </p:txBody>
              </p:sp>
              <p:sp>
                <p:nvSpPr>
                  <p:cNvPr id="15" name="Rectangle 66"/>
                  <p:cNvSpPr>
                    <a:spLocks noChangeArrowheads="1"/>
                  </p:cNvSpPr>
                  <p:nvPr/>
                </p:nvSpPr>
                <p:spPr bwMode="auto">
                  <a:xfrm>
                    <a:off x="2477" y="1535"/>
                    <a:ext cx="547" cy="173"/>
                  </a:xfrm>
                  <a:prstGeom prst="rect">
                    <a:avLst/>
                  </a:prstGeom>
                  <a:solidFill>
                    <a:schemeClr val="accent1"/>
                  </a:solidFill>
                  <a:ln>
                    <a:noFill/>
                  </a:ln>
                  <a:effectLst/>
                  <a:extLst>
                    <a:ext uri="{91240B29-F687-4F45-9708-019B960494DF}">
                      <a14:hiddenLine xmlns:a14="http://schemas.microsoft.com/office/drawing/2010/main" w="9525" algn="ctr">
                        <a:solidFill>
                          <a:srgbClr val="333333"/>
                        </a:solidFill>
                        <a:miter lim="800000"/>
                        <a:headEnd/>
                        <a:tailEnd/>
                      </a14:hiddenLine>
                    </a:ext>
                    <a:ext uri="{AF507438-7753-43E0-B8FC-AC1667EBCBE1}">
                      <a14:hiddenEffects xmlns:a14="http://schemas.microsoft.com/office/drawing/2010/main">
                        <a:effectLst>
                          <a:outerShdw dist="35921" dir="2700000" algn="ctr" rotWithShape="0">
                            <a:srgbClr val="AFAFAF"/>
                          </a:outerShdw>
                        </a:effectLst>
                      </a14:hiddenEffects>
                    </a:ext>
                  </a:extLst>
                </p:spPr>
                <p:txBody>
                  <a:bodyPr>
                    <a:spAutoFit/>
                  </a:bodyPr>
                  <a:lstStyle/>
                  <a:p>
                    <a:r>
                      <a:rPr lang="en-US" sz="1200" dirty="0"/>
                      <a:t>Valid</a:t>
                    </a:r>
                  </a:p>
                </p:txBody>
              </p:sp>
              <p:sp>
                <p:nvSpPr>
                  <p:cNvPr id="16" name="Line 67"/>
                  <p:cNvSpPr>
                    <a:spLocks noChangeShapeType="1"/>
                  </p:cNvSpPr>
                  <p:nvPr/>
                </p:nvSpPr>
                <p:spPr bwMode="auto">
                  <a:xfrm>
                    <a:off x="4301" y="1591"/>
                    <a:ext cx="0" cy="717"/>
                  </a:xfrm>
                  <a:prstGeom prst="line">
                    <a:avLst/>
                  </a:prstGeom>
                  <a:noFill/>
                  <a:ln w="38100">
                    <a:solidFill>
                      <a:srgbClr val="CC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AFAFAF"/>
                          </a:outerShdw>
                        </a:effectLst>
                      </a14:hiddenEffects>
                    </a:ext>
                  </a:extLst>
                </p:spPr>
                <p:txBody>
                  <a:bodyPr anchor="ctr"/>
                  <a:lstStyle/>
                  <a:p>
                    <a:endParaRPr lang="en-GB" dirty="0"/>
                  </a:p>
                </p:txBody>
              </p:sp>
              <p:sp>
                <p:nvSpPr>
                  <p:cNvPr id="17" name="Line 68"/>
                  <p:cNvSpPr>
                    <a:spLocks noChangeShapeType="1"/>
                  </p:cNvSpPr>
                  <p:nvPr/>
                </p:nvSpPr>
                <p:spPr bwMode="auto">
                  <a:xfrm>
                    <a:off x="276" y="2307"/>
                    <a:ext cx="4894" cy="0"/>
                  </a:xfrm>
                  <a:prstGeom prst="line">
                    <a:avLst/>
                  </a:prstGeom>
                  <a:noFill/>
                  <a:ln w="76200">
                    <a:solidFill>
                      <a:srgbClr val="CC0000"/>
                    </a:solidFill>
                    <a:round/>
                    <a:headEnd type="oval"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AFAFAF"/>
                          </a:outerShdw>
                        </a:effectLst>
                      </a14:hiddenEffects>
                    </a:ext>
                  </a:extLst>
                </p:spPr>
                <p:txBody>
                  <a:bodyPr anchor="ctr"/>
                  <a:lstStyle/>
                  <a:p>
                    <a:endParaRPr lang="en-GB" dirty="0"/>
                  </a:p>
                </p:txBody>
              </p:sp>
              <p:sp>
                <p:nvSpPr>
                  <p:cNvPr id="18" name="Rectangle 69"/>
                  <p:cNvSpPr>
                    <a:spLocks noChangeArrowheads="1"/>
                  </p:cNvSpPr>
                  <p:nvPr/>
                </p:nvSpPr>
                <p:spPr bwMode="auto">
                  <a:xfrm>
                    <a:off x="5124" y="2211"/>
                    <a:ext cx="380" cy="1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rgbClr val="333333"/>
                        </a:solidFill>
                        <a:miter lim="800000"/>
                        <a:headEnd/>
                        <a:tailEnd/>
                      </a14:hiddenLine>
                    </a:ext>
                    <a:ext uri="{AF507438-7753-43E0-B8FC-AC1667EBCBE1}">
                      <a14:hiddenEffects xmlns:a14="http://schemas.microsoft.com/office/drawing/2010/main">
                        <a:effectLst>
                          <a:outerShdw dist="35921" dir="2700000" algn="ctr" rotWithShape="0">
                            <a:srgbClr val="AFAFAF"/>
                          </a:outerShdw>
                        </a:effectLst>
                      </a14:hiddenEffects>
                    </a:ext>
                  </a:extLst>
                </p:spPr>
                <p:txBody>
                  <a:bodyPr wrap="none">
                    <a:spAutoFit/>
                  </a:bodyPr>
                  <a:lstStyle/>
                  <a:p>
                    <a:r>
                      <a:rPr lang="en-US" sz="1200" dirty="0"/>
                      <a:t>Time</a:t>
                    </a:r>
                  </a:p>
                </p:txBody>
              </p:sp>
              <p:sp>
                <p:nvSpPr>
                  <p:cNvPr id="19" name="Line 70"/>
                  <p:cNvSpPr>
                    <a:spLocks noChangeShapeType="1"/>
                  </p:cNvSpPr>
                  <p:nvPr/>
                </p:nvSpPr>
                <p:spPr bwMode="auto">
                  <a:xfrm>
                    <a:off x="3129" y="2417"/>
                    <a:ext cx="0" cy="202"/>
                  </a:xfrm>
                  <a:prstGeom prst="line">
                    <a:avLst/>
                  </a:prstGeom>
                  <a:noFill/>
                  <a:ln w="38100">
                    <a:solidFill>
                      <a:srgbClr val="CC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AFAFAF"/>
                          </a:outerShdw>
                        </a:effectLst>
                      </a14:hiddenEffects>
                    </a:ext>
                  </a:extLst>
                </p:spPr>
                <p:txBody>
                  <a:bodyPr anchor="ctr"/>
                  <a:lstStyle/>
                  <a:p>
                    <a:endParaRPr lang="en-GB" dirty="0"/>
                  </a:p>
                </p:txBody>
              </p:sp>
              <p:sp>
                <p:nvSpPr>
                  <p:cNvPr id="20" name="Line 71"/>
                  <p:cNvSpPr>
                    <a:spLocks noChangeShapeType="1"/>
                  </p:cNvSpPr>
                  <p:nvPr/>
                </p:nvSpPr>
                <p:spPr bwMode="auto">
                  <a:xfrm>
                    <a:off x="3135" y="1946"/>
                    <a:ext cx="0" cy="354"/>
                  </a:xfrm>
                  <a:prstGeom prst="line">
                    <a:avLst/>
                  </a:prstGeom>
                  <a:noFill/>
                  <a:ln w="38100">
                    <a:solidFill>
                      <a:srgbClr val="CC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AFAFAF"/>
                          </a:outerShdw>
                        </a:effectLst>
                      </a14:hiddenEffects>
                    </a:ext>
                  </a:extLst>
                </p:spPr>
                <p:txBody>
                  <a:bodyPr anchor="ctr"/>
                  <a:lstStyle/>
                  <a:p>
                    <a:endParaRPr lang="en-GB" dirty="0"/>
                  </a:p>
                </p:txBody>
              </p:sp>
              <p:sp>
                <p:nvSpPr>
                  <p:cNvPr id="21" name="Line 72"/>
                  <p:cNvSpPr>
                    <a:spLocks noChangeShapeType="1"/>
                  </p:cNvSpPr>
                  <p:nvPr/>
                </p:nvSpPr>
                <p:spPr bwMode="auto">
                  <a:xfrm>
                    <a:off x="4305" y="2414"/>
                    <a:ext cx="0" cy="432"/>
                  </a:xfrm>
                  <a:prstGeom prst="line">
                    <a:avLst/>
                  </a:prstGeom>
                  <a:noFill/>
                  <a:ln w="38100">
                    <a:solidFill>
                      <a:srgbClr val="CC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AFAFAF"/>
                          </a:outerShdw>
                        </a:effectLst>
                      </a14:hiddenEffects>
                    </a:ext>
                  </a:extLst>
                </p:spPr>
                <p:txBody>
                  <a:bodyPr anchor="ctr"/>
                  <a:lstStyle/>
                  <a:p>
                    <a:endParaRPr lang="en-GB" dirty="0"/>
                  </a:p>
                </p:txBody>
              </p:sp>
              <p:sp>
                <p:nvSpPr>
                  <p:cNvPr id="22" name="Line 73"/>
                  <p:cNvSpPr>
                    <a:spLocks noChangeShapeType="1"/>
                  </p:cNvSpPr>
                  <p:nvPr/>
                </p:nvSpPr>
                <p:spPr bwMode="auto">
                  <a:xfrm>
                    <a:off x="357" y="2784"/>
                    <a:ext cx="3916" cy="0"/>
                  </a:xfrm>
                  <a:prstGeom prst="line">
                    <a:avLst/>
                  </a:prstGeom>
                  <a:noFill/>
                  <a:ln w="38100">
                    <a:solidFill>
                      <a:srgbClr val="CC0000"/>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AFAFAF"/>
                          </a:outerShdw>
                        </a:effectLst>
                      </a14:hiddenEffects>
                    </a:ext>
                  </a:extLst>
                </p:spPr>
                <p:txBody>
                  <a:bodyPr anchor="ctr"/>
                  <a:lstStyle/>
                  <a:p>
                    <a:endParaRPr lang="en-GB" dirty="0"/>
                  </a:p>
                </p:txBody>
              </p:sp>
              <p:sp>
                <p:nvSpPr>
                  <p:cNvPr id="23" name="Rectangle 74"/>
                  <p:cNvSpPr>
                    <a:spLocks noChangeArrowheads="1"/>
                  </p:cNvSpPr>
                  <p:nvPr/>
                </p:nvSpPr>
                <p:spPr bwMode="auto">
                  <a:xfrm>
                    <a:off x="1897" y="2702"/>
                    <a:ext cx="866" cy="173"/>
                  </a:xfrm>
                  <a:prstGeom prst="rect">
                    <a:avLst/>
                  </a:prstGeom>
                  <a:solidFill>
                    <a:schemeClr val="accent1"/>
                  </a:solidFill>
                  <a:ln>
                    <a:noFill/>
                  </a:ln>
                  <a:effectLst/>
                  <a:extLst>
                    <a:ext uri="{91240B29-F687-4F45-9708-019B960494DF}">
                      <a14:hiddenLine xmlns:a14="http://schemas.microsoft.com/office/drawing/2010/main" w="9525" algn="ctr">
                        <a:solidFill>
                          <a:srgbClr val="333333"/>
                        </a:solidFill>
                        <a:miter lim="800000"/>
                        <a:headEnd/>
                        <a:tailEnd/>
                      </a14:hiddenLine>
                    </a:ext>
                    <a:ext uri="{AF507438-7753-43E0-B8FC-AC1667EBCBE1}">
                      <a14:hiddenEffects xmlns:a14="http://schemas.microsoft.com/office/drawing/2010/main">
                        <a:effectLst>
                          <a:outerShdw dist="35921" dir="2700000" algn="ctr" rotWithShape="0">
                            <a:srgbClr val="AFAFAF"/>
                          </a:outerShdw>
                        </a:effectLst>
                      </a14:hiddenEffects>
                    </a:ext>
                  </a:extLst>
                </p:spPr>
                <p:txBody>
                  <a:bodyPr>
                    <a:spAutoFit/>
                  </a:bodyPr>
                  <a:lstStyle/>
                  <a:p>
                    <a:r>
                      <a:rPr lang="en-US" sz="1200" dirty="0"/>
                      <a:t>Valid Lifetime</a:t>
                    </a:r>
                  </a:p>
                </p:txBody>
              </p:sp>
              <p:sp>
                <p:nvSpPr>
                  <p:cNvPr id="24" name="Line 75"/>
                  <p:cNvSpPr>
                    <a:spLocks noChangeShapeType="1"/>
                  </p:cNvSpPr>
                  <p:nvPr/>
                </p:nvSpPr>
                <p:spPr bwMode="auto">
                  <a:xfrm>
                    <a:off x="354" y="2502"/>
                    <a:ext cx="2747" cy="0"/>
                  </a:xfrm>
                  <a:prstGeom prst="line">
                    <a:avLst/>
                  </a:prstGeom>
                  <a:noFill/>
                  <a:ln w="38100">
                    <a:solidFill>
                      <a:srgbClr val="CC0000"/>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AFAFAF"/>
                          </a:outerShdw>
                        </a:effectLst>
                      </a14:hiddenEffects>
                    </a:ext>
                  </a:extLst>
                </p:spPr>
                <p:txBody>
                  <a:bodyPr anchor="ctr"/>
                  <a:lstStyle/>
                  <a:p>
                    <a:endParaRPr lang="en-GB" dirty="0"/>
                  </a:p>
                </p:txBody>
              </p:sp>
              <p:sp>
                <p:nvSpPr>
                  <p:cNvPr id="25" name="Rectangle 76"/>
                  <p:cNvSpPr>
                    <a:spLocks noChangeArrowheads="1"/>
                  </p:cNvSpPr>
                  <p:nvPr/>
                </p:nvSpPr>
                <p:spPr bwMode="auto">
                  <a:xfrm>
                    <a:off x="1151" y="2411"/>
                    <a:ext cx="1105" cy="173"/>
                  </a:xfrm>
                  <a:prstGeom prst="rect">
                    <a:avLst/>
                  </a:prstGeom>
                  <a:solidFill>
                    <a:schemeClr val="accent1"/>
                  </a:solidFill>
                  <a:ln>
                    <a:noFill/>
                  </a:ln>
                  <a:effectLst/>
                  <a:extLst>
                    <a:ext uri="{91240B29-F687-4F45-9708-019B960494DF}">
                      <a14:hiddenLine xmlns:a14="http://schemas.microsoft.com/office/drawing/2010/main" w="9525" algn="ctr">
                        <a:solidFill>
                          <a:srgbClr val="333333"/>
                        </a:solidFill>
                        <a:miter lim="800000"/>
                        <a:headEnd/>
                        <a:tailEnd/>
                      </a14:hiddenLine>
                    </a:ext>
                    <a:ext uri="{AF507438-7753-43E0-B8FC-AC1667EBCBE1}">
                      <a14:hiddenEffects xmlns:a14="http://schemas.microsoft.com/office/drawing/2010/main">
                        <a:effectLst>
                          <a:outerShdw dist="35921" dir="2700000" algn="ctr" rotWithShape="0">
                            <a:srgbClr val="AFAFAF"/>
                          </a:outerShdw>
                        </a:effectLst>
                      </a14:hiddenEffects>
                    </a:ext>
                  </a:extLst>
                </p:spPr>
                <p:txBody>
                  <a:bodyPr>
                    <a:spAutoFit/>
                  </a:bodyPr>
                  <a:lstStyle/>
                  <a:p>
                    <a:r>
                      <a:rPr lang="en-US" sz="1200" dirty="0"/>
                      <a:t>Preferred Lifetime</a:t>
                    </a:r>
                  </a:p>
                </p:txBody>
              </p:sp>
            </p:grpSp>
          </p:grpSp>
        </p:grpSp>
        <p:sp>
          <p:nvSpPr>
            <p:cNvPr id="6" name="Rectangle 77"/>
            <p:cNvSpPr>
              <a:spLocks noChangeArrowheads="1"/>
            </p:cNvSpPr>
            <p:nvPr/>
          </p:nvSpPr>
          <p:spPr bwMode="auto">
            <a:xfrm>
              <a:off x="1688" y="892"/>
              <a:ext cx="2341"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rgbClr val="333333"/>
                  </a:solidFill>
                  <a:miter lim="800000"/>
                  <a:headEnd/>
                  <a:tailEnd/>
                </a14:hiddenLine>
              </a:ext>
              <a:ext uri="{AF507438-7753-43E0-B8FC-AC1667EBCBE1}">
                <a14:hiddenEffects xmlns:a14="http://schemas.microsoft.com/office/drawing/2010/main">
                  <a:effectLst>
                    <a:outerShdw dist="35921" dir="2700000" algn="ctr" rotWithShape="0">
                      <a:srgbClr val="AFAFAF"/>
                    </a:outerShdw>
                  </a:effectLst>
                </a14:hiddenEffects>
              </a:ext>
            </a:extLst>
          </p:spPr>
          <p:txBody>
            <a:bodyPr wrap="none">
              <a:spAutoFit/>
            </a:bodyPr>
            <a:lstStyle/>
            <a:p>
              <a:r>
                <a:rPr lang="en-CA" dirty="0"/>
                <a:t>Autoconfigured IP Timeline</a:t>
              </a:r>
              <a:endParaRPr lang="en-US" dirty="0"/>
            </a:p>
          </p:txBody>
        </p:sp>
      </p:grpSp>
      <p:sp>
        <p:nvSpPr>
          <p:cNvPr id="30" name="Rectangle 51"/>
          <p:cNvSpPr>
            <a:spLocks noChangeArrowheads="1"/>
          </p:cNvSpPr>
          <p:nvPr/>
        </p:nvSpPr>
        <p:spPr bwMode="auto">
          <a:xfrm>
            <a:off x="82550" y="730250"/>
            <a:ext cx="9050337" cy="5718175"/>
          </a:xfrm>
          <a:prstGeom prst="rect">
            <a:avLst/>
          </a:prstGeom>
          <a:solidFill>
            <a:schemeClr val="bg1"/>
          </a:solidFill>
          <a:ln>
            <a:noFill/>
          </a:ln>
          <a:effectLst/>
          <a:extLst>
            <a:ext uri="{91240B29-F687-4F45-9708-019B960494DF}">
              <a14:hiddenLine xmlns:a14="http://schemas.microsoft.com/office/drawing/2010/main" w="9525" algn="ctr">
                <a:solidFill>
                  <a:srgbClr val="333333"/>
                </a:solidFill>
                <a:miter lim="800000"/>
                <a:headEnd/>
                <a:tailEnd/>
              </a14:hiddenLine>
            </a:ext>
            <a:ext uri="{AF507438-7753-43E0-B8FC-AC1667EBCBE1}">
              <a14:hiddenEffects xmlns:a14="http://schemas.microsoft.com/office/drawing/2010/main">
                <a:effectLst>
                  <a:outerShdw dist="35921" dir="2700000" algn="ctr" rotWithShape="0">
                    <a:srgbClr val="AFAFAF"/>
                  </a:outerShdw>
                </a:effectLst>
              </a14:hiddenEffects>
            </a:ext>
          </a:extLst>
        </p:spPr>
        <p:txBody>
          <a:bodyPr wrap="none" anchor="ctr"/>
          <a:lstStyle/>
          <a:p>
            <a:endParaRPr lang="en-GB" dirty="0"/>
          </a:p>
        </p:txBody>
      </p:sp>
      <p:grpSp>
        <p:nvGrpSpPr>
          <p:cNvPr id="31" name="Group 3"/>
          <p:cNvGrpSpPr>
            <a:grpSpLocks/>
          </p:cNvGrpSpPr>
          <p:nvPr/>
        </p:nvGrpSpPr>
        <p:grpSpPr bwMode="auto">
          <a:xfrm>
            <a:off x="227013" y="1004888"/>
            <a:ext cx="3735387" cy="660400"/>
            <a:chOff x="363" y="869"/>
            <a:chExt cx="1907" cy="343"/>
          </a:xfrm>
        </p:grpSpPr>
        <p:sp>
          <p:nvSpPr>
            <p:cNvPr id="32" name="AutoShape 4"/>
            <p:cNvSpPr>
              <a:spLocks noChangeArrowheads="1"/>
            </p:cNvSpPr>
            <p:nvPr/>
          </p:nvSpPr>
          <p:spPr bwMode="auto">
            <a:xfrm>
              <a:off x="479" y="869"/>
              <a:ext cx="1791" cy="343"/>
            </a:xfrm>
            <a:prstGeom prst="roundRect">
              <a:avLst>
                <a:gd name="adj" fmla="val 4167"/>
              </a:avLst>
            </a:prstGeom>
            <a:gradFill rotWithShape="1">
              <a:gsLst>
                <a:gs pos="0">
                  <a:srgbClr val="EEEFD7"/>
                </a:gs>
                <a:gs pos="100000">
                  <a:srgbClr val="D5D69C"/>
                </a:gs>
              </a:gsLst>
              <a:lin ang="2700000" scaled="1"/>
            </a:gradFill>
            <a:ln w="9525" algn="ctr">
              <a:solidFill>
                <a:srgbClr val="4D4D4D"/>
              </a:solidFill>
              <a:round/>
              <a:headEnd/>
              <a:tailEnd/>
            </a:ln>
            <a:effectLst>
              <a:outerShdw dist="35921" dir="2700000" algn="ctr" rotWithShape="0">
                <a:srgbClr val="AFAFAF"/>
              </a:outerShdw>
            </a:effectLst>
          </p:spPr>
          <p:txBody>
            <a:bodyPr lIns="274320" anchor="ctr"/>
            <a:lstStyle/>
            <a:p>
              <a:pPr algn="l">
                <a:lnSpc>
                  <a:spcPct val="85000"/>
                </a:lnSpc>
              </a:pPr>
              <a:r>
                <a:rPr lang="en-US" sz="1600" dirty="0"/>
                <a:t>If </a:t>
              </a:r>
              <a:r>
                <a:rPr lang="en-US" sz="1600" dirty="0" smtClean="0"/>
                <a:t>Managed or Other flag set, check DHCPv6</a:t>
              </a:r>
              <a:endParaRPr lang="en-US" sz="1600" dirty="0"/>
            </a:p>
          </p:txBody>
        </p:sp>
        <p:sp>
          <p:nvSpPr>
            <p:cNvPr id="33" name="AutoShape 5"/>
            <p:cNvSpPr>
              <a:spLocks noChangeArrowheads="1"/>
            </p:cNvSpPr>
            <p:nvPr/>
          </p:nvSpPr>
          <p:spPr bwMode="auto">
            <a:xfrm>
              <a:off x="363" y="919"/>
              <a:ext cx="213" cy="248"/>
            </a:xfrm>
            <a:prstGeom prst="roundRect">
              <a:avLst>
                <a:gd name="adj" fmla="val 0"/>
              </a:avLst>
            </a:prstGeom>
            <a:gradFill rotWithShape="1">
              <a:gsLst>
                <a:gs pos="0">
                  <a:srgbClr val="CECECE"/>
                </a:gs>
                <a:gs pos="50000">
                  <a:srgbClr val="F0F0F0"/>
                </a:gs>
                <a:gs pos="100000">
                  <a:srgbClr val="CECECE"/>
                </a:gs>
              </a:gsLst>
              <a:lin ang="5400000" scaled="1"/>
            </a:gradFill>
            <a:ln w="9525">
              <a:solidFill>
                <a:schemeClr val="tx1"/>
              </a:solidFill>
              <a:round/>
              <a:headEnd/>
              <a:tailEnd/>
            </a:ln>
            <a:effectLst>
              <a:outerShdw dist="35921" dir="2700000" algn="ctr" rotWithShape="0">
                <a:schemeClr val="tx1">
                  <a:alpha val="50000"/>
                </a:schemeClr>
              </a:outerShdw>
            </a:effectLst>
          </p:spPr>
          <p:txBody>
            <a:bodyPr wrap="none" anchor="ctr"/>
            <a:lstStyle/>
            <a:p>
              <a:r>
                <a:rPr lang="en-US" sz="2400" dirty="0">
                  <a:solidFill>
                    <a:srgbClr val="990033"/>
                  </a:solidFill>
                  <a:latin typeface="Arial Narrow" pitchFamily="34" charset="0"/>
                </a:rPr>
                <a:t>6</a:t>
              </a:r>
            </a:p>
          </p:txBody>
        </p:sp>
      </p:grpSp>
      <p:grpSp>
        <p:nvGrpSpPr>
          <p:cNvPr id="34" name="Group 6"/>
          <p:cNvGrpSpPr>
            <a:grpSpLocks/>
          </p:cNvGrpSpPr>
          <p:nvPr/>
        </p:nvGrpSpPr>
        <p:grpSpPr bwMode="auto">
          <a:xfrm>
            <a:off x="211932" y="1004888"/>
            <a:ext cx="3731469" cy="660400"/>
            <a:chOff x="363" y="869"/>
            <a:chExt cx="1905" cy="343"/>
          </a:xfrm>
        </p:grpSpPr>
        <p:sp>
          <p:nvSpPr>
            <p:cNvPr id="35" name="AutoShape 7"/>
            <p:cNvSpPr>
              <a:spLocks noChangeArrowheads="1"/>
            </p:cNvSpPr>
            <p:nvPr/>
          </p:nvSpPr>
          <p:spPr bwMode="auto">
            <a:xfrm>
              <a:off x="477" y="869"/>
              <a:ext cx="1791" cy="343"/>
            </a:xfrm>
            <a:prstGeom prst="roundRect">
              <a:avLst>
                <a:gd name="adj" fmla="val 4167"/>
              </a:avLst>
            </a:prstGeom>
            <a:gradFill rotWithShape="1">
              <a:gsLst>
                <a:gs pos="0">
                  <a:srgbClr val="EEEFD7"/>
                </a:gs>
                <a:gs pos="100000">
                  <a:srgbClr val="D5D69C"/>
                </a:gs>
              </a:gsLst>
              <a:lin ang="2700000" scaled="1"/>
            </a:gradFill>
            <a:ln w="9525" algn="ctr">
              <a:solidFill>
                <a:srgbClr val="4D4D4D"/>
              </a:solidFill>
              <a:round/>
              <a:headEnd/>
              <a:tailEnd/>
            </a:ln>
            <a:effectLst>
              <a:outerShdw dist="35921" dir="2700000" algn="ctr" rotWithShape="0">
                <a:srgbClr val="AFAFAF"/>
              </a:outerShdw>
            </a:effectLst>
          </p:spPr>
          <p:txBody>
            <a:bodyPr lIns="274320" anchor="ctr"/>
            <a:lstStyle/>
            <a:p>
              <a:pPr algn="l">
                <a:lnSpc>
                  <a:spcPct val="85000"/>
                </a:lnSpc>
              </a:pPr>
              <a:r>
                <a:rPr lang="en-US" sz="1600" dirty="0"/>
                <a:t>Add prefixes</a:t>
              </a:r>
            </a:p>
          </p:txBody>
        </p:sp>
        <p:sp>
          <p:nvSpPr>
            <p:cNvPr id="36" name="AutoShape 8"/>
            <p:cNvSpPr>
              <a:spLocks noChangeArrowheads="1"/>
            </p:cNvSpPr>
            <p:nvPr/>
          </p:nvSpPr>
          <p:spPr bwMode="auto">
            <a:xfrm>
              <a:off x="363" y="919"/>
              <a:ext cx="213" cy="248"/>
            </a:xfrm>
            <a:prstGeom prst="roundRect">
              <a:avLst>
                <a:gd name="adj" fmla="val 0"/>
              </a:avLst>
            </a:prstGeom>
            <a:gradFill rotWithShape="1">
              <a:gsLst>
                <a:gs pos="0">
                  <a:srgbClr val="CECECE"/>
                </a:gs>
                <a:gs pos="50000">
                  <a:srgbClr val="F0F0F0"/>
                </a:gs>
                <a:gs pos="100000">
                  <a:srgbClr val="CECECE"/>
                </a:gs>
              </a:gsLst>
              <a:lin ang="5400000" scaled="1"/>
            </a:gradFill>
            <a:ln w="9525">
              <a:solidFill>
                <a:schemeClr val="tx1"/>
              </a:solidFill>
              <a:round/>
              <a:headEnd/>
              <a:tailEnd/>
            </a:ln>
            <a:effectLst>
              <a:outerShdw dist="35921" dir="2700000" algn="ctr" rotWithShape="0">
                <a:schemeClr val="tx1">
                  <a:alpha val="50000"/>
                </a:schemeClr>
              </a:outerShdw>
            </a:effectLst>
          </p:spPr>
          <p:txBody>
            <a:bodyPr wrap="none" anchor="ctr"/>
            <a:lstStyle/>
            <a:p>
              <a:r>
                <a:rPr lang="en-US" sz="2400" dirty="0">
                  <a:solidFill>
                    <a:srgbClr val="990033"/>
                  </a:solidFill>
                  <a:latin typeface="Arial Narrow" pitchFamily="34" charset="0"/>
                </a:rPr>
                <a:t>5</a:t>
              </a:r>
            </a:p>
          </p:txBody>
        </p:sp>
      </p:grpSp>
      <p:grpSp>
        <p:nvGrpSpPr>
          <p:cNvPr id="37" name="Group 9"/>
          <p:cNvGrpSpPr>
            <a:grpSpLocks/>
          </p:cNvGrpSpPr>
          <p:nvPr/>
        </p:nvGrpSpPr>
        <p:grpSpPr bwMode="auto">
          <a:xfrm>
            <a:off x="212688" y="994252"/>
            <a:ext cx="3721675" cy="660400"/>
            <a:chOff x="363" y="858"/>
            <a:chExt cx="1900" cy="343"/>
          </a:xfrm>
        </p:grpSpPr>
        <p:sp>
          <p:nvSpPr>
            <p:cNvPr id="38" name="AutoShape 10"/>
            <p:cNvSpPr>
              <a:spLocks noChangeArrowheads="1"/>
            </p:cNvSpPr>
            <p:nvPr/>
          </p:nvSpPr>
          <p:spPr bwMode="auto">
            <a:xfrm>
              <a:off x="472" y="858"/>
              <a:ext cx="1791" cy="343"/>
            </a:xfrm>
            <a:prstGeom prst="roundRect">
              <a:avLst>
                <a:gd name="adj" fmla="val 4167"/>
              </a:avLst>
            </a:prstGeom>
            <a:gradFill rotWithShape="1">
              <a:gsLst>
                <a:gs pos="0">
                  <a:srgbClr val="EEEFD7"/>
                </a:gs>
                <a:gs pos="100000">
                  <a:srgbClr val="D5D69C"/>
                </a:gs>
              </a:gsLst>
              <a:lin ang="2700000" scaled="1"/>
            </a:gradFill>
            <a:ln w="9525" algn="ctr">
              <a:solidFill>
                <a:srgbClr val="4D4D4D"/>
              </a:solidFill>
              <a:round/>
              <a:headEnd/>
              <a:tailEnd/>
            </a:ln>
            <a:effectLst>
              <a:outerShdw dist="35921" dir="2700000" algn="ctr" rotWithShape="0">
                <a:srgbClr val="AFAFAF"/>
              </a:outerShdw>
            </a:effectLst>
          </p:spPr>
          <p:txBody>
            <a:bodyPr lIns="274320" anchor="ctr"/>
            <a:lstStyle/>
            <a:p>
              <a:pPr algn="l">
                <a:lnSpc>
                  <a:spcPct val="85000"/>
                </a:lnSpc>
              </a:pPr>
              <a:r>
                <a:rPr lang="en-US" sz="1600" dirty="0"/>
                <a:t>Check the router for prefixes</a:t>
              </a:r>
            </a:p>
          </p:txBody>
        </p:sp>
        <p:sp>
          <p:nvSpPr>
            <p:cNvPr id="39" name="AutoShape 11"/>
            <p:cNvSpPr>
              <a:spLocks noChangeArrowheads="1"/>
            </p:cNvSpPr>
            <p:nvPr/>
          </p:nvSpPr>
          <p:spPr bwMode="auto">
            <a:xfrm>
              <a:off x="363" y="919"/>
              <a:ext cx="213" cy="248"/>
            </a:xfrm>
            <a:prstGeom prst="roundRect">
              <a:avLst>
                <a:gd name="adj" fmla="val 0"/>
              </a:avLst>
            </a:prstGeom>
            <a:gradFill rotWithShape="1">
              <a:gsLst>
                <a:gs pos="0">
                  <a:srgbClr val="CECECE"/>
                </a:gs>
                <a:gs pos="50000">
                  <a:srgbClr val="F0F0F0"/>
                </a:gs>
                <a:gs pos="100000">
                  <a:srgbClr val="CECECE"/>
                </a:gs>
              </a:gsLst>
              <a:lin ang="5400000" scaled="1"/>
            </a:gradFill>
            <a:ln w="9525">
              <a:solidFill>
                <a:schemeClr val="tx1"/>
              </a:solidFill>
              <a:round/>
              <a:headEnd/>
              <a:tailEnd/>
            </a:ln>
            <a:effectLst>
              <a:outerShdw dist="35921" dir="2700000" algn="ctr" rotWithShape="0">
                <a:schemeClr val="tx1">
                  <a:alpha val="50000"/>
                </a:schemeClr>
              </a:outerShdw>
            </a:effectLst>
          </p:spPr>
          <p:txBody>
            <a:bodyPr wrap="none" anchor="ctr"/>
            <a:lstStyle/>
            <a:p>
              <a:r>
                <a:rPr lang="en-US" sz="2400" dirty="0">
                  <a:solidFill>
                    <a:srgbClr val="990033"/>
                  </a:solidFill>
                  <a:latin typeface="Arial Narrow" pitchFamily="34" charset="0"/>
                </a:rPr>
                <a:t>4</a:t>
              </a:r>
            </a:p>
          </p:txBody>
        </p:sp>
      </p:grpSp>
      <p:grpSp>
        <p:nvGrpSpPr>
          <p:cNvPr id="40" name="Group 12"/>
          <p:cNvGrpSpPr>
            <a:grpSpLocks/>
          </p:cNvGrpSpPr>
          <p:nvPr/>
        </p:nvGrpSpPr>
        <p:grpSpPr bwMode="auto">
          <a:xfrm>
            <a:off x="189181" y="995261"/>
            <a:ext cx="3772605" cy="660400"/>
            <a:chOff x="306" y="521"/>
            <a:chExt cx="1926" cy="343"/>
          </a:xfrm>
        </p:grpSpPr>
        <p:sp>
          <p:nvSpPr>
            <p:cNvPr id="41" name="AutoShape 13"/>
            <p:cNvSpPr>
              <a:spLocks noChangeArrowheads="1"/>
            </p:cNvSpPr>
            <p:nvPr/>
          </p:nvSpPr>
          <p:spPr bwMode="auto">
            <a:xfrm>
              <a:off x="441" y="521"/>
              <a:ext cx="1791" cy="343"/>
            </a:xfrm>
            <a:prstGeom prst="roundRect">
              <a:avLst>
                <a:gd name="adj" fmla="val 4167"/>
              </a:avLst>
            </a:prstGeom>
            <a:gradFill rotWithShape="1">
              <a:gsLst>
                <a:gs pos="0">
                  <a:srgbClr val="EEEFD7"/>
                </a:gs>
                <a:gs pos="100000">
                  <a:srgbClr val="D5D69C"/>
                </a:gs>
              </a:gsLst>
              <a:lin ang="2700000" scaled="1"/>
            </a:gradFill>
            <a:ln w="9525" algn="ctr">
              <a:solidFill>
                <a:srgbClr val="4D4D4D"/>
              </a:solidFill>
              <a:round/>
              <a:headEnd/>
              <a:tailEnd/>
            </a:ln>
            <a:effectLst>
              <a:outerShdw dist="35921" dir="2700000" algn="ctr" rotWithShape="0">
                <a:srgbClr val="AFAFAF"/>
              </a:outerShdw>
            </a:effectLst>
          </p:spPr>
          <p:txBody>
            <a:bodyPr lIns="274320" anchor="ctr"/>
            <a:lstStyle/>
            <a:p>
              <a:pPr algn="l">
                <a:lnSpc>
                  <a:spcPct val="85000"/>
                </a:lnSpc>
              </a:pPr>
              <a:r>
                <a:rPr lang="en-US" sz="1600" dirty="0"/>
                <a:t>Check for a router on the network</a:t>
              </a:r>
            </a:p>
          </p:txBody>
        </p:sp>
        <p:sp>
          <p:nvSpPr>
            <p:cNvPr id="42" name="AutoShape 14"/>
            <p:cNvSpPr>
              <a:spLocks noChangeArrowheads="1"/>
            </p:cNvSpPr>
            <p:nvPr/>
          </p:nvSpPr>
          <p:spPr bwMode="auto">
            <a:xfrm>
              <a:off x="306" y="574"/>
              <a:ext cx="213" cy="248"/>
            </a:xfrm>
            <a:prstGeom prst="roundRect">
              <a:avLst>
                <a:gd name="adj" fmla="val 0"/>
              </a:avLst>
            </a:prstGeom>
            <a:gradFill rotWithShape="1">
              <a:gsLst>
                <a:gs pos="0">
                  <a:srgbClr val="CECECE"/>
                </a:gs>
                <a:gs pos="50000">
                  <a:srgbClr val="F0F0F0"/>
                </a:gs>
                <a:gs pos="100000">
                  <a:srgbClr val="CECECE"/>
                </a:gs>
              </a:gsLst>
              <a:lin ang="5400000" scaled="1"/>
            </a:gradFill>
            <a:ln w="9525">
              <a:solidFill>
                <a:schemeClr val="tx1"/>
              </a:solidFill>
              <a:round/>
              <a:headEnd/>
              <a:tailEnd/>
            </a:ln>
            <a:effectLst>
              <a:outerShdw dist="35921" dir="2700000" algn="ctr" rotWithShape="0">
                <a:schemeClr val="tx1">
                  <a:alpha val="50000"/>
                </a:schemeClr>
              </a:outerShdw>
            </a:effectLst>
          </p:spPr>
          <p:txBody>
            <a:bodyPr wrap="none" anchor="ctr"/>
            <a:lstStyle/>
            <a:p>
              <a:r>
                <a:rPr lang="en-US" sz="2400" dirty="0">
                  <a:solidFill>
                    <a:srgbClr val="990033"/>
                  </a:solidFill>
                  <a:latin typeface="Arial Narrow" pitchFamily="34" charset="0"/>
                </a:rPr>
                <a:t>3</a:t>
              </a:r>
            </a:p>
          </p:txBody>
        </p:sp>
      </p:grpSp>
      <p:grpSp>
        <p:nvGrpSpPr>
          <p:cNvPr id="43" name="Group 15"/>
          <p:cNvGrpSpPr>
            <a:grpSpLocks/>
          </p:cNvGrpSpPr>
          <p:nvPr/>
        </p:nvGrpSpPr>
        <p:grpSpPr bwMode="auto">
          <a:xfrm>
            <a:off x="142171" y="1014515"/>
            <a:ext cx="3819614" cy="660400"/>
            <a:chOff x="275" y="511"/>
            <a:chExt cx="1950" cy="343"/>
          </a:xfrm>
        </p:grpSpPr>
        <p:sp>
          <p:nvSpPr>
            <p:cNvPr id="44" name="AutoShape 16"/>
            <p:cNvSpPr>
              <a:spLocks noChangeArrowheads="1"/>
            </p:cNvSpPr>
            <p:nvPr/>
          </p:nvSpPr>
          <p:spPr bwMode="auto">
            <a:xfrm>
              <a:off x="434" y="511"/>
              <a:ext cx="1791" cy="343"/>
            </a:xfrm>
            <a:prstGeom prst="roundRect">
              <a:avLst>
                <a:gd name="adj" fmla="val 4167"/>
              </a:avLst>
            </a:prstGeom>
            <a:gradFill rotWithShape="1">
              <a:gsLst>
                <a:gs pos="0">
                  <a:srgbClr val="EEEFD7"/>
                </a:gs>
                <a:gs pos="100000">
                  <a:srgbClr val="D5D69C"/>
                </a:gs>
              </a:gsLst>
              <a:lin ang="2700000" scaled="1"/>
            </a:gradFill>
            <a:ln w="9525" algn="ctr">
              <a:solidFill>
                <a:srgbClr val="4D4D4D"/>
              </a:solidFill>
              <a:round/>
              <a:headEnd/>
              <a:tailEnd/>
            </a:ln>
            <a:effectLst>
              <a:outerShdw dist="35921" dir="2700000" algn="ctr" rotWithShape="0">
                <a:srgbClr val="AFAFAF"/>
              </a:outerShdw>
            </a:effectLst>
          </p:spPr>
          <p:txBody>
            <a:bodyPr lIns="274320" anchor="ctr"/>
            <a:lstStyle/>
            <a:p>
              <a:pPr algn="l">
                <a:lnSpc>
                  <a:spcPct val="85000"/>
                </a:lnSpc>
              </a:pPr>
              <a:r>
                <a:rPr lang="en-US" sz="1600" dirty="0"/>
                <a:t>Check for address conflicts using neighbor solicitation</a:t>
              </a:r>
            </a:p>
          </p:txBody>
        </p:sp>
        <p:sp>
          <p:nvSpPr>
            <p:cNvPr id="45" name="AutoShape 17"/>
            <p:cNvSpPr>
              <a:spLocks noChangeArrowheads="1"/>
            </p:cNvSpPr>
            <p:nvPr/>
          </p:nvSpPr>
          <p:spPr bwMode="auto">
            <a:xfrm>
              <a:off x="275" y="559"/>
              <a:ext cx="213" cy="248"/>
            </a:xfrm>
            <a:prstGeom prst="roundRect">
              <a:avLst>
                <a:gd name="adj" fmla="val 0"/>
              </a:avLst>
            </a:prstGeom>
            <a:gradFill rotWithShape="1">
              <a:gsLst>
                <a:gs pos="0">
                  <a:srgbClr val="CECECE"/>
                </a:gs>
                <a:gs pos="50000">
                  <a:srgbClr val="F0F0F0"/>
                </a:gs>
                <a:gs pos="100000">
                  <a:srgbClr val="CECECE"/>
                </a:gs>
              </a:gsLst>
              <a:lin ang="5400000" scaled="1"/>
            </a:gradFill>
            <a:ln w="9525">
              <a:solidFill>
                <a:schemeClr val="tx1"/>
              </a:solidFill>
              <a:round/>
              <a:headEnd/>
              <a:tailEnd/>
            </a:ln>
            <a:effectLst>
              <a:outerShdw dist="35921" dir="2700000" algn="ctr" rotWithShape="0">
                <a:schemeClr val="tx1">
                  <a:alpha val="50000"/>
                </a:schemeClr>
              </a:outerShdw>
            </a:effectLst>
          </p:spPr>
          <p:txBody>
            <a:bodyPr wrap="none" anchor="ctr"/>
            <a:lstStyle/>
            <a:p>
              <a:r>
                <a:rPr lang="en-US" sz="2400" dirty="0">
                  <a:solidFill>
                    <a:srgbClr val="990033"/>
                  </a:solidFill>
                  <a:latin typeface="Arial Narrow" pitchFamily="34" charset="0"/>
                </a:rPr>
                <a:t>2</a:t>
              </a:r>
            </a:p>
          </p:txBody>
        </p:sp>
      </p:grpSp>
      <p:grpSp>
        <p:nvGrpSpPr>
          <p:cNvPr id="46" name="Group 18"/>
          <p:cNvGrpSpPr>
            <a:grpSpLocks/>
          </p:cNvGrpSpPr>
          <p:nvPr/>
        </p:nvGrpSpPr>
        <p:grpSpPr bwMode="auto">
          <a:xfrm>
            <a:off x="150007" y="1015431"/>
            <a:ext cx="3801985" cy="660400"/>
            <a:chOff x="331" y="864"/>
            <a:chExt cx="1941" cy="343"/>
          </a:xfrm>
        </p:grpSpPr>
        <p:sp>
          <p:nvSpPr>
            <p:cNvPr id="47" name="AutoShape 19"/>
            <p:cNvSpPr>
              <a:spLocks noChangeArrowheads="1"/>
            </p:cNvSpPr>
            <p:nvPr/>
          </p:nvSpPr>
          <p:spPr bwMode="auto">
            <a:xfrm>
              <a:off x="481" y="864"/>
              <a:ext cx="1791" cy="343"/>
            </a:xfrm>
            <a:prstGeom prst="roundRect">
              <a:avLst>
                <a:gd name="adj" fmla="val 4167"/>
              </a:avLst>
            </a:prstGeom>
            <a:gradFill rotWithShape="1">
              <a:gsLst>
                <a:gs pos="0">
                  <a:srgbClr val="EEEFD7"/>
                </a:gs>
                <a:gs pos="100000">
                  <a:srgbClr val="D5D69C"/>
                </a:gs>
              </a:gsLst>
              <a:lin ang="2700000" scaled="1"/>
            </a:gradFill>
            <a:ln w="9525" algn="ctr">
              <a:solidFill>
                <a:srgbClr val="4D4D4D"/>
              </a:solidFill>
              <a:round/>
              <a:headEnd/>
              <a:tailEnd/>
            </a:ln>
            <a:effectLst>
              <a:outerShdw dist="35921" dir="2700000" algn="ctr" rotWithShape="0">
                <a:srgbClr val="AFAFAF"/>
              </a:outerShdw>
            </a:effectLst>
          </p:spPr>
          <p:txBody>
            <a:bodyPr lIns="274320" anchor="ctr"/>
            <a:lstStyle/>
            <a:p>
              <a:pPr algn="l">
                <a:lnSpc>
                  <a:spcPct val="85000"/>
                </a:lnSpc>
              </a:pPr>
              <a:r>
                <a:rPr lang="en-US" sz="1600" dirty="0"/>
                <a:t>Derive Link-Local Address</a:t>
              </a:r>
            </a:p>
          </p:txBody>
        </p:sp>
        <p:sp>
          <p:nvSpPr>
            <p:cNvPr id="48" name="AutoShape 20"/>
            <p:cNvSpPr>
              <a:spLocks noChangeArrowheads="1"/>
            </p:cNvSpPr>
            <p:nvPr/>
          </p:nvSpPr>
          <p:spPr bwMode="auto">
            <a:xfrm>
              <a:off x="331" y="914"/>
              <a:ext cx="213" cy="248"/>
            </a:xfrm>
            <a:prstGeom prst="roundRect">
              <a:avLst>
                <a:gd name="adj" fmla="val 0"/>
              </a:avLst>
            </a:prstGeom>
            <a:gradFill rotWithShape="1">
              <a:gsLst>
                <a:gs pos="0">
                  <a:srgbClr val="CECECE"/>
                </a:gs>
                <a:gs pos="50000">
                  <a:srgbClr val="F0F0F0"/>
                </a:gs>
                <a:gs pos="100000">
                  <a:srgbClr val="CECECE"/>
                </a:gs>
              </a:gsLst>
              <a:lin ang="5400000" scaled="1"/>
            </a:gradFill>
            <a:ln w="9525">
              <a:solidFill>
                <a:schemeClr val="tx1"/>
              </a:solidFill>
              <a:round/>
              <a:headEnd/>
              <a:tailEnd/>
            </a:ln>
            <a:effectLst>
              <a:outerShdw dist="35921" dir="2700000" algn="ctr" rotWithShape="0">
                <a:schemeClr val="tx1">
                  <a:alpha val="50000"/>
                </a:schemeClr>
              </a:outerShdw>
            </a:effectLst>
          </p:spPr>
          <p:txBody>
            <a:bodyPr wrap="none" anchor="ctr"/>
            <a:lstStyle/>
            <a:p>
              <a:r>
                <a:rPr lang="en-US" sz="2400" dirty="0">
                  <a:solidFill>
                    <a:srgbClr val="990033"/>
                  </a:solidFill>
                  <a:latin typeface="Arial Narrow" pitchFamily="34" charset="0"/>
                </a:rPr>
                <a:t>1</a:t>
              </a:r>
            </a:p>
          </p:txBody>
        </p:sp>
      </p:grpSp>
      <p:grpSp>
        <p:nvGrpSpPr>
          <p:cNvPr id="49" name="Group 22"/>
          <p:cNvGrpSpPr>
            <a:grpSpLocks/>
          </p:cNvGrpSpPr>
          <p:nvPr/>
        </p:nvGrpSpPr>
        <p:grpSpPr bwMode="auto">
          <a:xfrm>
            <a:off x="241300" y="4718050"/>
            <a:ext cx="1535113" cy="1004888"/>
            <a:chOff x="152" y="2972"/>
            <a:chExt cx="967" cy="633"/>
          </a:xfrm>
        </p:grpSpPr>
        <p:pic>
          <p:nvPicPr>
            <p:cNvPr id="50" name="Picture 23" descr="IP_VolP Gateway"/>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52" y="2972"/>
              <a:ext cx="967" cy="633"/>
            </a:xfrm>
            <a:prstGeom prst="rect">
              <a:avLst/>
            </a:prstGeom>
            <a:noFill/>
            <a:extLst>
              <a:ext uri="{909E8E84-426E-40DD-AFC4-6F175D3DCCD1}">
                <a14:hiddenFill xmlns:a14="http://schemas.microsoft.com/office/drawing/2010/main">
                  <a:solidFill>
                    <a:srgbClr val="FFFFFF"/>
                  </a:solidFill>
                </a14:hiddenFill>
              </a:ext>
            </a:extLst>
          </p:spPr>
        </p:pic>
        <p:sp>
          <p:nvSpPr>
            <p:cNvPr id="51" name="Rectangle 24"/>
            <p:cNvSpPr>
              <a:spLocks noChangeArrowheads="1"/>
            </p:cNvSpPr>
            <p:nvPr/>
          </p:nvSpPr>
          <p:spPr bwMode="auto">
            <a:xfrm rot="878979">
              <a:off x="377" y="3065"/>
              <a:ext cx="503" cy="217"/>
            </a:xfrm>
            <a:prstGeom prst="rect">
              <a:avLst/>
            </a:prstGeom>
            <a:solidFill>
              <a:srgbClr val="CFCFCF"/>
            </a:solidFill>
            <a:ln>
              <a:noFill/>
            </a:ln>
            <a:effectLst/>
            <a:extLst>
              <a:ext uri="{91240B29-F687-4F45-9708-019B960494DF}">
                <a14:hiddenLine xmlns:a14="http://schemas.microsoft.com/office/drawing/2010/main" w="9525" algn="ctr">
                  <a:solidFill>
                    <a:srgbClr val="333333"/>
                  </a:solidFill>
                  <a:miter lim="800000"/>
                  <a:headEnd/>
                  <a:tailEnd/>
                </a14:hiddenLine>
              </a:ext>
              <a:ext uri="{AF507438-7753-43E0-B8FC-AC1667EBCBE1}">
                <a14:hiddenEffects xmlns:a14="http://schemas.microsoft.com/office/drawing/2010/main">
                  <a:effectLst>
                    <a:outerShdw dist="35921" dir="2700000" algn="ctr" rotWithShape="0">
                      <a:srgbClr val="AFAFAF"/>
                    </a:outerShdw>
                  </a:effectLst>
                </a14:hiddenEffects>
              </a:ext>
            </a:extLst>
          </p:spPr>
          <p:txBody>
            <a:bodyPr wrap="none" anchor="ctr"/>
            <a:lstStyle/>
            <a:p>
              <a:endParaRPr lang="en-GB" dirty="0"/>
            </a:p>
          </p:txBody>
        </p:sp>
      </p:grpSp>
      <p:pic>
        <p:nvPicPr>
          <p:cNvPr id="52" name="Picture 25" descr="Computer_Desktop+Keyboard"/>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525963" y="1292225"/>
            <a:ext cx="1292225" cy="1444625"/>
          </a:xfrm>
          <a:prstGeom prst="rect">
            <a:avLst/>
          </a:prstGeom>
          <a:noFill/>
          <a:extLst>
            <a:ext uri="{909E8E84-426E-40DD-AFC4-6F175D3DCCD1}">
              <a14:hiddenFill xmlns:a14="http://schemas.microsoft.com/office/drawing/2010/main">
                <a:solidFill>
                  <a:srgbClr val="FFFFFF"/>
                </a:solidFill>
              </a14:hiddenFill>
            </a:ext>
          </a:extLst>
        </p:spPr>
      </p:pic>
      <p:pic>
        <p:nvPicPr>
          <p:cNvPr id="53" name="Picture 26" descr="Serve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303588" y="4224338"/>
            <a:ext cx="1230312" cy="1444625"/>
          </a:xfrm>
          <a:prstGeom prst="rect">
            <a:avLst/>
          </a:prstGeom>
          <a:noFill/>
          <a:extLst>
            <a:ext uri="{909E8E84-426E-40DD-AFC4-6F175D3DCCD1}">
              <a14:hiddenFill xmlns:a14="http://schemas.microsoft.com/office/drawing/2010/main">
                <a:solidFill>
                  <a:srgbClr val="FFFFFF"/>
                </a:solidFill>
              </a14:hiddenFill>
            </a:ext>
          </a:extLst>
        </p:spPr>
      </p:pic>
      <p:sp>
        <p:nvSpPr>
          <p:cNvPr id="54" name="Oval 27"/>
          <p:cNvSpPr>
            <a:spLocks noChangeArrowheads="1"/>
          </p:cNvSpPr>
          <p:nvPr/>
        </p:nvSpPr>
        <p:spPr bwMode="auto">
          <a:xfrm>
            <a:off x="4146550" y="1717675"/>
            <a:ext cx="752475" cy="749300"/>
          </a:xfrm>
          <a:prstGeom prst="ellipse">
            <a:avLst/>
          </a:prstGeom>
          <a:solidFill>
            <a:srgbClr val="FF0000">
              <a:alpha val="50000"/>
            </a:srgbClr>
          </a:solidFill>
          <a:ln w="25400" algn="ctr">
            <a:solidFill>
              <a:schemeClr val="bg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sp>
        <p:nvSpPr>
          <p:cNvPr id="55" name="Oval 28"/>
          <p:cNvSpPr>
            <a:spLocks noChangeArrowheads="1"/>
          </p:cNvSpPr>
          <p:nvPr/>
        </p:nvSpPr>
        <p:spPr bwMode="auto">
          <a:xfrm>
            <a:off x="4275138" y="1844675"/>
            <a:ext cx="495300" cy="495300"/>
          </a:xfrm>
          <a:prstGeom prst="ellipse">
            <a:avLst/>
          </a:prstGeom>
          <a:solidFill>
            <a:srgbClr val="FF0000">
              <a:alpha val="50000"/>
            </a:srgbClr>
          </a:solidFill>
          <a:ln w="25400" algn="ctr">
            <a:solidFill>
              <a:schemeClr val="bg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sp>
        <p:nvSpPr>
          <p:cNvPr id="56" name="Oval 29"/>
          <p:cNvSpPr>
            <a:spLocks noChangeArrowheads="1"/>
          </p:cNvSpPr>
          <p:nvPr/>
        </p:nvSpPr>
        <p:spPr bwMode="auto">
          <a:xfrm>
            <a:off x="4392613" y="1963738"/>
            <a:ext cx="260350" cy="257175"/>
          </a:xfrm>
          <a:prstGeom prst="ellipse">
            <a:avLst/>
          </a:prstGeom>
          <a:solidFill>
            <a:srgbClr val="FF0000">
              <a:alpha val="50000"/>
            </a:srgbClr>
          </a:solidFill>
          <a:ln w="25400" algn="ctr">
            <a:solidFill>
              <a:schemeClr val="bg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sp>
        <p:nvSpPr>
          <p:cNvPr id="57" name="AutoShape 30"/>
          <p:cNvSpPr>
            <a:spLocks noChangeArrowheads="1"/>
          </p:cNvSpPr>
          <p:nvPr/>
        </p:nvSpPr>
        <p:spPr bwMode="auto">
          <a:xfrm>
            <a:off x="4964113" y="4122738"/>
            <a:ext cx="3990975" cy="504825"/>
          </a:xfrm>
          <a:prstGeom prst="roundRect">
            <a:avLst>
              <a:gd name="adj" fmla="val 4167"/>
            </a:avLst>
          </a:prstGeom>
          <a:solidFill>
            <a:schemeClr val="bg1"/>
          </a:solidFill>
          <a:ln w="9525" algn="ctr">
            <a:solidFill>
              <a:srgbClr val="4D4D4D"/>
            </a:solidFill>
            <a:round/>
            <a:headEnd/>
            <a:tailEnd/>
          </a:ln>
          <a:effectLst>
            <a:outerShdw dist="35921" dir="2700000" algn="ctr" rotWithShape="0">
              <a:srgbClr val="AFAFAF"/>
            </a:outerShdw>
          </a:effectLst>
        </p:spPr>
        <p:txBody>
          <a:bodyPr wrap="none" anchor="ctr"/>
          <a:lstStyle/>
          <a:p>
            <a:r>
              <a:rPr lang="en-US" sz="1600" dirty="0"/>
              <a:t>fe80::d593:e1e:e612:53e4%10</a:t>
            </a:r>
          </a:p>
        </p:txBody>
      </p:sp>
      <p:sp>
        <p:nvSpPr>
          <p:cNvPr id="58" name="AutoShape 31"/>
          <p:cNvSpPr>
            <a:spLocks noChangeArrowheads="1"/>
          </p:cNvSpPr>
          <p:nvPr/>
        </p:nvSpPr>
        <p:spPr bwMode="auto">
          <a:xfrm>
            <a:off x="4959350" y="4646613"/>
            <a:ext cx="3990975" cy="504825"/>
          </a:xfrm>
          <a:prstGeom prst="roundRect">
            <a:avLst>
              <a:gd name="adj" fmla="val 4167"/>
            </a:avLst>
          </a:prstGeom>
          <a:solidFill>
            <a:schemeClr val="bg1"/>
          </a:solidFill>
          <a:ln w="9525" algn="ctr">
            <a:solidFill>
              <a:srgbClr val="4D4D4D"/>
            </a:solidFill>
            <a:round/>
            <a:headEnd/>
            <a:tailEnd/>
          </a:ln>
          <a:effectLst>
            <a:outerShdw dist="35921" dir="2700000" algn="ctr" rotWithShape="0">
              <a:srgbClr val="AFAFAF"/>
            </a:outerShdw>
          </a:effectLst>
        </p:spPr>
        <p:txBody>
          <a:bodyPr wrap="none" anchor="ctr"/>
          <a:lstStyle/>
          <a:p>
            <a:r>
              <a:rPr lang="en-US" sz="1600" dirty="0"/>
              <a:t>Router configuration information</a:t>
            </a:r>
          </a:p>
        </p:txBody>
      </p:sp>
      <p:sp>
        <p:nvSpPr>
          <p:cNvPr id="59" name="AutoShape 32"/>
          <p:cNvSpPr>
            <a:spLocks noChangeArrowheads="1"/>
          </p:cNvSpPr>
          <p:nvPr/>
        </p:nvSpPr>
        <p:spPr bwMode="auto">
          <a:xfrm>
            <a:off x="4959350" y="5175250"/>
            <a:ext cx="3990975" cy="504825"/>
          </a:xfrm>
          <a:prstGeom prst="roundRect">
            <a:avLst>
              <a:gd name="adj" fmla="val 4167"/>
            </a:avLst>
          </a:prstGeom>
          <a:solidFill>
            <a:schemeClr val="bg1"/>
          </a:solidFill>
          <a:ln w="9525" algn="ctr">
            <a:solidFill>
              <a:srgbClr val="4D4D4D"/>
            </a:solidFill>
            <a:round/>
            <a:headEnd/>
            <a:tailEnd/>
          </a:ln>
          <a:effectLst>
            <a:outerShdw dist="35921" dir="2700000" algn="ctr" rotWithShape="0">
              <a:srgbClr val="AFAFAF"/>
            </a:outerShdw>
          </a:effectLst>
        </p:spPr>
        <p:txBody>
          <a:bodyPr wrap="none" anchor="ctr"/>
          <a:lstStyle/>
          <a:p>
            <a:r>
              <a:rPr lang="en-US" sz="1600" dirty="0"/>
              <a:t>Additional router prefixes</a:t>
            </a:r>
          </a:p>
        </p:txBody>
      </p:sp>
      <p:sp>
        <p:nvSpPr>
          <p:cNvPr id="60" name="AutoShape 33"/>
          <p:cNvSpPr>
            <a:spLocks noChangeArrowheads="1"/>
          </p:cNvSpPr>
          <p:nvPr/>
        </p:nvSpPr>
        <p:spPr bwMode="auto">
          <a:xfrm>
            <a:off x="4954588" y="5699125"/>
            <a:ext cx="3990975" cy="504825"/>
          </a:xfrm>
          <a:prstGeom prst="roundRect">
            <a:avLst>
              <a:gd name="adj" fmla="val 4167"/>
            </a:avLst>
          </a:prstGeom>
          <a:solidFill>
            <a:schemeClr val="bg1"/>
          </a:solidFill>
          <a:ln w="9525" algn="ctr">
            <a:solidFill>
              <a:srgbClr val="4D4D4D"/>
            </a:solidFill>
            <a:round/>
            <a:headEnd/>
            <a:tailEnd/>
          </a:ln>
          <a:effectLst>
            <a:outerShdw dist="35921" dir="2700000" algn="ctr" rotWithShape="0">
              <a:srgbClr val="AFAFAF"/>
            </a:outerShdw>
          </a:effectLst>
        </p:spPr>
        <p:txBody>
          <a:bodyPr wrap="none" anchor="ctr"/>
          <a:lstStyle/>
          <a:p>
            <a:r>
              <a:rPr lang="en-US" sz="1600" dirty="0"/>
              <a:t>DHCPv6 information received</a:t>
            </a:r>
          </a:p>
        </p:txBody>
      </p:sp>
      <p:sp>
        <p:nvSpPr>
          <p:cNvPr id="61" name="Line 34"/>
          <p:cNvSpPr>
            <a:spLocks noChangeShapeType="1"/>
          </p:cNvSpPr>
          <p:nvPr/>
        </p:nvSpPr>
        <p:spPr bwMode="auto">
          <a:xfrm flipH="1">
            <a:off x="3825875" y="2654300"/>
            <a:ext cx="1223963" cy="1714500"/>
          </a:xfrm>
          <a:prstGeom prst="line">
            <a:avLst/>
          </a:prstGeom>
          <a:noFill/>
          <a:ln w="57150">
            <a:solidFill>
              <a:srgbClr val="CC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dirty="0"/>
          </a:p>
        </p:txBody>
      </p:sp>
      <p:sp>
        <p:nvSpPr>
          <p:cNvPr id="62" name="Line 35"/>
          <p:cNvSpPr>
            <a:spLocks noChangeShapeType="1"/>
          </p:cNvSpPr>
          <p:nvPr/>
        </p:nvSpPr>
        <p:spPr bwMode="auto">
          <a:xfrm rot="10800000" flipH="1">
            <a:off x="4137025" y="2708275"/>
            <a:ext cx="1181100" cy="1684338"/>
          </a:xfrm>
          <a:prstGeom prst="line">
            <a:avLst/>
          </a:prstGeom>
          <a:noFill/>
          <a:ln w="57150">
            <a:solidFill>
              <a:srgbClr val="CC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dirty="0"/>
          </a:p>
        </p:txBody>
      </p:sp>
      <p:sp>
        <p:nvSpPr>
          <p:cNvPr id="63" name="Line 36"/>
          <p:cNvSpPr>
            <a:spLocks noChangeShapeType="1"/>
          </p:cNvSpPr>
          <p:nvPr/>
        </p:nvSpPr>
        <p:spPr bwMode="auto">
          <a:xfrm flipH="1">
            <a:off x="1017588" y="2505075"/>
            <a:ext cx="3562350" cy="2540000"/>
          </a:xfrm>
          <a:prstGeom prst="line">
            <a:avLst/>
          </a:prstGeom>
          <a:noFill/>
          <a:ln w="57150">
            <a:solidFill>
              <a:srgbClr val="CC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dirty="0"/>
          </a:p>
        </p:txBody>
      </p:sp>
      <p:sp>
        <p:nvSpPr>
          <p:cNvPr id="64" name="Line 37"/>
          <p:cNvSpPr>
            <a:spLocks noChangeShapeType="1"/>
          </p:cNvSpPr>
          <p:nvPr/>
        </p:nvSpPr>
        <p:spPr bwMode="auto">
          <a:xfrm rot="10800000" flipH="1">
            <a:off x="1255713" y="2614613"/>
            <a:ext cx="3605212" cy="2568575"/>
          </a:xfrm>
          <a:prstGeom prst="line">
            <a:avLst/>
          </a:prstGeom>
          <a:noFill/>
          <a:ln w="57150">
            <a:solidFill>
              <a:srgbClr val="CC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dirty="0"/>
          </a:p>
        </p:txBody>
      </p:sp>
      <p:pic>
        <p:nvPicPr>
          <p:cNvPr id="65" name="Picture 38" descr="Validate_CheckMark"/>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73100" y="4335463"/>
            <a:ext cx="612775" cy="581025"/>
          </a:xfrm>
          <a:prstGeom prst="rect">
            <a:avLst/>
          </a:prstGeom>
          <a:noFill/>
          <a:extLst>
            <a:ext uri="{909E8E84-426E-40DD-AFC4-6F175D3DCCD1}">
              <a14:hiddenFill xmlns:a14="http://schemas.microsoft.com/office/drawing/2010/main">
                <a:solidFill>
                  <a:srgbClr val="FFFFFF"/>
                </a:solidFill>
              </a14:hiddenFill>
            </a:ext>
          </a:extLst>
        </p:spPr>
      </p:pic>
      <p:sp>
        <p:nvSpPr>
          <p:cNvPr id="66" name="AutoShape 39"/>
          <p:cNvSpPr>
            <a:spLocks noChangeArrowheads="1"/>
          </p:cNvSpPr>
          <p:nvPr/>
        </p:nvSpPr>
        <p:spPr bwMode="auto">
          <a:xfrm>
            <a:off x="5886450" y="1879600"/>
            <a:ext cx="1244600" cy="303213"/>
          </a:xfrm>
          <a:prstGeom prst="roundRect">
            <a:avLst>
              <a:gd name="adj" fmla="val 4167"/>
            </a:avLst>
          </a:prstGeom>
          <a:solidFill>
            <a:schemeClr val="bg1"/>
          </a:solidFill>
          <a:ln w="9525" algn="ctr">
            <a:solidFill>
              <a:srgbClr val="4D4D4D"/>
            </a:solidFill>
            <a:round/>
            <a:headEnd/>
            <a:tailEnd/>
          </a:ln>
          <a:effectLst>
            <a:outerShdw dist="35921" dir="2700000" algn="ctr" rotWithShape="0">
              <a:srgbClr val="AFAFAF"/>
            </a:outerShdw>
          </a:effectLst>
        </p:spPr>
        <p:txBody>
          <a:bodyPr wrap="none" anchor="ctr"/>
          <a:lstStyle/>
          <a:p>
            <a:pPr>
              <a:lnSpc>
                <a:spcPct val="85000"/>
              </a:lnSpc>
            </a:pPr>
            <a:r>
              <a:rPr lang="en-US" sz="1400" dirty="0"/>
              <a:t>IPv6 Client</a:t>
            </a:r>
          </a:p>
        </p:txBody>
      </p:sp>
      <p:sp>
        <p:nvSpPr>
          <p:cNvPr id="67" name="AutoShape 40"/>
          <p:cNvSpPr>
            <a:spLocks noChangeArrowheads="1"/>
          </p:cNvSpPr>
          <p:nvPr/>
        </p:nvSpPr>
        <p:spPr bwMode="auto">
          <a:xfrm>
            <a:off x="2566988" y="5727700"/>
            <a:ext cx="2198687" cy="704850"/>
          </a:xfrm>
          <a:prstGeom prst="roundRect">
            <a:avLst>
              <a:gd name="adj" fmla="val 4167"/>
            </a:avLst>
          </a:prstGeom>
          <a:solidFill>
            <a:schemeClr val="bg1"/>
          </a:solidFill>
          <a:ln w="9525" algn="ctr">
            <a:solidFill>
              <a:srgbClr val="4D4D4D"/>
            </a:solidFill>
            <a:round/>
            <a:headEnd/>
            <a:tailEnd/>
          </a:ln>
          <a:effectLst>
            <a:outerShdw dist="35921" dir="2700000" algn="ctr" rotWithShape="0">
              <a:srgbClr val="AFAFAF"/>
            </a:outerShdw>
          </a:effectLst>
        </p:spPr>
        <p:txBody>
          <a:bodyPr wrap="none" anchor="ctr"/>
          <a:lstStyle/>
          <a:p>
            <a:pPr>
              <a:lnSpc>
                <a:spcPct val="85000"/>
              </a:lnSpc>
            </a:pPr>
            <a:r>
              <a:rPr lang="en-US" sz="1400" dirty="0"/>
              <a:t>IPv6 DHCP Server </a:t>
            </a:r>
          </a:p>
        </p:txBody>
      </p:sp>
      <p:sp>
        <p:nvSpPr>
          <p:cNvPr id="68" name="AutoShape 41"/>
          <p:cNvSpPr>
            <a:spLocks noChangeArrowheads="1"/>
          </p:cNvSpPr>
          <p:nvPr/>
        </p:nvSpPr>
        <p:spPr bwMode="auto">
          <a:xfrm>
            <a:off x="188913" y="5745163"/>
            <a:ext cx="1376362" cy="317500"/>
          </a:xfrm>
          <a:prstGeom prst="roundRect">
            <a:avLst>
              <a:gd name="adj" fmla="val 4167"/>
            </a:avLst>
          </a:prstGeom>
          <a:solidFill>
            <a:schemeClr val="bg1"/>
          </a:solidFill>
          <a:ln w="9525" algn="ctr">
            <a:solidFill>
              <a:srgbClr val="4D4D4D"/>
            </a:solidFill>
            <a:round/>
            <a:headEnd/>
            <a:tailEnd/>
          </a:ln>
          <a:effectLst>
            <a:outerShdw dist="35921" dir="2700000" algn="ctr" rotWithShape="0">
              <a:srgbClr val="AFAFAF"/>
            </a:outerShdw>
          </a:effectLst>
        </p:spPr>
        <p:txBody>
          <a:bodyPr wrap="none" anchor="ctr"/>
          <a:lstStyle/>
          <a:p>
            <a:pPr>
              <a:lnSpc>
                <a:spcPct val="85000"/>
              </a:lnSpc>
            </a:pPr>
            <a:r>
              <a:rPr lang="en-US" sz="1400" dirty="0"/>
              <a:t>IPv6 Router</a:t>
            </a:r>
          </a:p>
        </p:txBody>
      </p:sp>
      <p:grpSp>
        <p:nvGrpSpPr>
          <p:cNvPr id="69" name="Group 42"/>
          <p:cNvGrpSpPr>
            <a:grpSpLocks/>
          </p:cNvGrpSpPr>
          <p:nvPr/>
        </p:nvGrpSpPr>
        <p:grpSpPr bwMode="auto">
          <a:xfrm>
            <a:off x="8024813" y="6251575"/>
            <a:ext cx="914400" cy="425450"/>
            <a:chOff x="384" y="3024"/>
            <a:chExt cx="720" cy="336"/>
          </a:xfrm>
        </p:grpSpPr>
        <p:sp>
          <p:nvSpPr>
            <p:cNvPr id="70" name="Oval 43"/>
            <p:cNvSpPr>
              <a:spLocks noChangeArrowheads="1"/>
            </p:cNvSpPr>
            <p:nvPr/>
          </p:nvSpPr>
          <p:spPr bwMode="auto">
            <a:xfrm>
              <a:off x="384" y="3024"/>
              <a:ext cx="720" cy="336"/>
            </a:xfrm>
            <a:prstGeom prst="ellipse">
              <a:avLst/>
            </a:prstGeom>
            <a:gradFill rotWithShape="0">
              <a:gsLst>
                <a:gs pos="0">
                  <a:srgbClr val="666699"/>
                </a:gs>
                <a:gs pos="100000">
                  <a:srgbClr val="99CCFF"/>
                </a:gs>
              </a:gsLst>
              <a:lin ang="5400000" scaled="1"/>
            </a:gradFill>
            <a:ln>
              <a:noFill/>
            </a:ln>
            <a:effectLst>
              <a:outerShdw dist="17961" dir="2700000" algn="ctr" rotWithShape="0">
                <a:srgbClr val="969696"/>
              </a:outerShdw>
            </a:effectLst>
            <a:extLst>
              <a:ext uri="{91240B29-F687-4F45-9708-019B960494DF}">
                <a14:hiddenLine xmlns:a14="http://schemas.microsoft.com/office/drawing/2010/main" w="9525" algn="ctr">
                  <a:solidFill>
                    <a:schemeClr val="tx1"/>
                  </a:solidFill>
                  <a:round/>
                  <a:headEnd/>
                  <a:tailEnd/>
                </a14:hiddenLine>
              </a:ext>
            </a:extLst>
          </p:spPr>
          <p:txBody>
            <a:bodyPr wrap="none" anchor="ctr"/>
            <a:lstStyle/>
            <a:p>
              <a:endParaRPr lang="en-GB" dirty="0"/>
            </a:p>
          </p:txBody>
        </p:sp>
        <p:grpSp>
          <p:nvGrpSpPr>
            <p:cNvPr id="71" name="Group 44"/>
            <p:cNvGrpSpPr>
              <a:grpSpLocks/>
            </p:cNvGrpSpPr>
            <p:nvPr/>
          </p:nvGrpSpPr>
          <p:grpSpPr bwMode="auto">
            <a:xfrm>
              <a:off x="480" y="3096"/>
              <a:ext cx="240" cy="192"/>
              <a:chOff x="480" y="3096"/>
              <a:chExt cx="240" cy="192"/>
            </a:xfrm>
          </p:grpSpPr>
          <p:sp>
            <p:nvSpPr>
              <p:cNvPr id="72" name="Oval 45"/>
              <p:cNvSpPr>
                <a:spLocks noChangeArrowheads="1"/>
              </p:cNvSpPr>
              <p:nvPr/>
            </p:nvSpPr>
            <p:spPr bwMode="auto">
              <a:xfrm>
                <a:off x="480" y="3096"/>
                <a:ext cx="240" cy="192"/>
              </a:xfrm>
              <a:prstGeom prst="ellipse">
                <a:avLst/>
              </a:prstGeom>
              <a:gradFill rotWithShape="0">
                <a:gsLst>
                  <a:gs pos="0">
                    <a:srgbClr val="666699"/>
                  </a:gs>
                  <a:gs pos="100000">
                    <a:srgbClr val="99CCFF"/>
                  </a:gs>
                </a:gsLst>
                <a:lin ang="1890000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17961" dir="2700000" algn="ctr" rotWithShape="0">
                        <a:srgbClr val="969696"/>
                      </a:outerShdw>
                    </a:effectLst>
                  </a14:hiddenEffects>
                </a:ext>
              </a:extLst>
            </p:spPr>
            <p:txBody>
              <a:bodyPr wrap="none" anchor="ctr"/>
              <a:lstStyle/>
              <a:p>
                <a:endParaRPr lang="en-GB" dirty="0"/>
              </a:p>
            </p:txBody>
          </p:sp>
          <p:sp>
            <p:nvSpPr>
              <p:cNvPr id="73" name="Freeform 46"/>
              <p:cNvSpPr>
                <a:spLocks/>
              </p:cNvSpPr>
              <p:nvPr/>
            </p:nvSpPr>
            <p:spPr bwMode="auto">
              <a:xfrm>
                <a:off x="539" y="3123"/>
                <a:ext cx="138" cy="132"/>
              </a:xfrm>
              <a:custGeom>
                <a:avLst/>
                <a:gdLst>
                  <a:gd name="T0" fmla="*/ 0 w 432"/>
                  <a:gd name="T1" fmla="*/ 0 h 576"/>
                  <a:gd name="T2" fmla="*/ 0 w 432"/>
                  <a:gd name="T3" fmla="*/ 576 h 576"/>
                  <a:gd name="T4" fmla="*/ 432 w 432"/>
                  <a:gd name="T5" fmla="*/ 288 h 576"/>
                  <a:gd name="T6" fmla="*/ 0 w 432"/>
                  <a:gd name="T7" fmla="*/ 0 h 576"/>
                </a:gdLst>
                <a:ahLst/>
                <a:cxnLst>
                  <a:cxn ang="0">
                    <a:pos x="T0" y="T1"/>
                  </a:cxn>
                  <a:cxn ang="0">
                    <a:pos x="T2" y="T3"/>
                  </a:cxn>
                  <a:cxn ang="0">
                    <a:pos x="T4" y="T5"/>
                  </a:cxn>
                  <a:cxn ang="0">
                    <a:pos x="T6" y="T7"/>
                  </a:cxn>
                </a:cxnLst>
                <a:rect l="0" t="0" r="r" b="b"/>
                <a:pathLst>
                  <a:path w="432" h="576">
                    <a:moveTo>
                      <a:pt x="0" y="0"/>
                    </a:moveTo>
                    <a:cubicBezTo>
                      <a:pt x="0" y="0"/>
                      <a:pt x="91" y="226"/>
                      <a:pt x="0" y="576"/>
                    </a:cubicBezTo>
                    <a:cubicBezTo>
                      <a:pt x="216" y="432"/>
                      <a:pt x="432" y="288"/>
                      <a:pt x="432" y="288"/>
                    </a:cubicBezTo>
                    <a:lnTo>
                      <a:pt x="0" y="0"/>
                    </a:lnTo>
                    <a:close/>
                  </a:path>
                </a:pathLst>
              </a:custGeom>
              <a:gradFill rotWithShape="1">
                <a:gsLst>
                  <a:gs pos="0">
                    <a:srgbClr val="FFFFCC"/>
                  </a:gs>
                  <a:gs pos="100000">
                    <a:srgbClr val="FFCC66"/>
                  </a:gs>
                </a:gsLst>
                <a:lin ang="18900000" scaled="1"/>
              </a:gradFill>
              <a:ln w="9525" cap="flat" cmpd="sng">
                <a:solidFill>
                  <a:srgbClr val="666699"/>
                </a:solidFill>
                <a:prstDash val="solid"/>
                <a:round/>
                <a:headEnd type="none" w="med" len="med"/>
                <a:tailEnd type="none" w="med" len="med"/>
              </a:ln>
              <a:effectLst>
                <a:outerShdw dist="17961" dir="8100000" algn="ctr" rotWithShape="0">
                  <a:schemeClr val="tx1"/>
                </a:outerShdw>
              </a:effectLst>
            </p:spPr>
            <p:txBody>
              <a:bodyPr wrap="none" anchor="ctr"/>
              <a:lstStyle/>
              <a:p>
                <a:endParaRPr lang="en-GB" dirty="0"/>
              </a:p>
            </p:txBody>
          </p:sp>
        </p:grpSp>
      </p:grpSp>
      <p:grpSp>
        <p:nvGrpSpPr>
          <p:cNvPr id="74" name="Group 47"/>
          <p:cNvGrpSpPr>
            <a:grpSpLocks/>
          </p:cNvGrpSpPr>
          <p:nvPr/>
        </p:nvGrpSpPr>
        <p:grpSpPr bwMode="auto">
          <a:xfrm>
            <a:off x="8512175" y="6342063"/>
            <a:ext cx="304800" cy="244475"/>
            <a:chOff x="768" y="3096"/>
            <a:chExt cx="240" cy="192"/>
          </a:xfrm>
        </p:grpSpPr>
        <p:sp>
          <p:nvSpPr>
            <p:cNvPr id="75" name="Oval 48"/>
            <p:cNvSpPr>
              <a:spLocks noChangeArrowheads="1"/>
            </p:cNvSpPr>
            <p:nvPr/>
          </p:nvSpPr>
          <p:spPr bwMode="auto">
            <a:xfrm>
              <a:off x="768" y="3096"/>
              <a:ext cx="240" cy="192"/>
            </a:xfrm>
            <a:prstGeom prst="ellipse">
              <a:avLst/>
            </a:prstGeom>
            <a:gradFill rotWithShape="0">
              <a:gsLst>
                <a:gs pos="0">
                  <a:srgbClr val="666699"/>
                </a:gs>
                <a:gs pos="100000">
                  <a:srgbClr val="99CCFF"/>
                </a:gs>
              </a:gsLst>
              <a:lin ang="1890000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17961" dir="2700000" algn="ctr" rotWithShape="0">
                      <a:srgbClr val="969696"/>
                    </a:outerShdw>
                  </a:effectLst>
                </a14:hiddenEffects>
              </a:ext>
            </a:extLst>
          </p:spPr>
          <p:txBody>
            <a:bodyPr wrap="none" anchor="ctr"/>
            <a:lstStyle/>
            <a:p>
              <a:endParaRPr lang="en-GB" dirty="0"/>
            </a:p>
          </p:txBody>
        </p:sp>
        <p:sp>
          <p:nvSpPr>
            <p:cNvPr id="76" name="Rectangle 49"/>
            <p:cNvSpPr>
              <a:spLocks noChangeArrowheads="1"/>
            </p:cNvSpPr>
            <p:nvPr/>
          </p:nvSpPr>
          <p:spPr bwMode="auto">
            <a:xfrm>
              <a:off x="840" y="3144"/>
              <a:ext cx="96" cy="96"/>
            </a:xfrm>
            <a:prstGeom prst="rect">
              <a:avLst/>
            </a:prstGeom>
            <a:gradFill rotWithShape="1">
              <a:gsLst>
                <a:gs pos="0">
                  <a:srgbClr val="FFFFCC"/>
                </a:gs>
                <a:gs pos="100000">
                  <a:srgbClr val="FFCC66"/>
                </a:gs>
              </a:gsLst>
              <a:lin ang="18900000" scaled="1"/>
            </a:gradFill>
            <a:ln w="9525" algn="ctr">
              <a:solidFill>
                <a:srgbClr val="666699"/>
              </a:solidFill>
              <a:miter lim="800000"/>
              <a:headEnd/>
              <a:tailEnd/>
            </a:ln>
            <a:effectLst>
              <a:outerShdw dist="17961" dir="8100000" algn="ctr" rotWithShape="0">
                <a:schemeClr val="tx1"/>
              </a:outerShdw>
            </a:effectLst>
          </p:spPr>
          <p:txBody>
            <a:bodyPr wrap="none" anchor="ctr"/>
            <a:lstStyle/>
            <a:p>
              <a:endParaRPr lang="en-GB" dirty="0"/>
            </a:p>
          </p:txBody>
        </p:sp>
      </p:grpSp>
    </p:spTree>
    <p:extLst>
      <p:ext uri="{BB962C8B-B14F-4D97-AF65-F5344CB8AC3E}">
        <p14:creationId xmlns:p14="http://schemas.microsoft.com/office/powerpoint/2010/main" val="17303230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wipe(left)">
                                      <p:cBhvr>
                                        <p:cTn id="7" dur="1000"/>
                                        <p:tgtEl>
                                          <p:spTgt spid="46"/>
                                        </p:tgtEl>
                                      </p:cBhvr>
                                    </p:animEffect>
                                  </p:childTnLst>
                                </p:cTn>
                              </p:par>
                            </p:childTnLst>
                          </p:cTn>
                        </p:par>
                        <p:par>
                          <p:cTn id="8" fill="hold">
                            <p:stCondLst>
                              <p:cond delay="1000"/>
                            </p:stCondLst>
                            <p:childTnLst>
                              <p:par>
                                <p:cTn id="9" presetID="22" presetClass="entr" presetSubtype="8" fill="hold" grpId="0" nodeType="afterEffect">
                                  <p:stCondLst>
                                    <p:cond delay="0"/>
                                  </p:stCondLst>
                                  <p:childTnLst>
                                    <p:set>
                                      <p:cBhvr>
                                        <p:cTn id="10" dur="1" fill="hold">
                                          <p:stCondLst>
                                            <p:cond delay="0"/>
                                          </p:stCondLst>
                                        </p:cTn>
                                        <p:tgtEl>
                                          <p:spTgt spid="57"/>
                                        </p:tgtEl>
                                        <p:attrNameLst>
                                          <p:attrName>style.visibility</p:attrName>
                                        </p:attrNameLst>
                                      </p:cBhvr>
                                      <p:to>
                                        <p:strVal val="visible"/>
                                      </p:to>
                                    </p:set>
                                    <p:animEffect transition="in" filter="wipe(left)">
                                      <p:cBhvr>
                                        <p:cTn id="11" dur="2000"/>
                                        <p:tgtEl>
                                          <p:spTgt spid="57"/>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8" fill="hold" nodeType="clickEffect">
                                  <p:stCondLst>
                                    <p:cond delay="0"/>
                                  </p:stCondLst>
                                  <p:childTnLst>
                                    <p:set>
                                      <p:cBhvr>
                                        <p:cTn id="15" dur="1" fill="hold">
                                          <p:stCondLst>
                                            <p:cond delay="0"/>
                                          </p:stCondLst>
                                        </p:cTn>
                                        <p:tgtEl>
                                          <p:spTgt spid="43"/>
                                        </p:tgtEl>
                                        <p:attrNameLst>
                                          <p:attrName>style.visibility</p:attrName>
                                        </p:attrNameLst>
                                      </p:cBhvr>
                                      <p:to>
                                        <p:strVal val="visible"/>
                                      </p:to>
                                    </p:set>
                                    <p:animEffect transition="in" filter="wipe(left)">
                                      <p:cBhvr>
                                        <p:cTn id="16" dur="1000"/>
                                        <p:tgtEl>
                                          <p:spTgt spid="43"/>
                                        </p:tgtEl>
                                      </p:cBhvr>
                                    </p:animEffect>
                                  </p:childTnLst>
                                </p:cTn>
                              </p:par>
                              <p:par>
                                <p:cTn id="17" presetID="1" presetClass="exit" presetSubtype="0" fill="hold" nodeType="withEffect">
                                  <p:stCondLst>
                                    <p:cond delay="0"/>
                                  </p:stCondLst>
                                  <p:childTnLst>
                                    <p:set>
                                      <p:cBhvr>
                                        <p:cTn id="18" dur="1" fill="hold">
                                          <p:stCondLst>
                                            <p:cond delay="0"/>
                                          </p:stCondLst>
                                        </p:cTn>
                                        <p:tgtEl>
                                          <p:spTgt spid="46"/>
                                        </p:tgtEl>
                                        <p:attrNameLst>
                                          <p:attrName>style.visibility</p:attrName>
                                        </p:attrNameLst>
                                      </p:cBhvr>
                                      <p:to>
                                        <p:strVal val="hidden"/>
                                      </p:to>
                                    </p:set>
                                  </p:childTnLst>
                                </p:cTn>
                              </p:par>
                            </p:childTnLst>
                          </p:cTn>
                        </p:par>
                        <p:par>
                          <p:cTn id="19" fill="hold">
                            <p:stCondLst>
                              <p:cond delay="1000"/>
                            </p:stCondLst>
                            <p:childTnLst>
                              <p:par>
                                <p:cTn id="20" presetID="10" presetClass="entr" presetSubtype="0" fill="hold" grpId="0" nodeType="afterEffect">
                                  <p:stCondLst>
                                    <p:cond delay="0"/>
                                  </p:stCondLst>
                                  <p:childTnLst>
                                    <p:set>
                                      <p:cBhvr>
                                        <p:cTn id="21" dur="1" fill="hold">
                                          <p:stCondLst>
                                            <p:cond delay="0"/>
                                          </p:stCondLst>
                                        </p:cTn>
                                        <p:tgtEl>
                                          <p:spTgt spid="56"/>
                                        </p:tgtEl>
                                        <p:attrNameLst>
                                          <p:attrName>style.visibility</p:attrName>
                                        </p:attrNameLst>
                                      </p:cBhvr>
                                      <p:to>
                                        <p:strVal val="visible"/>
                                      </p:to>
                                    </p:set>
                                    <p:animEffect transition="in" filter="fade">
                                      <p:cBhvr>
                                        <p:cTn id="22" dur="500"/>
                                        <p:tgtEl>
                                          <p:spTgt spid="56"/>
                                        </p:tgtEl>
                                      </p:cBhvr>
                                    </p:animEffect>
                                  </p:childTnLst>
                                </p:cTn>
                              </p:par>
                              <p:par>
                                <p:cTn id="23" presetID="6" presetClass="emph" presetSubtype="0" fill="hold" grpId="1" nodeType="withEffect">
                                  <p:stCondLst>
                                    <p:cond delay="0"/>
                                  </p:stCondLst>
                                  <p:childTnLst>
                                    <p:animScale>
                                      <p:cBhvr>
                                        <p:cTn id="24" dur="500" fill="hold"/>
                                        <p:tgtEl>
                                          <p:spTgt spid="56"/>
                                        </p:tgtEl>
                                      </p:cBhvr>
                                      <p:by x="150000" y="150000"/>
                                    </p:animScale>
                                  </p:childTnLst>
                                </p:cTn>
                              </p:par>
                            </p:childTnLst>
                          </p:cTn>
                        </p:par>
                        <p:par>
                          <p:cTn id="25" fill="hold">
                            <p:stCondLst>
                              <p:cond delay="1500"/>
                            </p:stCondLst>
                            <p:childTnLst>
                              <p:par>
                                <p:cTn id="26" presetID="10" presetClass="entr" presetSubtype="0" fill="hold" grpId="0" nodeType="afterEffect">
                                  <p:stCondLst>
                                    <p:cond delay="0"/>
                                  </p:stCondLst>
                                  <p:childTnLst>
                                    <p:set>
                                      <p:cBhvr>
                                        <p:cTn id="27" dur="1" fill="hold">
                                          <p:stCondLst>
                                            <p:cond delay="0"/>
                                          </p:stCondLst>
                                        </p:cTn>
                                        <p:tgtEl>
                                          <p:spTgt spid="55"/>
                                        </p:tgtEl>
                                        <p:attrNameLst>
                                          <p:attrName>style.visibility</p:attrName>
                                        </p:attrNameLst>
                                      </p:cBhvr>
                                      <p:to>
                                        <p:strVal val="visible"/>
                                      </p:to>
                                    </p:set>
                                    <p:animEffect transition="in" filter="fade">
                                      <p:cBhvr>
                                        <p:cTn id="28" dur="500"/>
                                        <p:tgtEl>
                                          <p:spTgt spid="55"/>
                                        </p:tgtEl>
                                      </p:cBhvr>
                                    </p:animEffect>
                                  </p:childTnLst>
                                </p:cTn>
                              </p:par>
                              <p:par>
                                <p:cTn id="29" presetID="6" presetClass="emph" presetSubtype="0" fill="hold" grpId="1" nodeType="withEffect">
                                  <p:stCondLst>
                                    <p:cond delay="0"/>
                                  </p:stCondLst>
                                  <p:childTnLst>
                                    <p:animScale>
                                      <p:cBhvr>
                                        <p:cTn id="30" dur="500" fill="hold"/>
                                        <p:tgtEl>
                                          <p:spTgt spid="55"/>
                                        </p:tgtEl>
                                      </p:cBhvr>
                                      <p:by x="150000" y="150000"/>
                                    </p:animScale>
                                  </p:childTnLst>
                                </p:cTn>
                              </p:par>
                            </p:childTnLst>
                          </p:cTn>
                        </p:par>
                        <p:par>
                          <p:cTn id="31" fill="hold">
                            <p:stCondLst>
                              <p:cond delay="2000"/>
                            </p:stCondLst>
                            <p:childTnLst>
                              <p:par>
                                <p:cTn id="32" presetID="10" presetClass="entr" presetSubtype="0" fill="hold" grpId="0" nodeType="afterEffect">
                                  <p:stCondLst>
                                    <p:cond delay="0"/>
                                  </p:stCondLst>
                                  <p:childTnLst>
                                    <p:set>
                                      <p:cBhvr>
                                        <p:cTn id="33" dur="1" fill="hold">
                                          <p:stCondLst>
                                            <p:cond delay="0"/>
                                          </p:stCondLst>
                                        </p:cTn>
                                        <p:tgtEl>
                                          <p:spTgt spid="54"/>
                                        </p:tgtEl>
                                        <p:attrNameLst>
                                          <p:attrName>style.visibility</p:attrName>
                                        </p:attrNameLst>
                                      </p:cBhvr>
                                      <p:to>
                                        <p:strVal val="visible"/>
                                      </p:to>
                                    </p:set>
                                    <p:animEffect transition="in" filter="fade">
                                      <p:cBhvr>
                                        <p:cTn id="34" dur="500"/>
                                        <p:tgtEl>
                                          <p:spTgt spid="54"/>
                                        </p:tgtEl>
                                      </p:cBhvr>
                                    </p:animEffect>
                                  </p:childTnLst>
                                </p:cTn>
                              </p:par>
                              <p:par>
                                <p:cTn id="35" presetID="6" presetClass="emph" presetSubtype="0" fill="hold" grpId="1" nodeType="withEffect">
                                  <p:stCondLst>
                                    <p:cond delay="0"/>
                                  </p:stCondLst>
                                  <p:childTnLst>
                                    <p:animScale>
                                      <p:cBhvr>
                                        <p:cTn id="36" dur="500" fill="hold"/>
                                        <p:tgtEl>
                                          <p:spTgt spid="54"/>
                                        </p:tgtEl>
                                      </p:cBhvr>
                                      <p:by x="150000" y="150000"/>
                                    </p:animScale>
                                  </p:childTnLst>
                                </p:cTn>
                              </p:par>
                            </p:childTnLst>
                          </p:cTn>
                        </p:par>
                      </p:childTnLst>
                    </p:cTn>
                  </p:par>
                  <p:par>
                    <p:cTn id="37" fill="hold">
                      <p:stCondLst>
                        <p:cond delay="indefinite"/>
                      </p:stCondLst>
                      <p:childTnLst>
                        <p:par>
                          <p:cTn id="38" fill="hold">
                            <p:stCondLst>
                              <p:cond delay="0"/>
                            </p:stCondLst>
                            <p:childTnLst>
                              <p:par>
                                <p:cTn id="39" presetID="22" presetClass="entr" presetSubtype="8" fill="hold" nodeType="clickEffect">
                                  <p:stCondLst>
                                    <p:cond delay="0"/>
                                  </p:stCondLst>
                                  <p:childTnLst>
                                    <p:set>
                                      <p:cBhvr>
                                        <p:cTn id="40" dur="1" fill="hold">
                                          <p:stCondLst>
                                            <p:cond delay="0"/>
                                          </p:stCondLst>
                                        </p:cTn>
                                        <p:tgtEl>
                                          <p:spTgt spid="40"/>
                                        </p:tgtEl>
                                        <p:attrNameLst>
                                          <p:attrName>style.visibility</p:attrName>
                                        </p:attrNameLst>
                                      </p:cBhvr>
                                      <p:to>
                                        <p:strVal val="visible"/>
                                      </p:to>
                                    </p:set>
                                    <p:animEffect transition="in" filter="wipe(left)">
                                      <p:cBhvr>
                                        <p:cTn id="41" dur="1000"/>
                                        <p:tgtEl>
                                          <p:spTgt spid="40"/>
                                        </p:tgtEl>
                                      </p:cBhvr>
                                    </p:animEffect>
                                  </p:childTnLst>
                                </p:cTn>
                              </p:par>
                              <p:par>
                                <p:cTn id="42" presetID="10" presetClass="exit" presetSubtype="0" fill="hold" grpId="2" nodeType="withEffect">
                                  <p:stCondLst>
                                    <p:cond delay="0"/>
                                  </p:stCondLst>
                                  <p:childTnLst>
                                    <p:animEffect transition="out" filter="fade">
                                      <p:cBhvr>
                                        <p:cTn id="43" dur="500"/>
                                        <p:tgtEl>
                                          <p:spTgt spid="54"/>
                                        </p:tgtEl>
                                      </p:cBhvr>
                                    </p:animEffect>
                                    <p:set>
                                      <p:cBhvr>
                                        <p:cTn id="44" dur="1" fill="hold">
                                          <p:stCondLst>
                                            <p:cond delay="499"/>
                                          </p:stCondLst>
                                        </p:cTn>
                                        <p:tgtEl>
                                          <p:spTgt spid="54"/>
                                        </p:tgtEl>
                                        <p:attrNameLst>
                                          <p:attrName>style.visibility</p:attrName>
                                        </p:attrNameLst>
                                      </p:cBhvr>
                                      <p:to>
                                        <p:strVal val="hidden"/>
                                      </p:to>
                                    </p:set>
                                  </p:childTnLst>
                                </p:cTn>
                              </p:par>
                              <p:par>
                                <p:cTn id="45" presetID="10" presetClass="exit" presetSubtype="0" fill="hold" grpId="2" nodeType="withEffect">
                                  <p:stCondLst>
                                    <p:cond delay="0"/>
                                  </p:stCondLst>
                                  <p:childTnLst>
                                    <p:animEffect transition="out" filter="fade">
                                      <p:cBhvr>
                                        <p:cTn id="46" dur="500"/>
                                        <p:tgtEl>
                                          <p:spTgt spid="55"/>
                                        </p:tgtEl>
                                      </p:cBhvr>
                                    </p:animEffect>
                                    <p:set>
                                      <p:cBhvr>
                                        <p:cTn id="47" dur="1" fill="hold">
                                          <p:stCondLst>
                                            <p:cond delay="499"/>
                                          </p:stCondLst>
                                        </p:cTn>
                                        <p:tgtEl>
                                          <p:spTgt spid="55"/>
                                        </p:tgtEl>
                                        <p:attrNameLst>
                                          <p:attrName>style.visibility</p:attrName>
                                        </p:attrNameLst>
                                      </p:cBhvr>
                                      <p:to>
                                        <p:strVal val="hidden"/>
                                      </p:to>
                                    </p:set>
                                  </p:childTnLst>
                                </p:cTn>
                              </p:par>
                              <p:par>
                                <p:cTn id="48" presetID="10" presetClass="exit" presetSubtype="0" fill="hold" grpId="2" nodeType="withEffect">
                                  <p:stCondLst>
                                    <p:cond delay="0"/>
                                  </p:stCondLst>
                                  <p:childTnLst>
                                    <p:animEffect transition="out" filter="fade">
                                      <p:cBhvr>
                                        <p:cTn id="49" dur="500"/>
                                        <p:tgtEl>
                                          <p:spTgt spid="56"/>
                                        </p:tgtEl>
                                      </p:cBhvr>
                                    </p:animEffect>
                                    <p:set>
                                      <p:cBhvr>
                                        <p:cTn id="50" dur="1" fill="hold">
                                          <p:stCondLst>
                                            <p:cond delay="499"/>
                                          </p:stCondLst>
                                        </p:cTn>
                                        <p:tgtEl>
                                          <p:spTgt spid="56"/>
                                        </p:tgtEl>
                                        <p:attrNameLst>
                                          <p:attrName>style.visibility</p:attrName>
                                        </p:attrNameLst>
                                      </p:cBhvr>
                                      <p:to>
                                        <p:strVal val="hidden"/>
                                      </p:to>
                                    </p:set>
                                  </p:childTnLst>
                                </p:cTn>
                              </p:par>
                              <p:par>
                                <p:cTn id="51" presetID="1" presetClass="exit" presetSubtype="0" fill="hold" nodeType="withEffect">
                                  <p:stCondLst>
                                    <p:cond delay="0"/>
                                  </p:stCondLst>
                                  <p:childTnLst>
                                    <p:set>
                                      <p:cBhvr>
                                        <p:cTn id="52" dur="1" fill="hold">
                                          <p:stCondLst>
                                            <p:cond delay="0"/>
                                          </p:stCondLst>
                                        </p:cTn>
                                        <p:tgtEl>
                                          <p:spTgt spid="43"/>
                                        </p:tgtEl>
                                        <p:attrNameLst>
                                          <p:attrName>style.visibility</p:attrName>
                                        </p:attrNameLst>
                                      </p:cBhvr>
                                      <p:to>
                                        <p:strVal val="hidden"/>
                                      </p:to>
                                    </p:set>
                                  </p:childTnLst>
                                </p:cTn>
                              </p:par>
                              <p:par>
                                <p:cTn id="53" presetID="22" presetClass="entr" presetSubtype="1" fill="hold" grpId="0" nodeType="withEffect">
                                  <p:stCondLst>
                                    <p:cond delay="0"/>
                                  </p:stCondLst>
                                  <p:childTnLst>
                                    <p:set>
                                      <p:cBhvr>
                                        <p:cTn id="54" dur="1" fill="hold">
                                          <p:stCondLst>
                                            <p:cond delay="0"/>
                                          </p:stCondLst>
                                        </p:cTn>
                                        <p:tgtEl>
                                          <p:spTgt spid="63"/>
                                        </p:tgtEl>
                                        <p:attrNameLst>
                                          <p:attrName>style.visibility</p:attrName>
                                        </p:attrNameLst>
                                      </p:cBhvr>
                                      <p:to>
                                        <p:strVal val="visible"/>
                                      </p:to>
                                    </p:set>
                                    <p:animEffect transition="in" filter="wipe(up)">
                                      <p:cBhvr>
                                        <p:cTn id="55" dur="1000"/>
                                        <p:tgtEl>
                                          <p:spTgt spid="63"/>
                                        </p:tgtEl>
                                      </p:cBhvr>
                                    </p:animEffect>
                                  </p:childTnLst>
                                </p:cTn>
                              </p:par>
                            </p:childTnLst>
                          </p:cTn>
                        </p:par>
                        <p:par>
                          <p:cTn id="56" fill="hold">
                            <p:stCondLst>
                              <p:cond delay="1000"/>
                            </p:stCondLst>
                            <p:childTnLst>
                              <p:par>
                                <p:cTn id="57" presetID="22" presetClass="entr" presetSubtype="8" fill="hold" grpId="0" nodeType="afterEffect">
                                  <p:stCondLst>
                                    <p:cond delay="0"/>
                                  </p:stCondLst>
                                  <p:childTnLst>
                                    <p:set>
                                      <p:cBhvr>
                                        <p:cTn id="58" dur="1" fill="hold">
                                          <p:stCondLst>
                                            <p:cond delay="0"/>
                                          </p:stCondLst>
                                        </p:cTn>
                                        <p:tgtEl>
                                          <p:spTgt spid="58"/>
                                        </p:tgtEl>
                                        <p:attrNameLst>
                                          <p:attrName>style.visibility</p:attrName>
                                        </p:attrNameLst>
                                      </p:cBhvr>
                                      <p:to>
                                        <p:strVal val="visible"/>
                                      </p:to>
                                    </p:set>
                                    <p:animEffect transition="in" filter="wipe(left)">
                                      <p:cBhvr>
                                        <p:cTn id="59" dur="2000"/>
                                        <p:tgtEl>
                                          <p:spTgt spid="58"/>
                                        </p:tgtEl>
                                      </p:cBhvr>
                                    </p:animEffect>
                                  </p:childTnLst>
                                </p:cTn>
                              </p:par>
                            </p:childTnLst>
                          </p:cTn>
                        </p:par>
                      </p:childTnLst>
                    </p:cTn>
                  </p:par>
                  <p:par>
                    <p:cTn id="60" fill="hold">
                      <p:stCondLst>
                        <p:cond delay="indefinite"/>
                      </p:stCondLst>
                      <p:childTnLst>
                        <p:par>
                          <p:cTn id="61" fill="hold">
                            <p:stCondLst>
                              <p:cond delay="0"/>
                            </p:stCondLst>
                            <p:childTnLst>
                              <p:par>
                                <p:cTn id="62" presetID="22" presetClass="entr" presetSubtype="8" fill="hold" nodeType="clickEffect">
                                  <p:stCondLst>
                                    <p:cond delay="0"/>
                                  </p:stCondLst>
                                  <p:childTnLst>
                                    <p:set>
                                      <p:cBhvr>
                                        <p:cTn id="63" dur="1" fill="hold">
                                          <p:stCondLst>
                                            <p:cond delay="0"/>
                                          </p:stCondLst>
                                        </p:cTn>
                                        <p:tgtEl>
                                          <p:spTgt spid="37"/>
                                        </p:tgtEl>
                                        <p:attrNameLst>
                                          <p:attrName>style.visibility</p:attrName>
                                        </p:attrNameLst>
                                      </p:cBhvr>
                                      <p:to>
                                        <p:strVal val="visible"/>
                                      </p:to>
                                    </p:set>
                                    <p:animEffect transition="in" filter="wipe(left)">
                                      <p:cBhvr>
                                        <p:cTn id="64" dur="1000"/>
                                        <p:tgtEl>
                                          <p:spTgt spid="37"/>
                                        </p:tgtEl>
                                      </p:cBhvr>
                                    </p:animEffect>
                                  </p:childTnLst>
                                </p:cTn>
                              </p:par>
                              <p:par>
                                <p:cTn id="65" presetID="1" presetClass="exit" presetSubtype="0" fill="hold" nodeType="withEffect">
                                  <p:stCondLst>
                                    <p:cond delay="0"/>
                                  </p:stCondLst>
                                  <p:childTnLst>
                                    <p:set>
                                      <p:cBhvr>
                                        <p:cTn id="66" dur="1" fill="hold">
                                          <p:stCondLst>
                                            <p:cond delay="0"/>
                                          </p:stCondLst>
                                        </p:cTn>
                                        <p:tgtEl>
                                          <p:spTgt spid="40"/>
                                        </p:tgtEl>
                                        <p:attrNameLst>
                                          <p:attrName>style.visibility</p:attrName>
                                        </p:attrNameLst>
                                      </p:cBhvr>
                                      <p:to>
                                        <p:strVal val="hidden"/>
                                      </p:to>
                                    </p:set>
                                  </p:childTnLst>
                                </p:cTn>
                              </p:par>
                            </p:childTnLst>
                          </p:cTn>
                        </p:par>
                        <p:par>
                          <p:cTn id="67" fill="hold">
                            <p:stCondLst>
                              <p:cond delay="1000"/>
                            </p:stCondLst>
                            <p:childTnLst>
                              <p:par>
                                <p:cTn id="68" presetID="9" presetClass="entr" presetSubtype="0" fill="hold" nodeType="afterEffect">
                                  <p:stCondLst>
                                    <p:cond delay="0"/>
                                  </p:stCondLst>
                                  <p:childTnLst>
                                    <p:set>
                                      <p:cBhvr>
                                        <p:cTn id="69" dur="1" fill="hold">
                                          <p:stCondLst>
                                            <p:cond delay="0"/>
                                          </p:stCondLst>
                                        </p:cTn>
                                        <p:tgtEl>
                                          <p:spTgt spid="65"/>
                                        </p:tgtEl>
                                        <p:attrNameLst>
                                          <p:attrName>style.visibility</p:attrName>
                                        </p:attrNameLst>
                                      </p:cBhvr>
                                      <p:to>
                                        <p:strVal val="visible"/>
                                      </p:to>
                                    </p:set>
                                    <p:animEffect transition="in" filter="dissolve">
                                      <p:cBhvr>
                                        <p:cTn id="70" dur="500"/>
                                        <p:tgtEl>
                                          <p:spTgt spid="65"/>
                                        </p:tgtEl>
                                      </p:cBhvr>
                                    </p:animEffect>
                                  </p:childTnLst>
                                </p:cTn>
                              </p:par>
                            </p:childTnLst>
                          </p:cTn>
                        </p:par>
                      </p:childTnLst>
                    </p:cTn>
                  </p:par>
                  <p:par>
                    <p:cTn id="71" fill="hold">
                      <p:stCondLst>
                        <p:cond delay="indefinite"/>
                      </p:stCondLst>
                      <p:childTnLst>
                        <p:par>
                          <p:cTn id="72" fill="hold">
                            <p:stCondLst>
                              <p:cond delay="0"/>
                            </p:stCondLst>
                            <p:childTnLst>
                              <p:par>
                                <p:cTn id="73" presetID="22" presetClass="entr" presetSubtype="8" fill="hold" nodeType="clickEffect">
                                  <p:stCondLst>
                                    <p:cond delay="0"/>
                                  </p:stCondLst>
                                  <p:childTnLst>
                                    <p:set>
                                      <p:cBhvr>
                                        <p:cTn id="74" dur="1" fill="hold">
                                          <p:stCondLst>
                                            <p:cond delay="0"/>
                                          </p:stCondLst>
                                        </p:cTn>
                                        <p:tgtEl>
                                          <p:spTgt spid="34"/>
                                        </p:tgtEl>
                                        <p:attrNameLst>
                                          <p:attrName>style.visibility</p:attrName>
                                        </p:attrNameLst>
                                      </p:cBhvr>
                                      <p:to>
                                        <p:strVal val="visible"/>
                                      </p:to>
                                    </p:set>
                                    <p:animEffect transition="in" filter="wipe(left)">
                                      <p:cBhvr>
                                        <p:cTn id="75" dur="1000"/>
                                        <p:tgtEl>
                                          <p:spTgt spid="34"/>
                                        </p:tgtEl>
                                      </p:cBhvr>
                                    </p:animEffect>
                                  </p:childTnLst>
                                </p:cTn>
                              </p:par>
                              <p:par>
                                <p:cTn id="76" presetID="1" presetClass="exit" presetSubtype="0" fill="hold" nodeType="withEffect">
                                  <p:stCondLst>
                                    <p:cond delay="0"/>
                                  </p:stCondLst>
                                  <p:childTnLst>
                                    <p:set>
                                      <p:cBhvr>
                                        <p:cTn id="77" dur="1" fill="hold">
                                          <p:stCondLst>
                                            <p:cond delay="0"/>
                                          </p:stCondLst>
                                        </p:cTn>
                                        <p:tgtEl>
                                          <p:spTgt spid="37"/>
                                        </p:tgtEl>
                                        <p:attrNameLst>
                                          <p:attrName>style.visibility</p:attrName>
                                        </p:attrNameLst>
                                      </p:cBhvr>
                                      <p:to>
                                        <p:strVal val="hidden"/>
                                      </p:to>
                                    </p:set>
                                  </p:childTnLst>
                                </p:cTn>
                              </p:par>
                              <p:par>
                                <p:cTn id="78" presetID="22" presetClass="entr" presetSubtype="4" fill="hold" grpId="0" nodeType="withEffect">
                                  <p:stCondLst>
                                    <p:cond delay="0"/>
                                  </p:stCondLst>
                                  <p:childTnLst>
                                    <p:set>
                                      <p:cBhvr>
                                        <p:cTn id="79" dur="1" fill="hold">
                                          <p:stCondLst>
                                            <p:cond delay="0"/>
                                          </p:stCondLst>
                                        </p:cTn>
                                        <p:tgtEl>
                                          <p:spTgt spid="64"/>
                                        </p:tgtEl>
                                        <p:attrNameLst>
                                          <p:attrName>style.visibility</p:attrName>
                                        </p:attrNameLst>
                                      </p:cBhvr>
                                      <p:to>
                                        <p:strVal val="visible"/>
                                      </p:to>
                                    </p:set>
                                    <p:animEffect transition="in" filter="wipe(down)">
                                      <p:cBhvr>
                                        <p:cTn id="80" dur="2000"/>
                                        <p:tgtEl>
                                          <p:spTgt spid="64"/>
                                        </p:tgtEl>
                                      </p:cBhvr>
                                    </p:animEffect>
                                  </p:childTnLst>
                                </p:cTn>
                              </p:par>
                              <p:par>
                                <p:cTn id="81" presetID="1" presetClass="exit" presetSubtype="0" fill="hold" nodeType="withEffect">
                                  <p:stCondLst>
                                    <p:cond delay="0"/>
                                  </p:stCondLst>
                                  <p:childTnLst>
                                    <p:set>
                                      <p:cBhvr>
                                        <p:cTn id="82" dur="1" fill="hold">
                                          <p:stCondLst>
                                            <p:cond delay="0"/>
                                          </p:stCondLst>
                                        </p:cTn>
                                        <p:tgtEl>
                                          <p:spTgt spid="65"/>
                                        </p:tgtEl>
                                        <p:attrNameLst>
                                          <p:attrName>style.visibility</p:attrName>
                                        </p:attrNameLst>
                                      </p:cBhvr>
                                      <p:to>
                                        <p:strVal val="hidden"/>
                                      </p:to>
                                    </p:set>
                                  </p:childTnLst>
                                </p:cTn>
                              </p:par>
                            </p:childTnLst>
                          </p:cTn>
                        </p:par>
                        <p:par>
                          <p:cTn id="83" fill="hold">
                            <p:stCondLst>
                              <p:cond delay="2000"/>
                            </p:stCondLst>
                            <p:childTnLst>
                              <p:par>
                                <p:cTn id="84" presetID="22" presetClass="entr" presetSubtype="8" fill="hold" grpId="0" nodeType="afterEffect">
                                  <p:stCondLst>
                                    <p:cond delay="0"/>
                                  </p:stCondLst>
                                  <p:childTnLst>
                                    <p:set>
                                      <p:cBhvr>
                                        <p:cTn id="85" dur="1" fill="hold">
                                          <p:stCondLst>
                                            <p:cond delay="0"/>
                                          </p:stCondLst>
                                        </p:cTn>
                                        <p:tgtEl>
                                          <p:spTgt spid="59"/>
                                        </p:tgtEl>
                                        <p:attrNameLst>
                                          <p:attrName>style.visibility</p:attrName>
                                        </p:attrNameLst>
                                      </p:cBhvr>
                                      <p:to>
                                        <p:strVal val="visible"/>
                                      </p:to>
                                    </p:set>
                                    <p:animEffect transition="in" filter="wipe(left)">
                                      <p:cBhvr>
                                        <p:cTn id="86" dur="2000"/>
                                        <p:tgtEl>
                                          <p:spTgt spid="59"/>
                                        </p:tgtEl>
                                      </p:cBhvr>
                                    </p:animEffect>
                                  </p:childTnLst>
                                </p:cTn>
                              </p:par>
                            </p:childTnLst>
                          </p:cTn>
                        </p:par>
                      </p:childTnLst>
                    </p:cTn>
                  </p:par>
                  <p:par>
                    <p:cTn id="87" fill="hold">
                      <p:stCondLst>
                        <p:cond delay="indefinite"/>
                      </p:stCondLst>
                      <p:childTnLst>
                        <p:par>
                          <p:cTn id="88" fill="hold">
                            <p:stCondLst>
                              <p:cond delay="0"/>
                            </p:stCondLst>
                            <p:childTnLst>
                              <p:par>
                                <p:cTn id="89" presetID="22" presetClass="entr" presetSubtype="8" fill="hold" nodeType="clickEffect">
                                  <p:stCondLst>
                                    <p:cond delay="0"/>
                                  </p:stCondLst>
                                  <p:childTnLst>
                                    <p:set>
                                      <p:cBhvr>
                                        <p:cTn id="90" dur="1" fill="hold">
                                          <p:stCondLst>
                                            <p:cond delay="0"/>
                                          </p:stCondLst>
                                        </p:cTn>
                                        <p:tgtEl>
                                          <p:spTgt spid="31"/>
                                        </p:tgtEl>
                                        <p:attrNameLst>
                                          <p:attrName>style.visibility</p:attrName>
                                        </p:attrNameLst>
                                      </p:cBhvr>
                                      <p:to>
                                        <p:strVal val="visible"/>
                                      </p:to>
                                    </p:set>
                                    <p:animEffect transition="in" filter="wipe(left)">
                                      <p:cBhvr>
                                        <p:cTn id="91" dur="1000"/>
                                        <p:tgtEl>
                                          <p:spTgt spid="31"/>
                                        </p:tgtEl>
                                      </p:cBhvr>
                                    </p:animEffect>
                                  </p:childTnLst>
                                </p:cTn>
                              </p:par>
                              <p:par>
                                <p:cTn id="92" presetID="1" presetClass="exit" presetSubtype="0" fill="hold" nodeType="withEffect">
                                  <p:stCondLst>
                                    <p:cond delay="0"/>
                                  </p:stCondLst>
                                  <p:childTnLst>
                                    <p:set>
                                      <p:cBhvr>
                                        <p:cTn id="93" dur="1" fill="hold">
                                          <p:stCondLst>
                                            <p:cond delay="0"/>
                                          </p:stCondLst>
                                        </p:cTn>
                                        <p:tgtEl>
                                          <p:spTgt spid="34"/>
                                        </p:tgtEl>
                                        <p:attrNameLst>
                                          <p:attrName>style.visibility</p:attrName>
                                        </p:attrNameLst>
                                      </p:cBhvr>
                                      <p:to>
                                        <p:strVal val="hidden"/>
                                      </p:to>
                                    </p:set>
                                  </p:childTnLst>
                                </p:cTn>
                              </p:par>
                              <p:par>
                                <p:cTn id="94" presetID="22" presetClass="entr" presetSubtype="1" fill="hold" grpId="0" nodeType="withEffect">
                                  <p:stCondLst>
                                    <p:cond delay="0"/>
                                  </p:stCondLst>
                                  <p:childTnLst>
                                    <p:set>
                                      <p:cBhvr>
                                        <p:cTn id="95" dur="1" fill="hold">
                                          <p:stCondLst>
                                            <p:cond delay="0"/>
                                          </p:stCondLst>
                                        </p:cTn>
                                        <p:tgtEl>
                                          <p:spTgt spid="61"/>
                                        </p:tgtEl>
                                        <p:attrNameLst>
                                          <p:attrName>style.visibility</p:attrName>
                                        </p:attrNameLst>
                                      </p:cBhvr>
                                      <p:to>
                                        <p:strVal val="visible"/>
                                      </p:to>
                                    </p:set>
                                    <p:animEffect transition="in" filter="wipe(up)">
                                      <p:cBhvr>
                                        <p:cTn id="96" dur="1000"/>
                                        <p:tgtEl>
                                          <p:spTgt spid="61"/>
                                        </p:tgtEl>
                                      </p:cBhvr>
                                    </p:animEffect>
                                  </p:childTnLst>
                                </p:cTn>
                              </p:par>
                              <p:par>
                                <p:cTn id="97" presetID="22" presetClass="entr" presetSubtype="4" fill="hold" grpId="0" nodeType="withEffect">
                                  <p:stCondLst>
                                    <p:cond delay="0"/>
                                  </p:stCondLst>
                                  <p:childTnLst>
                                    <p:set>
                                      <p:cBhvr>
                                        <p:cTn id="98" dur="1" fill="hold">
                                          <p:stCondLst>
                                            <p:cond delay="0"/>
                                          </p:stCondLst>
                                        </p:cTn>
                                        <p:tgtEl>
                                          <p:spTgt spid="62"/>
                                        </p:tgtEl>
                                        <p:attrNameLst>
                                          <p:attrName>style.visibility</p:attrName>
                                        </p:attrNameLst>
                                      </p:cBhvr>
                                      <p:to>
                                        <p:strVal val="visible"/>
                                      </p:to>
                                    </p:set>
                                    <p:animEffect transition="in" filter="wipe(down)">
                                      <p:cBhvr>
                                        <p:cTn id="99" dur="1000"/>
                                        <p:tgtEl>
                                          <p:spTgt spid="62"/>
                                        </p:tgtEl>
                                      </p:cBhvr>
                                    </p:animEffect>
                                  </p:childTnLst>
                                </p:cTn>
                              </p:par>
                            </p:childTnLst>
                          </p:cTn>
                        </p:par>
                        <p:par>
                          <p:cTn id="100" fill="hold">
                            <p:stCondLst>
                              <p:cond delay="1000"/>
                            </p:stCondLst>
                            <p:childTnLst>
                              <p:par>
                                <p:cTn id="101" presetID="22" presetClass="entr" presetSubtype="8" fill="hold" grpId="0" nodeType="afterEffect">
                                  <p:stCondLst>
                                    <p:cond delay="0"/>
                                  </p:stCondLst>
                                  <p:childTnLst>
                                    <p:set>
                                      <p:cBhvr>
                                        <p:cTn id="102" dur="1" fill="hold">
                                          <p:stCondLst>
                                            <p:cond delay="0"/>
                                          </p:stCondLst>
                                        </p:cTn>
                                        <p:tgtEl>
                                          <p:spTgt spid="60"/>
                                        </p:tgtEl>
                                        <p:attrNameLst>
                                          <p:attrName>style.visibility</p:attrName>
                                        </p:attrNameLst>
                                      </p:cBhvr>
                                      <p:to>
                                        <p:strVal val="visible"/>
                                      </p:to>
                                    </p:set>
                                    <p:animEffect transition="in" filter="wipe(left)">
                                      <p:cBhvr>
                                        <p:cTn id="103" dur="2000"/>
                                        <p:tgtEl>
                                          <p:spTgt spid="60"/>
                                        </p:tgtEl>
                                      </p:cBhvr>
                                    </p:animEffect>
                                  </p:childTnLst>
                                </p:cTn>
                              </p:par>
                            </p:childTnLst>
                          </p:cTn>
                        </p:par>
                      </p:childTnLst>
                    </p:cTn>
                  </p:par>
                  <p:par>
                    <p:cTn id="104" fill="hold">
                      <p:stCondLst>
                        <p:cond delay="indefinite"/>
                      </p:stCondLst>
                      <p:childTnLst>
                        <p:par>
                          <p:cTn id="105" fill="hold">
                            <p:stCondLst>
                              <p:cond delay="0"/>
                            </p:stCondLst>
                            <p:childTnLst>
                              <p:par>
                                <p:cTn id="106" presetID="1" presetClass="entr" presetSubtype="0" fill="hold" nodeType="clickEffect">
                                  <p:stCondLst>
                                    <p:cond delay="0"/>
                                  </p:stCondLst>
                                  <p:childTnLst>
                                    <p:set>
                                      <p:cBhvr>
                                        <p:cTn id="107" dur="1" fill="hold">
                                          <p:stCondLst>
                                            <p:cond delay="0"/>
                                          </p:stCondLst>
                                        </p:cTn>
                                        <p:tgtEl>
                                          <p:spTgt spid="4"/>
                                        </p:tgtEl>
                                        <p:attrNameLst>
                                          <p:attrName>style.visibility</p:attrName>
                                        </p:attrNameLst>
                                      </p:cBhvr>
                                      <p:to>
                                        <p:strVal val="visible"/>
                                      </p:to>
                                    </p:set>
                                  </p:childTnLst>
                                </p:cTn>
                              </p:par>
                              <p:par>
                                <p:cTn id="108" presetID="1" presetClass="exit" presetSubtype="0" fill="hold" grpId="0" nodeType="withEffect">
                                  <p:stCondLst>
                                    <p:cond delay="0"/>
                                  </p:stCondLst>
                                  <p:childTnLst>
                                    <p:set>
                                      <p:cBhvr>
                                        <p:cTn id="109" dur="1" fill="hold">
                                          <p:stCondLst>
                                            <p:cond delay="0"/>
                                          </p:stCondLst>
                                        </p:cTn>
                                        <p:tgtEl>
                                          <p:spTgt spid="30"/>
                                        </p:tgtEl>
                                        <p:attrNameLst>
                                          <p:attrName>style.visibility</p:attrName>
                                        </p:attrNameLst>
                                      </p:cBhvr>
                                      <p:to>
                                        <p:strVal val="hidden"/>
                                      </p:to>
                                    </p:set>
                                  </p:childTnLst>
                                </p:cTn>
                              </p:par>
                              <p:par>
                                <p:cTn id="110" presetID="1" presetClass="exit" presetSubtype="0" fill="hold" nodeType="withEffect">
                                  <p:stCondLst>
                                    <p:cond delay="0"/>
                                  </p:stCondLst>
                                  <p:childTnLst>
                                    <p:set>
                                      <p:cBhvr>
                                        <p:cTn id="111" dur="1" fill="hold">
                                          <p:stCondLst>
                                            <p:cond delay="0"/>
                                          </p:stCondLst>
                                        </p:cTn>
                                        <p:tgtEl>
                                          <p:spTgt spid="31"/>
                                        </p:tgtEl>
                                        <p:attrNameLst>
                                          <p:attrName>style.visibility</p:attrName>
                                        </p:attrNameLst>
                                      </p:cBhvr>
                                      <p:to>
                                        <p:strVal val="hidden"/>
                                      </p:to>
                                    </p:set>
                                  </p:childTnLst>
                                </p:cTn>
                              </p:par>
                              <p:par>
                                <p:cTn id="112" presetID="1" presetClass="exit" presetSubtype="0" fill="hold" grpId="1" nodeType="withEffect">
                                  <p:stCondLst>
                                    <p:cond delay="0"/>
                                  </p:stCondLst>
                                  <p:childTnLst>
                                    <p:set>
                                      <p:cBhvr>
                                        <p:cTn id="113" dur="1" fill="hold">
                                          <p:stCondLst>
                                            <p:cond delay="0"/>
                                          </p:stCondLst>
                                        </p:cTn>
                                        <p:tgtEl>
                                          <p:spTgt spid="57"/>
                                        </p:tgtEl>
                                        <p:attrNameLst>
                                          <p:attrName>style.visibility</p:attrName>
                                        </p:attrNameLst>
                                      </p:cBhvr>
                                      <p:to>
                                        <p:strVal val="hidden"/>
                                      </p:to>
                                    </p:set>
                                  </p:childTnLst>
                                </p:cTn>
                              </p:par>
                              <p:par>
                                <p:cTn id="114" presetID="1" presetClass="exit" presetSubtype="0" fill="hold" grpId="1" nodeType="withEffect">
                                  <p:stCondLst>
                                    <p:cond delay="0"/>
                                  </p:stCondLst>
                                  <p:childTnLst>
                                    <p:set>
                                      <p:cBhvr>
                                        <p:cTn id="115" dur="1" fill="hold">
                                          <p:stCondLst>
                                            <p:cond delay="0"/>
                                          </p:stCondLst>
                                        </p:cTn>
                                        <p:tgtEl>
                                          <p:spTgt spid="58"/>
                                        </p:tgtEl>
                                        <p:attrNameLst>
                                          <p:attrName>style.visibility</p:attrName>
                                        </p:attrNameLst>
                                      </p:cBhvr>
                                      <p:to>
                                        <p:strVal val="hidden"/>
                                      </p:to>
                                    </p:set>
                                  </p:childTnLst>
                                </p:cTn>
                              </p:par>
                              <p:par>
                                <p:cTn id="116" presetID="1" presetClass="exit" presetSubtype="0" fill="hold" grpId="1" nodeType="withEffect">
                                  <p:stCondLst>
                                    <p:cond delay="0"/>
                                  </p:stCondLst>
                                  <p:childTnLst>
                                    <p:set>
                                      <p:cBhvr>
                                        <p:cTn id="117" dur="1" fill="hold">
                                          <p:stCondLst>
                                            <p:cond delay="0"/>
                                          </p:stCondLst>
                                        </p:cTn>
                                        <p:tgtEl>
                                          <p:spTgt spid="59"/>
                                        </p:tgtEl>
                                        <p:attrNameLst>
                                          <p:attrName>style.visibility</p:attrName>
                                        </p:attrNameLst>
                                      </p:cBhvr>
                                      <p:to>
                                        <p:strVal val="hidden"/>
                                      </p:to>
                                    </p:set>
                                  </p:childTnLst>
                                </p:cTn>
                              </p:par>
                              <p:par>
                                <p:cTn id="118" presetID="1" presetClass="exit" presetSubtype="0" fill="hold" grpId="1" nodeType="withEffect">
                                  <p:stCondLst>
                                    <p:cond delay="0"/>
                                  </p:stCondLst>
                                  <p:childTnLst>
                                    <p:set>
                                      <p:cBhvr>
                                        <p:cTn id="119" dur="1" fill="hold">
                                          <p:stCondLst>
                                            <p:cond delay="0"/>
                                          </p:stCondLst>
                                        </p:cTn>
                                        <p:tgtEl>
                                          <p:spTgt spid="60"/>
                                        </p:tgtEl>
                                        <p:attrNameLst>
                                          <p:attrName>style.visibility</p:attrName>
                                        </p:attrNameLst>
                                      </p:cBhvr>
                                      <p:to>
                                        <p:strVal val="hidden"/>
                                      </p:to>
                                    </p:set>
                                  </p:childTnLst>
                                </p:cTn>
                              </p:par>
                              <p:par>
                                <p:cTn id="120" presetID="1" presetClass="exit" presetSubtype="0" fill="hold" nodeType="withEffect">
                                  <p:stCondLst>
                                    <p:cond delay="0"/>
                                  </p:stCondLst>
                                  <p:childTnLst>
                                    <p:set>
                                      <p:cBhvr>
                                        <p:cTn id="121" dur="1" fill="hold">
                                          <p:stCondLst>
                                            <p:cond delay="0"/>
                                          </p:stCondLst>
                                        </p:cTn>
                                        <p:tgtEl>
                                          <p:spTgt spid="49"/>
                                        </p:tgtEl>
                                        <p:attrNameLst>
                                          <p:attrName>style.visibility</p:attrName>
                                        </p:attrNameLst>
                                      </p:cBhvr>
                                      <p:to>
                                        <p:strVal val="hidden"/>
                                      </p:to>
                                    </p:set>
                                  </p:childTnLst>
                                </p:cTn>
                              </p:par>
                              <p:par>
                                <p:cTn id="122" presetID="1" presetClass="exit" presetSubtype="0" fill="hold" grpId="0" nodeType="withEffect">
                                  <p:stCondLst>
                                    <p:cond delay="0"/>
                                  </p:stCondLst>
                                  <p:childTnLst>
                                    <p:set>
                                      <p:cBhvr>
                                        <p:cTn id="123" dur="1" fill="hold">
                                          <p:stCondLst>
                                            <p:cond delay="0"/>
                                          </p:stCondLst>
                                        </p:cTn>
                                        <p:tgtEl>
                                          <p:spTgt spid="68"/>
                                        </p:tgtEl>
                                        <p:attrNameLst>
                                          <p:attrName>style.visibility</p:attrName>
                                        </p:attrNameLst>
                                      </p:cBhvr>
                                      <p:to>
                                        <p:strVal val="hidden"/>
                                      </p:to>
                                    </p:set>
                                  </p:childTnLst>
                                </p:cTn>
                              </p:par>
                              <p:par>
                                <p:cTn id="124" presetID="1" presetClass="exit" presetSubtype="0" fill="hold" grpId="0" nodeType="withEffect">
                                  <p:stCondLst>
                                    <p:cond delay="0"/>
                                  </p:stCondLst>
                                  <p:childTnLst>
                                    <p:set>
                                      <p:cBhvr>
                                        <p:cTn id="125" dur="1" fill="hold">
                                          <p:stCondLst>
                                            <p:cond delay="0"/>
                                          </p:stCondLst>
                                        </p:cTn>
                                        <p:tgtEl>
                                          <p:spTgt spid="67"/>
                                        </p:tgtEl>
                                        <p:attrNameLst>
                                          <p:attrName>style.visibility</p:attrName>
                                        </p:attrNameLst>
                                      </p:cBhvr>
                                      <p:to>
                                        <p:strVal val="hidden"/>
                                      </p:to>
                                    </p:set>
                                  </p:childTnLst>
                                </p:cTn>
                              </p:par>
                              <p:par>
                                <p:cTn id="126" presetID="1" presetClass="exit" presetSubtype="0" fill="hold" nodeType="withEffect">
                                  <p:stCondLst>
                                    <p:cond delay="0"/>
                                  </p:stCondLst>
                                  <p:childTnLst>
                                    <p:set>
                                      <p:cBhvr>
                                        <p:cTn id="127" dur="1" fill="hold">
                                          <p:stCondLst>
                                            <p:cond delay="0"/>
                                          </p:stCondLst>
                                        </p:cTn>
                                        <p:tgtEl>
                                          <p:spTgt spid="53"/>
                                        </p:tgtEl>
                                        <p:attrNameLst>
                                          <p:attrName>style.visibility</p:attrName>
                                        </p:attrNameLst>
                                      </p:cBhvr>
                                      <p:to>
                                        <p:strVal val="hidden"/>
                                      </p:to>
                                    </p:set>
                                  </p:childTnLst>
                                </p:cTn>
                              </p:par>
                              <p:par>
                                <p:cTn id="128" presetID="1" presetClass="exit" presetSubtype="0" fill="hold" nodeType="withEffect">
                                  <p:stCondLst>
                                    <p:cond delay="0"/>
                                  </p:stCondLst>
                                  <p:childTnLst>
                                    <p:set>
                                      <p:cBhvr>
                                        <p:cTn id="129" dur="1" fill="hold">
                                          <p:stCondLst>
                                            <p:cond delay="0"/>
                                          </p:stCondLst>
                                        </p:cTn>
                                        <p:tgtEl>
                                          <p:spTgt spid="52"/>
                                        </p:tgtEl>
                                        <p:attrNameLst>
                                          <p:attrName>style.visibility</p:attrName>
                                        </p:attrNameLst>
                                      </p:cBhvr>
                                      <p:to>
                                        <p:strVal val="hidden"/>
                                      </p:to>
                                    </p:set>
                                  </p:childTnLst>
                                </p:cTn>
                              </p:par>
                              <p:par>
                                <p:cTn id="130" presetID="1" presetClass="exit" presetSubtype="0" fill="hold" grpId="0" nodeType="withEffect">
                                  <p:stCondLst>
                                    <p:cond delay="0"/>
                                  </p:stCondLst>
                                  <p:childTnLst>
                                    <p:set>
                                      <p:cBhvr>
                                        <p:cTn id="131" dur="1" fill="hold">
                                          <p:stCondLst>
                                            <p:cond delay="0"/>
                                          </p:stCondLst>
                                        </p:cTn>
                                        <p:tgtEl>
                                          <p:spTgt spid="66"/>
                                        </p:tgtEl>
                                        <p:attrNameLst>
                                          <p:attrName>style.visibility</p:attrName>
                                        </p:attrNameLst>
                                      </p:cBhvr>
                                      <p:to>
                                        <p:strVal val="hidden"/>
                                      </p:to>
                                    </p:set>
                                  </p:childTnLst>
                                </p:cTn>
                              </p:par>
                              <p:par>
                                <p:cTn id="132" presetID="1" presetClass="exit" presetSubtype="0" fill="hold" grpId="1" nodeType="withEffect">
                                  <p:stCondLst>
                                    <p:cond delay="0"/>
                                  </p:stCondLst>
                                  <p:childTnLst>
                                    <p:set>
                                      <p:cBhvr>
                                        <p:cTn id="133" dur="1" fill="hold">
                                          <p:stCondLst>
                                            <p:cond delay="0"/>
                                          </p:stCondLst>
                                        </p:cTn>
                                        <p:tgtEl>
                                          <p:spTgt spid="62"/>
                                        </p:tgtEl>
                                        <p:attrNameLst>
                                          <p:attrName>style.visibility</p:attrName>
                                        </p:attrNameLst>
                                      </p:cBhvr>
                                      <p:to>
                                        <p:strVal val="hidden"/>
                                      </p:to>
                                    </p:set>
                                  </p:childTnLst>
                                </p:cTn>
                              </p:par>
                              <p:par>
                                <p:cTn id="134" presetID="1" presetClass="exit" presetSubtype="0" fill="hold" grpId="1" nodeType="withEffect">
                                  <p:stCondLst>
                                    <p:cond delay="0"/>
                                  </p:stCondLst>
                                  <p:childTnLst>
                                    <p:set>
                                      <p:cBhvr>
                                        <p:cTn id="135" dur="1" fill="hold">
                                          <p:stCondLst>
                                            <p:cond delay="0"/>
                                          </p:stCondLst>
                                        </p:cTn>
                                        <p:tgtEl>
                                          <p:spTgt spid="61"/>
                                        </p:tgtEl>
                                        <p:attrNameLst>
                                          <p:attrName>style.visibility</p:attrName>
                                        </p:attrNameLst>
                                      </p:cBhvr>
                                      <p:to>
                                        <p:strVal val="hidden"/>
                                      </p:to>
                                    </p:set>
                                  </p:childTnLst>
                                </p:cTn>
                              </p:par>
                              <p:par>
                                <p:cTn id="136" presetID="1" presetClass="exit" presetSubtype="0" fill="hold" grpId="1" nodeType="withEffect">
                                  <p:stCondLst>
                                    <p:cond delay="0"/>
                                  </p:stCondLst>
                                  <p:childTnLst>
                                    <p:set>
                                      <p:cBhvr>
                                        <p:cTn id="137" dur="1" fill="hold">
                                          <p:stCondLst>
                                            <p:cond delay="0"/>
                                          </p:stCondLst>
                                        </p:cTn>
                                        <p:tgtEl>
                                          <p:spTgt spid="64"/>
                                        </p:tgtEl>
                                        <p:attrNameLst>
                                          <p:attrName>style.visibility</p:attrName>
                                        </p:attrNameLst>
                                      </p:cBhvr>
                                      <p:to>
                                        <p:strVal val="hidden"/>
                                      </p:to>
                                    </p:set>
                                  </p:childTnLst>
                                </p:cTn>
                              </p:par>
                              <p:par>
                                <p:cTn id="138" presetID="1" presetClass="exit" presetSubtype="0" fill="hold" grpId="1" nodeType="withEffect">
                                  <p:stCondLst>
                                    <p:cond delay="0"/>
                                  </p:stCondLst>
                                  <p:childTnLst>
                                    <p:set>
                                      <p:cBhvr>
                                        <p:cTn id="139" dur="1" fill="hold">
                                          <p:stCondLst>
                                            <p:cond delay="0"/>
                                          </p:stCondLst>
                                        </p:cTn>
                                        <p:tgtEl>
                                          <p:spTgt spid="63"/>
                                        </p:tgtEl>
                                        <p:attrNameLst>
                                          <p:attrName>style.visibility</p:attrName>
                                        </p:attrNameLst>
                                      </p:cBhvr>
                                      <p:to>
                                        <p:strVal val="hidden"/>
                                      </p:to>
                                    </p:set>
                                  </p:childTnLst>
                                </p:cTn>
                              </p:par>
                            </p:childTnLst>
                          </p:cTn>
                        </p:par>
                        <p:par>
                          <p:cTn id="140" fill="hold">
                            <p:stCondLst>
                              <p:cond delay="0"/>
                            </p:stCondLst>
                            <p:childTnLst>
                              <p:par>
                                <p:cTn id="141" presetID="1" presetClass="entr" presetSubtype="0" fill="hold" nodeType="afterEffect">
                                  <p:stCondLst>
                                    <p:cond delay="0"/>
                                  </p:stCondLst>
                                  <p:childTnLst>
                                    <p:set>
                                      <p:cBhvr>
                                        <p:cTn id="142" dur="1" fill="hold">
                                          <p:stCondLst>
                                            <p:cond delay="0"/>
                                          </p:stCondLst>
                                        </p:cTn>
                                        <p:tgtEl>
                                          <p:spTgt spid="7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54" grpId="0" animBg="1"/>
      <p:bldP spid="54" grpId="1" animBg="1"/>
      <p:bldP spid="54" grpId="2" animBg="1"/>
      <p:bldP spid="55" grpId="0" animBg="1"/>
      <p:bldP spid="55" grpId="1" animBg="1"/>
      <p:bldP spid="55" grpId="2" animBg="1"/>
      <p:bldP spid="56" grpId="0" animBg="1"/>
      <p:bldP spid="56" grpId="1" animBg="1"/>
      <p:bldP spid="56" grpId="2" animBg="1"/>
      <p:bldP spid="57" grpId="0" animBg="1"/>
      <p:bldP spid="57" grpId="1" animBg="1"/>
      <p:bldP spid="58" grpId="0" animBg="1"/>
      <p:bldP spid="58" grpId="1" animBg="1"/>
      <p:bldP spid="59" grpId="0" animBg="1"/>
      <p:bldP spid="59" grpId="1" animBg="1"/>
      <p:bldP spid="60" grpId="0" animBg="1"/>
      <p:bldP spid="60" grpId="1" animBg="1"/>
      <p:bldP spid="61" grpId="0" animBg="1"/>
      <p:bldP spid="61" grpId="1" animBg="1"/>
      <p:bldP spid="62" grpId="0" animBg="1"/>
      <p:bldP spid="62" grpId="1" animBg="1"/>
      <p:bldP spid="63" grpId="0" animBg="1"/>
      <p:bldP spid="63" grpId="1" animBg="1"/>
      <p:bldP spid="64" grpId="0" animBg="1"/>
      <p:bldP spid="64" grpId="1" animBg="1"/>
      <p:bldP spid="66" grpId="0" animBg="1"/>
      <p:bldP spid="67" grpId="0" animBg="1"/>
      <p:bldP spid="68"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Demonstration: How to Allocate IPv6 Addresses with DHCP</a:t>
            </a:r>
          </a:p>
        </p:txBody>
      </p:sp>
      <p:sp>
        <p:nvSpPr>
          <p:cNvPr id="4" name="Rectangle 3"/>
          <p:cNvSpPr txBox="1">
            <a:spLocks noChangeArrowheads="1"/>
          </p:cNvSpPr>
          <p:nvPr/>
        </p:nvSpPr>
        <p:spPr bwMode="auto">
          <a:xfrm>
            <a:off x="458788" y="992188"/>
            <a:ext cx="7751762" cy="438626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174625" indent="-174625" algn="l" rtl="0" eaLnBrk="1" fontAlgn="base" hangingPunct="1">
              <a:lnSpc>
                <a:spcPct val="90000"/>
              </a:lnSpc>
              <a:spcBef>
                <a:spcPct val="70000"/>
              </a:spcBef>
              <a:spcAft>
                <a:spcPct val="0"/>
              </a:spcAft>
              <a:buClr>
                <a:schemeClr val="hlink"/>
              </a:buClr>
              <a:buSzPct val="90000"/>
              <a:buChar char="•"/>
              <a:defRPr sz="2000">
                <a:solidFill>
                  <a:schemeClr val="tx1"/>
                </a:solidFill>
                <a:latin typeface="+mn-lt"/>
                <a:ea typeface="+mn-ea"/>
                <a:cs typeface="+mn-cs"/>
              </a:defRPr>
            </a:lvl1pPr>
            <a:lvl2pPr marL="458788" indent="-169863" algn="l" rtl="0" eaLnBrk="1" fontAlgn="base" hangingPunct="1">
              <a:lnSpc>
                <a:spcPct val="90000"/>
              </a:lnSpc>
              <a:spcBef>
                <a:spcPct val="70000"/>
              </a:spcBef>
              <a:spcAft>
                <a:spcPct val="0"/>
              </a:spcAft>
              <a:buClr>
                <a:schemeClr val="hlink"/>
              </a:buClr>
              <a:buSzPct val="80000"/>
              <a:buFont typeface="Wingdings" pitchFamily="2" charset="2"/>
              <a:buChar char="§"/>
              <a:defRPr>
                <a:solidFill>
                  <a:schemeClr val="tx1"/>
                </a:solidFill>
                <a:latin typeface="+mn-lt"/>
              </a:defRPr>
            </a:lvl2pPr>
            <a:lvl3pPr marL="854075" indent="-173038" algn="l" rtl="0" eaLnBrk="1" fontAlgn="base" hangingPunct="1">
              <a:lnSpc>
                <a:spcPct val="90000"/>
              </a:lnSpc>
              <a:spcBef>
                <a:spcPct val="70000"/>
              </a:spcBef>
              <a:spcAft>
                <a:spcPct val="0"/>
              </a:spcAft>
              <a:buClr>
                <a:schemeClr val="bg2"/>
              </a:buClr>
              <a:buSzPct val="80000"/>
              <a:buChar char="•"/>
              <a:defRPr>
                <a:solidFill>
                  <a:schemeClr val="tx1"/>
                </a:solidFill>
                <a:latin typeface="+mn-lt"/>
              </a:defRPr>
            </a:lvl3pPr>
            <a:lvl4pPr marL="1254125" indent="-165100" algn="l" rtl="0" eaLnBrk="1" fontAlgn="base" hangingPunct="1">
              <a:lnSpc>
                <a:spcPct val="90000"/>
              </a:lnSpc>
              <a:spcBef>
                <a:spcPct val="70000"/>
              </a:spcBef>
              <a:spcAft>
                <a:spcPct val="0"/>
              </a:spcAft>
              <a:buClr>
                <a:srgbClr val="2D4A6D"/>
              </a:buClr>
              <a:buSzPct val="90000"/>
              <a:buFont typeface="Segoe" pitchFamily="34" charset="0"/>
              <a:buChar char="-"/>
              <a:defRPr sz="1600">
                <a:solidFill>
                  <a:schemeClr val="tx1"/>
                </a:solidFill>
                <a:latin typeface="+mn-lt"/>
              </a:defRPr>
            </a:lvl4pPr>
            <a:lvl5pPr marL="15446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5pPr>
            <a:lvl6pPr marL="20018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6pPr>
            <a:lvl7pPr marL="24590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7pPr>
            <a:lvl8pPr marL="29162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8pPr>
            <a:lvl9pPr marL="33734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9pPr>
          </a:lstStyle>
          <a:p>
            <a:pPr>
              <a:buFontTx/>
              <a:buNone/>
            </a:pPr>
            <a:r>
              <a:rPr lang="en-US" b="1" dirty="0" smtClean="0"/>
              <a:t>In this demonstration, you will see how to: </a:t>
            </a:r>
          </a:p>
          <a:p>
            <a:pPr lvl="0"/>
            <a:r>
              <a:rPr lang="en-US" b="0" dirty="0"/>
              <a:t>Configure a DHCP Scope for IPv6 Clients</a:t>
            </a:r>
            <a:endParaRPr lang="en-GB" b="0" dirty="0"/>
          </a:p>
          <a:p>
            <a:pPr lvl="0"/>
            <a:r>
              <a:rPr lang="en-US" b="0" dirty="0"/>
              <a:t>Configure the client computer</a:t>
            </a:r>
            <a:endParaRPr lang="en-GB" b="0" dirty="0"/>
          </a:p>
          <a:p>
            <a:endParaRPr lang="en-US" b="0" dirty="0"/>
          </a:p>
        </p:txBody>
      </p:sp>
    </p:spTree>
    <p:extLst>
      <p:ext uri="{BB962C8B-B14F-4D97-AF65-F5344CB8AC3E}">
        <p14:creationId xmlns:p14="http://schemas.microsoft.com/office/powerpoint/2010/main" val="1600215561"/>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Line 4"/>
          <p:cNvSpPr>
            <a:spLocks noChangeShapeType="1"/>
          </p:cNvSpPr>
          <p:nvPr/>
        </p:nvSpPr>
        <p:spPr bwMode="auto">
          <a:xfrm flipH="1">
            <a:off x="0" y="706438"/>
            <a:ext cx="9144000" cy="6151562"/>
          </a:xfrm>
          <a:prstGeom prst="line">
            <a:avLst/>
          </a:prstGeom>
          <a:noFill/>
          <a:ln w="38100">
            <a:solidFill>
              <a:srgbClr val="CC0000"/>
            </a:solidFill>
            <a:round/>
            <a:headEnd/>
            <a:tailEnd/>
          </a:ln>
        </p:spPr>
        <p:txBody>
          <a:bodyPr wrap="none" anchor="ctr"/>
          <a:lstStyle/>
          <a:p>
            <a:endParaRPr lang="en-US" dirty="0"/>
          </a:p>
        </p:txBody>
      </p:sp>
      <p:sp>
        <p:nvSpPr>
          <p:cNvPr id="6" name="Rectangle 2"/>
          <p:cNvSpPr>
            <a:spLocks noGrp="1" noChangeArrowheads="1"/>
          </p:cNvSpPr>
          <p:nvPr>
            <p:ph type="title"/>
          </p:nvPr>
        </p:nvSpPr>
        <p:spPr>
          <a:xfrm>
            <a:off x="460375" y="0"/>
            <a:ext cx="7773988" cy="741363"/>
          </a:xfrm>
        </p:spPr>
        <p:txBody>
          <a:bodyPr/>
          <a:lstStyle/>
          <a:p>
            <a:r>
              <a:rPr lang="en-US" dirty="0" smtClean="0"/>
              <a:t>Notes Page Over-flow Slide. Do Not Print Slide. See Notes pane.</a:t>
            </a:r>
          </a:p>
        </p:txBody>
      </p:sp>
    </p:spTree>
    <p:extLst>
      <p:ext uri="{BB962C8B-B14F-4D97-AF65-F5344CB8AC3E}">
        <p14:creationId xmlns:p14="http://schemas.microsoft.com/office/powerpoint/2010/main" val="219649348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p:txBody>
          <a:bodyPr/>
          <a:lstStyle/>
          <a:p>
            <a:r>
              <a:rPr lang="en-US" dirty="0" smtClean="0"/>
              <a:t>Lesson 3: Transitioning to IPv6</a:t>
            </a:r>
          </a:p>
        </p:txBody>
      </p:sp>
      <p:sp>
        <p:nvSpPr>
          <p:cNvPr id="6147" name="Rectangle 3"/>
          <p:cNvSpPr>
            <a:spLocks noGrp="1" noChangeArrowheads="1"/>
          </p:cNvSpPr>
          <p:nvPr>
            <p:ph type="body" idx="1"/>
          </p:nvPr>
        </p:nvSpPr>
        <p:spPr>
          <a:xfrm>
            <a:off x="458788" y="992188"/>
            <a:ext cx="7751762" cy="5116782"/>
          </a:xfrm>
        </p:spPr>
        <p:txBody>
          <a:bodyPr/>
          <a:lstStyle/>
          <a:p>
            <a:r>
              <a:rPr lang="en-GB" dirty="0" smtClean="0"/>
              <a:t>IPv4 and IPv6 Coexistence</a:t>
            </a:r>
          </a:p>
          <a:p>
            <a:r>
              <a:rPr lang="en-US" dirty="0"/>
              <a:t>What Is IPv6 Over IPv4 </a:t>
            </a:r>
            <a:r>
              <a:rPr lang="en-US" dirty="0" smtClean="0"/>
              <a:t>Tunneling?</a:t>
            </a:r>
          </a:p>
          <a:p>
            <a:r>
              <a:rPr lang="en-US" dirty="0"/>
              <a:t>Discussion: What Must You Consider When Planning to Migrate to </a:t>
            </a:r>
            <a:r>
              <a:rPr lang="en-US" dirty="0" smtClean="0"/>
              <a:t>IPv6?</a:t>
            </a:r>
          </a:p>
          <a:p>
            <a:r>
              <a:rPr lang="en-US" dirty="0" smtClean="0"/>
              <a:t>Process </a:t>
            </a:r>
            <a:r>
              <a:rPr lang="en-US" dirty="0"/>
              <a:t>of Transitioning to </a:t>
            </a:r>
            <a:r>
              <a:rPr lang="en-US" dirty="0" smtClean="0"/>
              <a:t>IPv6</a:t>
            </a:r>
          </a:p>
          <a:p>
            <a:r>
              <a:rPr lang="en-US" dirty="0"/>
              <a:t>What Is </a:t>
            </a:r>
            <a:r>
              <a:rPr lang="en-US" dirty="0" smtClean="0"/>
              <a:t>Teredo?</a:t>
            </a:r>
          </a:p>
          <a:p>
            <a:r>
              <a:rPr lang="en-US" dirty="0"/>
              <a:t>What Is </a:t>
            </a:r>
            <a:r>
              <a:rPr lang="en-US" dirty="0" smtClean="0"/>
              <a:t>6to4?</a:t>
            </a:r>
          </a:p>
          <a:p>
            <a:r>
              <a:rPr lang="en-US" dirty="0"/>
              <a:t>What Is </a:t>
            </a:r>
            <a:r>
              <a:rPr lang="en-US" dirty="0" smtClean="0"/>
              <a:t>ISATAP?</a:t>
            </a:r>
          </a:p>
          <a:p>
            <a:r>
              <a:rPr lang="en-US" dirty="0"/>
              <a:t>What Is </a:t>
            </a:r>
            <a:r>
              <a:rPr lang="en-US" dirty="0" smtClean="0"/>
              <a:t>IP-HTTPS?</a:t>
            </a:r>
          </a:p>
          <a:p>
            <a:r>
              <a:rPr lang="en-US" dirty="0"/>
              <a:t>Discussion: Choosing a Transition Technology</a:t>
            </a:r>
            <a:endParaRPr lang="en-US" dirty="0" smtClean="0"/>
          </a:p>
          <a:p>
            <a:endParaRPr lang="en-GB" dirty="0"/>
          </a:p>
        </p:txBody>
      </p:sp>
    </p:spTree>
    <p:extLst>
      <p:ext uri="{BB962C8B-B14F-4D97-AF65-F5344CB8AC3E}">
        <p14:creationId xmlns:p14="http://schemas.microsoft.com/office/powerpoint/2010/main" val="202781075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p:txBody>
          <a:bodyPr/>
          <a:lstStyle/>
          <a:p>
            <a:pPr eaLnBrk="1" hangingPunct="1"/>
            <a:r>
              <a:rPr lang="en-US" dirty="0" smtClean="0"/>
              <a:t>Module Overview</a:t>
            </a:r>
          </a:p>
        </p:txBody>
      </p:sp>
      <p:sp>
        <p:nvSpPr>
          <p:cNvPr id="5123" name="Rectangle 3"/>
          <p:cNvSpPr>
            <a:spLocks noGrp="1" noChangeArrowheads="1"/>
          </p:cNvSpPr>
          <p:nvPr>
            <p:ph type="body" idx="1"/>
          </p:nvPr>
        </p:nvSpPr>
        <p:spPr/>
        <p:txBody>
          <a:bodyPr/>
          <a:lstStyle/>
          <a:p>
            <a:r>
              <a:rPr lang="en-US" dirty="0"/>
              <a:t>Provisioning IPv4 </a:t>
            </a:r>
            <a:r>
              <a:rPr lang="en-US" dirty="0" smtClean="0"/>
              <a:t>Addresses </a:t>
            </a:r>
            <a:r>
              <a:rPr lang="en-US" dirty="0"/>
              <a:t>on </a:t>
            </a:r>
            <a:r>
              <a:rPr lang="en-US" dirty="0" smtClean="0"/>
              <a:t>Enterprise Networks</a:t>
            </a:r>
          </a:p>
          <a:p>
            <a:r>
              <a:rPr lang="en-US" dirty="0"/>
              <a:t>Provisioning </a:t>
            </a:r>
            <a:r>
              <a:rPr lang="en-US" dirty="0" smtClean="0"/>
              <a:t>IPv6 </a:t>
            </a:r>
            <a:r>
              <a:rPr lang="en-US" dirty="0"/>
              <a:t>Addresses on Enterprise </a:t>
            </a:r>
            <a:r>
              <a:rPr lang="en-US" dirty="0" smtClean="0"/>
              <a:t>Networks</a:t>
            </a:r>
          </a:p>
          <a:p>
            <a:r>
              <a:rPr lang="en-US" dirty="0" smtClean="0"/>
              <a:t>Transition to IPv6</a:t>
            </a:r>
          </a:p>
          <a:p>
            <a:r>
              <a:rPr lang="en-US" dirty="0" smtClean="0"/>
              <a:t>Provisioning DNS Services on Enterprise Networks</a:t>
            </a:r>
          </a:p>
          <a:p>
            <a:endParaRPr lang="en-US" dirty="0" smtClean="0"/>
          </a:p>
          <a:p>
            <a:pPr eaLnBrk="1" hangingPunct="1"/>
            <a:endParaRPr lang="en-US" dirty="0" smtClean="0"/>
          </a:p>
        </p:txBody>
      </p:sp>
    </p:spTree>
    <p:extLst>
      <p:ext uri="{BB962C8B-B14F-4D97-AF65-F5344CB8AC3E}">
        <p14:creationId xmlns:p14="http://schemas.microsoft.com/office/powerpoint/2010/main" val="44838297"/>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IPv4 and IPv6 Coexistence</a:t>
            </a:r>
            <a:endParaRPr lang="en-GB" dirty="0"/>
          </a:p>
        </p:txBody>
      </p:sp>
      <p:grpSp>
        <p:nvGrpSpPr>
          <p:cNvPr id="4" name="Group 3"/>
          <p:cNvGrpSpPr/>
          <p:nvPr/>
        </p:nvGrpSpPr>
        <p:grpSpPr>
          <a:xfrm>
            <a:off x="122835" y="1278143"/>
            <a:ext cx="8720138" cy="4933950"/>
            <a:chOff x="222250" y="1216025"/>
            <a:chExt cx="8720138" cy="4933950"/>
          </a:xfrm>
        </p:grpSpPr>
        <p:sp>
          <p:nvSpPr>
            <p:cNvPr id="5" name="Rounded Rectangle 849923"/>
            <p:cNvSpPr>
              <a:spLocks noChangeArrowheads="1"/>
            </p:cNvSpPr>
            <p:nvPr/>
          </p:nvSpPr>
          <p:spPr bwMode="auto">
            <a:xfrm>
              <a:off x="222250" y="1276350"/>
              <a:ext cx="4268788" cy="3182938"/>
            </a:xfrm>
            <a:prstGeom prst="roundRect">
              <a:avLst>
                <a:gd name="adj" fmla="val 4167"/>
              </a:avLst>
            </a:prstGeom>
            <a:solidFill>
              <a:srgbClr val="DEE7F1"/>
            </a:solidFill>
            <a:ln w="9525" algn="ctr">
              <a:solidFill>
                <a:srgbClr val="333333"/>
              </a:solidFill>
              <a:round/>
              <a:headEnd/>
              <a:tailEnd/>
            </a:ln>
          </p:spPr>
          <p:txBody>
            <a:bodyPr/>
            <a:lstStyle/>
            <a:p>
              <a:pPr algn="l"/>
              <a:r>
                <a:rPr lang="en-US" dirty="0"/>
                <a:t>Dual layer can create:</a:t>
              </a:r>
            </a:p>
          </p:txBody>
        </p:sp>
        <p:sp>
          <p:nvSpPr>
            <p:cNvPr id="6" name="Rounded Rectangle 844806"/>
            <p:cNvSpPr>
              <a:spLocks noChangeArrowheads="1"/>
            </p:cNvSpPr>
            <p:nvPr/>
          </p:nvSpPr>
          <p:spPr bwMode="auto">
            <a:xfrm>
              <a:off x="581025" y="1855788"/>
              <a:ext cx="3551238" cy="652462"/>
            </a:xfrm>
            <a:prstGeom prst="roundRect">
              <a:avLst>
                <a:gd name="adj" fmla="val 4167"/>
              </a:avLst>
            </a:prstGeom>
            <a:solidFill>
              <a:srgbClr val="F2E7CE"/>
            </a:solidFill>
            <a:ln w="9525" algn="ctr">
              <a:solidFill>
                <a:srgbClr val="333333"/>
              </a:solidFill>
              <a:round/>
              <a:headEnd/>
              <a:tailEnd/>
            </a:ln>
          </p:spPr>
          <p:txBody>
            <a:bodyPr wrap="none" anchor="ctr"/>
            <a:lstStyle/>
            <a:p>
              <a:pPr marL="228600" indent="-228600" algn="l">
                <a:lnSpc>
                  <a:spcPct val="90000"/>
                </a:lnSpc>
                <a:spcBef>
                  <a:spcPct val="40000"/>
                </a:spcBef>
                <a:buClr>
                  <a:srgbClr val="006699"/>
                </a:buClr>
                <a:buFontTx/>
                <a:buChar char="•"/>
              </a:pPr>
              <a:r>
                <a:rPr lang="en-US" dirty="0"/>
                <a:t>IPv4 packets</a:t>
              </a:r>
            </a:p>
          </p:txBody>
        </p:sp>
        <p:sp>
          <p:nvSpPr>
            <p:cNvPr id="7" name="Rounded Rectangle 844804"/>
            <p:cNvSpPr>
              <a:spLocks noChangeArrowheads="1"/>
            </p:cNvSpPr>
            <p:nvPr/>
          </p:nvSpPr>
          <p:spPr bwMode="auto">
            <a:xfrm>
              <a:off x="577850" y="2668588"/>
              <a:ext cx="3551238" cy="652462"/>
            </a:xfrm>
            <a:prstGeom prst="roundRect">
              <a:avLst>
                <a:gd name="adj" fmla="val 4167"/>
              </a:avLst>
            </a:prstGeom>
            <a:solidFill>
              <a:srgbClr val="F2E7CE"/>
            </a:solidFill>
            <a:ln w="9525" algn="ctr">
              <a:solidFill>
                <a:srgbClr val="333333"/>
              </a:solidFill>
              <a:round/>
              <a:headEnd/>
              <a:tailEnd/>
            </a:ln>
          </p:spPr>
          <p:txBody>
            <a:bodyPr wrap="none" anchor="ctr"/>
            <a:lstStyle/>
            <a:p>
              <a:pPr marL="228600" indent="-228600" algn="l">
                <a:lnSpc>
                  <a:spcPct val="90000"/>
                </a:lnSpc>
                <a:spcBef>
                  <a:spcPct val="40000"/>
                </a:spcBef>
                <a:buClr>
                  <a:srgbClr val="006699"/>
                </a:buClr>
                <a:buFontTx/>
                <a:buChar char="•"/>
              </a:pPr>
              <a:r>
                <a:rPr lang="en-US" dirty="0"/>
                <a:t>IPv6 packets</a:t>
              </a:r>
            </a:p>
          </p:txBody>
        </p:sp>
        <p:sp>
          <p:nvSpPr>
            <p:cNvPr id="8" name="Rounded Rectangle 844806"/>
            <p:cNvSpPr>
              <a:spLocks noChangeArrowheads="1"/>
            </p:cNvSpPr>
            <p:nvPr/>
          </p:nvSpPr>
          <p:spPr bwMode="auto">
            <a:xfrm>
              <a:off x="577850" y="3481388"/>
              <a:ext cx="3551238" cy="652462"/>
            </a:xfrm>
            <a:prstGeom prst="roundRect">
              <a:avLst>
                <a:gd name="adj" fmla="val 4167"/>
              </a:avLst>
            </a:prstGeom>
            <a:solidFill>
              <a:srgbClr val="F2E7CE"/>
            </a:solidFill>
            <a:ln w="9525" algn="ctr">
              <a:solidFill>
                <a:srgbClr val="333333"/>
              </a:solidFill>
              <a:round/>
              <a:headEnd/>
              <a:tailEnd/>
            </a:ln>
          </p:spPr>
          <p:txBody>
            <a:bodyPr wrap="none" anchor="ctr"/>
            <a:lstStyle/>
            <a:p>
              <a:pPr marL="228600" indent="-228600" algn="l">
                <a:lnSpc>
                  <a:spcPct val="90000"/>
                </a:lnSpc>
                <a:spcBef>
                  <a:spcPct val="40000"/>
                </a:spcBef>
                <a:buClr>
                  <a:srgbClr val="006699"/>
                </a:buClr>
                <a:buFontTx/>
                <a:buChar char="•"/>
              </a:pPr>
              <a:r>
                <a:rPr lang="en-US" dirty="0"/>
                <a:t>IPv6 over IPv4 packets</a:t>
              </a:r>
            </a:p>
          </p:txBody>
        </p:sp>
        <p:sp>
          <p:nvSpPr>
            <p:cNvPr id="9" name="AutoShape 10"/>
            <p:cNvSpPr>
              <a:spLocks noChangeArrowheads="1"/>
            </p:cNvSpPr>
            <p:nvPr/>
          </p:nvSpPr>
          <p:spPr bwMode="auto">
            <a:xfrm>
              <a:off x="4673600" y="1216025"/>
              <a:ext cx="4268788" cy="877888"/>
            </a:xfrm>
            <a:prstGeom prst="roundRect">
              <a:avLst>
                <a:gd name="adj" fmla="val 27222"/>
              </a:avLst>
            </a:prstGeom>
            <a:solidFill>
              <a:srgbClr val="F0F1E1"/>
            </a:solidFill>
            <a:ln w="9525">
              <a:solidFill>
                <a:srgbClr val="969696"/>
              </a:solidFill>
              <a:round/>
              <a:headEnd/>
              <a:tailEnd/>
            </a:ln>
            <a:effectLst>
              <a:outerShdw dist="35921" dir="2700000" algn="ctr" rotWithShape="0">
                <a:srgbClr val="AFAFAF"/>
              </a:outerShdw>
            </a:effectLst>
          </p:spPr>
          <p:txBody>
            <a:bodyPr wrap="none" anchor="ctr"/>
            <a:lstStyle/>
            <a:p>
              <a:pPr algn="l"/>
              <a:endParaRPr lang="en-CA" sz="1400" dirty="0"/>
            </a:p>
          </p:txBody>
        </p:sp>
        <p:sp>
          <p:nvSpPr>
            <p:cNvPr id="10" name="AutoShape 11"/>
            <p:cNvSpPr>
              <a:spLocks noChangeArrowheads="1"/>
            </p:cNvSpPr>
            <p:nvPr/>
          </p:nvSpPr>
          <p:spPr bwMode="auto">
            <a:xfrm>
              <a:off x="4673600" y="2166938"/>
              <a:ext cx="4268788" cy="877887"/>
            </a:xfrm>
            <a:prstGeom prst="roundRect">
              <a:avLst>
                <a:gd name="adj" fmla="val 27222"/>
              </a:avLst>
            </a:prstGeom>
            <a:solidFill>
              <a:srgbClr val="F0F1E1"/>
            </a:solidFill>
            <a:ln w="9525">
              <a:solidFill>
                <a:srgbClr val="969696"/>
              </a:solidFill>
              <a:round/>
              <a:headEnd/>
              <a:tailEnd/>
            </a:ln>
            <a:effectLst>
              <a:outerShdw dist="35921" dir="2700000" algn="ctr" rotWithShape="0">
                <a:srgbClr val="AFAFAF"/>
              </a:outerShdw>
            </a:effectLst>
          </p:spPr>
          <p:txBody>
            <a:bodyPr wrap="none" anchor="ctr"/>
            <a:lstStyle/>
            <a:p>
              <a:pPr algn="l"/>
              <a:endParaRPr lang="en-CA" sz="1400" dirty="0"/>
            </a:p>
          </p:txBody>
        </p:sp>
        <p:sp>
          <p:nvSpPr>
            <p:cNvPr id="11" name="AutoShape 12"/>
            <p:cNvSpPr>
              <a:spLocks noChangeArrowheads="1"/>
            </p:cNvSpPr>
            <p:nvPr/>
          </p:nvSpPr>
          <p:spPr bwMode="auto">
            <a:xfrm>
              <a:off x="4673600" y="4071938"/>
              <a:ext cx="4268788" cy="877887"/>
            </a:xfrm>
            <a:prstGeom prst="roundRect">
              <a:avLst>
                <a:gd name="adj" fmla="val 27222"/>
              </a:avLst>
            </a:prstGeom>
            <a:solidFill>
              <a:srgbClr val="F0F1E1"/>
            </a:solidFill>
            <a:ln w="9525">
              <a:solidFill>
                <a:srgbClr val="969696"/>
              </a:solidFill>
              <a:round/>
              <a:headEnd/>
              <a:tailEnd/>
            </a:ln>
            <a:effectLst>
              <a:outerShdw dist="35921" dir="2700000" algn="ctr" rotWithShape="0">
                <a:srgbClr val="AFAFAF"/>
              </a:outerShdw>
            </a:effectLst>
          </p:spPr>
          <p:txBody>
            <a:bodyPr wrap="none" anchor="ctr"/>
            <a:lstStyle/>
            <a:p>
              <a:pPr algn="l"/>
              <a:endParaRPr lang="en-CA" sz="1400" dirty="0"/>
            </a:p>
          </p:txBody>
        </p:sp>
        <p:sp>
          <p:nvSpPr>
            <p:cNvPr id="12" name="AutoShape 13"/>
            <p:cNvSpPr>
              <a:spLocks noChangeArrowheads="1"/>
            </p:cNvSpPr>
            <p:nvPr/>
          </p:nvSpPr>
          <p:spPr bwMode="auto">
            <a:xfrm>
              <a:off x="4673600" y="3119438"/>
              <a:ext cx="4268788" cy="877887"/>
            </a:xfrm>
            <a:prstGeom prst="roundRect">
              <a:avLst>
                <a:gd name="adj" fmla="val 27222"/>
              </a:avLst>
            </a:prstGeom>
            <a:solidFill>
              <a:srgbClr val="F0F1E1"/>
            </a:solidFill>
            <a:ln w="9525">
              <a:solidFill>
                <a:srgbClr val="969696"/>
              </a:solidFill>
              <a:round/>
              <a:headEnd/>
              <a:tailEnd/>
            </a:ln>
            <a:effectLst>
              <a:outerShdw dist="35921" dir="2700000" algn="ctr" rotWithShape="0">
                <a:srgbClr val="AFAFAF"/>
              </a:outerShdw>
            </a:effectLst>
          </p:spPr>
          <p:txBody>
            <a:bodyPr wrap="none" anchor="ctr"/>
            <a:lstStyle/>
            <a:p>
              <a:pPr algn="l"/>
              <a:endParaRPr lang="en-CA" sz="1400" dirty="0"/>
            </a:p>
          </p:txBody>
        </p:sp>
        <p:sp>
          <p:nvSpPr>
            <p:cNvPr id="13" name="AutoShape 14"/>
            <p:cNvSpPr>
              <a:spLocks noChangeArrowheads="1"/>
            </p:cNvSpPr>
            <p:nvPr/>
          </p:nvSpPr>
          <p:spPr bwMode="auto">
            <a:xfrm>
              <a:off x="5033963" y="2271713"/>
              <a:ext cx="3546475" cy="647700"/>
            </a:xfrm>
            <a:prstGeom prst="roundRect">
              <a:avLst>
                <a:gd name="adj" fmla="val 4167"/>
              </a:avLst>
            </a:prstGeom>
            <a:gradFill rotWithShape="1">
              <a:gsLst>
                <a:gs pos="0">
                  <a:srgbClr val="D5D69C"/>
                </a:gs>
                <a:gs pos="100000">
                  <a:srgbClr val="EEEFD7"/>
                </a:gs>
              </a:gsLst>
              <a:lin ang="2700000" scaled="1"/>
            </a:gradFill>
            <a:ln w="12700" algn="ctr">
              <a:solidFill>
                <a:srgbClr val="4D4D4D"/>
              </a:solidFill>
              <a:round/>
              <a:headEnd/>
              <a:tailEnd/>
            </a:ln>
            <a:effectLst>
              <a:outerShdw dist="35921" dir="2700000" algn="ctr" rotWithShape="0">
                <a:schemeClr val="tx2">
                  <a:alpha val="50000"/>
                </a:schemeClr>
              </a:outerShdw>
            </a:effectLst>
          </p:spPr>
          <p:txBody>
            <a:bodyPr anchor="ctr"/>
            <a:lstStyle/>
            <a:p>
              <a:r>
                <a:rPr lang="en-US" sz="1400" dirty="0"/>
                <a:t>Transport Layer (TCP/UDP)</a:t>
              </a:r>
            </a:p>
          </p:txBody>
        </p:sp>
        <p:sp>
          <p:nvSpPr>
            <p:cNvPr id="14" name="AutoShape 15"/>
            <p:cNvSpPr>
              <a:spLocks noChangeArrowheads="1"/>
            </p:cNvSpPr>
            <p:nvPr/>
          </p:nvSpPr>
          <p:spPr bwMode="auto">
            <a:xfrm>
              <a:off x="5033963" y="3224213"/>
              <a:ext cx="1690687" cy="646112"/>
            </a:xfrm>
            <a:prstGeom prst="roundRect">
              <a:avLst>
                <a:gd name="adj" fmla="val 4167"/>
              </a:avLst>
            </a:prstGeom>
            <a:gradFill rotWithShape="1">
              <a:gsLst>
                <a:gs pos="0">
                  <a:srgbClr val="DFD2EE"/>
                </a:gs>
                <a:gs pos="100000">
                  <a:srgbClr val="EDE7F5"/>
                </a:gs>
              </a:gsLst>
              <a:lin ang="2700000" scaled="1"/>
            </a:gradFill>
            <a:ln w="12700" algn="ctr">
              <a:solidFill>
                <a:srgbClr val="333333"/>
              </a:solidFill>
              <a:round/>
              <a:headEnd/>
              <a:tailEnd/>
            </a:ln>
            <a:effectLst>
              <a:outerShdw dist="35921" dir="2700000" algn="ctr" rotWithShape="0">
                <a:schemeClr val="tx2">
                  <a:alpha val="50000"/>
                </a:schemeClr>
              </a:outerShdw>
            </a:effectLst>
          </p:spPr>
          <p:txBody>
            <a:bodyPr anchor="ctr"/>
            <a:lstStyle/>
            <a:p>
              <a:r>
                <a:rPr lang="en-US" sz="1400" dirty="0"/>
                <a:t>IPv6</a:t>
              </a:r>
            </a:p>
          </p:txBody>
        </p:sp>
        <p:sp>
          <p:nvSpPr>
            <p:cNvPr id="15" name="AutoShape 16"/>
            <p:cNvSpPr>
              <a:spLocks noChangeArrowheads="1"/>
            </p:cNvSpPr>
            <p:nvPr/>
          </p:nvSpPr>
          <p:spPr bwMode="auto">
            <a:xfrm>
              <a:off x="5033963" y="4175125"/>
              <a:ext cx="3546475" cy="649288"/>
            </a:xfrm>
            <a:prstGeom prst="roundRect">
              <a:avLst>
                <a:gd name="adj" fmla="val 4167"/>
              </a:avLst>
            </a:prstGeom>
            <a:gradFill rotWithShape="1">
              <a:gsLst>
                <a:gs pos="0">
                  <a:srgbClr val="97DFC1"/>
                </a:gs>
                <a:gs pos="100000">
                  <a:srgbClr val="DAF4E9"/>
                </a:gs>
              </a:gsLst>
              <a:lin ang="2700000" scaled="1"/>
            </a:gradFill>
            <a:ln w="12700" algn="ctr">
              <a:solidFill>
                <a:srgbClr val="333333"/>
              </a:solidFill>
              <a:round/>
              <a:headEnd/>
              <a:tailEnd/>
            </a:ln>
            <a:effectLst>
              <a:outerShdw dist="35921" dir="2700000" algn="ctr" rotWithShape="0">
                <a:schemeClr val="tx2">
                  <a:alpha val="50000"/>
                </a:schemeClr>
              </a:outerShdw>
            </a:effectLst>
          </p:spPr>
          <p:txBody>
            <a:bodyPr anchor="ctr"/>
            <a:lstStyle/>
            <a:p>
              <a:r>
                <a:rPr lang="en-US" sz="1400" dirty="0"/>
                <a:t>Network Interface Layer</a:t>
              </a:r>
            </a:p>
          </p:txBody>
        </p:sp>
        <p:sp>
          <p:nvSpPr>
            <p:cNvPr id="16" name="AutoShape 18"/>
            <p:cNvSpPr>
              <a:spLocks noChangeArrowheads="1"/>
            </p:cNvSpPr>
            <p:nvPr/>
          </p:nvSpPr>
          <p:spPr bwMode="auto">
            <a:xfrm>
              <a:off x="6900863" y="3219450"/>
              <a:ext cx="1690687" cy="646113"/>
            </a:xfrm>
            <a:prstGeom prst="roundRect">
              <a:avLst>
                <a:gd name="adj" fmla="val 4167"/>
              </a:avLst>
            </a:prstGeom>
            <a:gradFill rotWithShape="1">
              <a:gsLst>
                <a:gs pos="0">
                  <a:srgbClr val="B395D8"/>
                </a:gs>
                <a:gs pos="100000">
                  <a:srgbClr val="DFD2EE"/>
                </a:gs>
              </a:gsLst>
              <a:lin ang="2700000" scaled="1"/>
            </a:gradFill>
            <a:ln w="12700" algn="ctr">
              <a:solidFill>
                <a:srgbClr val="333333"/>
              </a:solidFill>
              <a:round/>
              <a:headEnd/>
              <a:tailEnd/>
            </a:ln>
            <a:effectLst>
              <a:outerShdw dist="35921" dir="2700000" algn="ctr" rotWithShape="0">
                <a:schemeClr val="tx2">
                  <a:alpha val="50000"/>
                </a:schemeClr>
              </a:outerShdw>
            </a:effectLst>
          </p:spPr>
          <p:txBody>
            <a:bodyPr anchor="ctr"/>
            <a:lstStyle/>
            <a:p>
              <a:r>
                <a:rPr lang="en-US" sz="1400" dirty="0">
                  <a:solidFill>
                    <a:srgbClr val="5F5F5F"/>
                  </a:solidFill>
                </a:rPr>
                <a:t>IPv4</a:t>
              </a:r>
            </a:p>
          </p:txBody>
        </p:sp>
        <p:cxnSp>
          <p:nvCxnSpPr>
            <p:cNvPr id="17" name="AutoShape 20"/>
            <p:cNvCxnSpPr>
              <a:cxnSpLocks noChangeShapeType="1"/>
            </p:cNvCxnSpPr>
            <p:nvPr/>
          </p:nvCxnSpPr>
          <p:spPr bwMode="auto">
            <a:xfrm rot="16200000" flipH="1">
              <a:off x="5005388" y="3384550"/>
              <a:ext cx="3851275" cy="1019175"/>
            </a:xfrm>
            <a:prstGeom prst="bentConnector3">
              <a:avLst>
                <a:gd name="adj1" fmla="val 44310"/>
              </a:avLst>
            </a:prstGeom>
            <a:noFill/>
            <a:ln w="38100">
              <a:solidFill>
                <a:srgbClr val="CC0000"/>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8" name="Line 21"/>
            <p:cNvSpPr>
              <a:spLocks noChangeShapeType="1"/>
            </p:cNvSpPr>
            <p:nvPr/>
          </p:nvSpPr>
          <p:spPr bwMode="auto">
            <a:xfrm rot="16200000" flipH="1">
              <a:off x="3531393" y="3628232"/>
              <a:ext cx="3427413" cy="0"/>
            </a:xfrm>
            <a:prstGeom prst="line">
              <a:avLst/>
            </a:prstGeom>
            <a:noFill/>
            <a:ln w="38100">
              <a:solidFill>
                <a:srgbClr val="CC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anchor="ctr"/>
            <a:lstStyle/>
            <a:p>
              <a:endParaRPr lang="en-GB" dirty="0"/>
            </a:p>
          </p:txBody>
        </p:sp>
        <p:sp>
          <p:nvSpPr>
            <p:cNvPr id="19" name="Line 22"/>
            <p:cNvSpPr>
              <a:spLocks noChangeShapeType="1"/>
            </p:cNvSpPr>
            <p:nvPr/>
          </p:nvSpPr>
          <p:spPr bwMode="auto">
            <a:xfrm rot="16200000" flipH="1">
              <a:off x="6669882" y="3623469"/>
              <a:ext cx="3427412" cy="0"/>
            </a:xfrm>
            <a:prstGeom prst="line">
              <a:avLst/>
            </a:prstGeom>
            <a:noFill/>
            <a:ln w="38100">
              <a:solidFill>
                <a:srgbClr val="CC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anchor="ctr"/>
            <a:lstStyle/>
            <a:p>
              <a:endParaRPr lang="en-GB" dirty="0"/>
            </a:p>
          </p:txBody>
        </p:sp>
        <p:sp>
          <p:nvSpPr>
            <p:cNvPr id="20" name="AutoShape 17"/>
            <p:cNvSpPr>
              <a:spLocks noChangeArrowheads="1"/>
            </p:cNvSpPr>
            <p:nvPr/>
          </p:nvSpPr>
          <p:spPr bwMode="auto">
            <a:xfrm>
              <a:off x="5033963" y="1319213"/>
              <a:ext cx="3546475" cy="649287"/>
            </a:xfrm>
            <a:prstGeom prst="roundRect">
              <a:avLst>
                <a:gd name="adj" fmla="val 4167"/>
              </a:avLst>
            </a:prstGeom>
            <a:gradFill rotWithShape="1">
              <a:gsLst>
                <a:gs pos="0">
                  <a:srgbClr val="EAABA0"/>
                </a:gs>
                <a:gs pos="100000">
                  <a:srgbClr val="F6D9D4"/>
                </a:gs>
              </a:gsLst>
              <a:lin ang="2700000" scaled="1"/>
            </a:gradFill>
            <a:ln w="12700" algn="ctr">
              <a:solidFill>
                <a:schemeClr val="tx1"/>
              </a:solidFill>
              <a:round/>
              <a:headEnd/>
              <a:tailEnd/>
            </a:ln>
            <a:effectLst>
              <a:outerShdw dist="35921" dir="2700000" algn="ctr" rotWithShape="0">
                <a:schemeClr val="tx2">
                  <a:alpha val="50000"/>
                </a:schemeClr>
              </a:outerShdw>
            </a:effectLst>
          </p:spPr>
          <p:txBody>
            <a:bodyPr anchor="ctr"/>
            <a:lstStyle/>
            <a:p>
              <a:r>
                <a:rPr lang="en-US" sz="1400" dirty="0"/>
                <a:t>Application Layer</a:t>
              </a:r>
            </a:p>
          </p:txBody>
        </p:sp>
        <p:sp>
          <p:nvSpPr>
            <p:cNvPr id="21" name="AutoShape 23"/>
            <p:cNvSpPr>
              <a:spLocks noChangeArrowheads="1"/>
            </p:cNvSpPr>
            <p:nvPr/>
          </p:nvSpPr>
          <p:spPr bwMode="auto">
            <a:xfrm>
              <a:off x="4899025" y="5386388"/>
              <a:ext cx="668338" cy="287337"/>
            </a:xfrm>
            <a:prstGeom prst="roundRect">
              <a:avLst>
                <a:gd name="adj" fmla="val 4167"/>
              </a:avLst>
            </a:prstGeom>
            <a:solidFill>
              <a:schemeClr val="bg1"/>
            </a:solidFill>
            <a:ln w="9525" algn="ctr">
              <a:solidFill>
                <a:srgbClr val="4D4D4D"/>
              </a:solidFill>
              <a:round/>
              <a:headEnd/>
              <a:tailEnd/>
            </a:ln>
            <a:effectLst>
              <a:outerShdw dist="35921" dir="2700000" algn="ctr" rotWithShape="0">
                <a:srgbClr val="AFAFAF"/>
              </a:outerShdw>
            </a:effectLst>
          </p:spPr>
          <p:txBody>
            <a:bodyPr wrap="none" anchor="ctr">
              <a:spAutoFit/>
            </a:bodyPr>
            <a:lstStyle/>
            <a:p>
              <a:pPr>
                <a:lnSpc>
                  <a:spcPct val="85000"/>
                </a:lnSpc>
              </a:pPr>
              <a:r>
                <a:rPr lang="en-US" sz="1400" dirty="0"/>
                <a:t>IPv6</a:t>
              </a:r>
            </a:p>
          </p:txBody>
        </p:sp>
        <p:sp>
          <p:nvSpPr>
            <p:cNvPr id="22" name="AutoShape 24"/>
            <p:cNvSpPr>
              <a:spLocks noChangeArrowheads="1"/>
            </p:cNvSpPr>
            <p:nvPr/>
          </p:nvSpPr>
          <p:spPr bwMode="auto">
            <a:xfrm>
              <a:off x="8037513" y="5395913"/>
              <a:ext cx="668337" cy="287337"/>
            </a:xfrm>
            <a:prstGeom prst="roundRect">
              <a:avLst>
                <a:gd name="adj" fmla="val 4167"/>
              </a:avLst>
            </a:prstGeom>
            <a:solidFill>
              <a:schemeClr val="bg1"/>
            </a:solidFill>
            <a:ln w="9525" algn="ctr">
              <a:solidFill>
                <a:srgbClr val="4D4D4D"/>
              </a:solidFill>
              <a:round/>
              <a:headEnd/>
              <a:tailEnd/>
            </a:ln>
            <a:effectLst>
              <a:outerShdw dist="35921" dir="2700000" algn="ctr" rotWithShape="0">
                <a:srgbClr val="AFAFAF"/>
              </a:outerShdw>
            </a:effectLst>
          </p:spPr>
          <p:txBody>
            <a:bodyPr wrap="none" anchor="ctr">
              <a:spAutoFit/>
            </a:bodyPr>
            <a:lstStyle/>
            <a:p>
              <a:pPr>
                <a:lnSpc>
                  <a:spcPct val="85000"/>
                </a:lnSpc>
              </a:pPr>
              <a:r>
                <a:rPr lang="en-US" sz="1400" dirty="0"/>
                <a:t>IPv4</a:t>
              </a:r>
            </a:p>
          </p:txBody>
        </p:sp>
        <p:sp>
          <p:nvSpPr>
            <p:cNvPr id="23" name="AutoShape 25"/>
            <p:cNvSpPr>
              <a:spLocks noChangeArrowheads="1"/>
            </p:cNvSpPr>
            <p:nvPr/>
          </p:nvSpPr>
          <p:spPr bwMode="auto">
            <a:xfrm>
              <a:off x="6588125" y="5862638"/>
              <a:ext cx="1703388" cy="287337"/>
            </a:xfrm>
            <a:prstGeom prst="roundRect">
              <a:avLst>
                <a:gd name="adj" fmla="val 4167"/>
              </a:avLst>
            </a:prstGeom>
            <a:solidFill>
              <a:schemeClr val="bg1"/>
            </a:solidFill>
            <a:ln w="9525" algn="ctr">
              <a:solidFill>
                <a:srgbClr val="4D4D4D"/>
              </a:solidFill>
              <a:round/>
              <a:headEnd/>
              <a:tailEnd/>
            </a:ln>
            <a:effectLst>
              <a:outerShdw dist="35921" dir="2700000" algn="ctr" rotWithShape="0">
                <a:srgbClr val="AFAFAF"/>
              </a:outerShdw>
            </a:effectLst>
          </p:spPr>
          <p:txBody>
            <a:bodyPr wrap="none" anchor="ctr">
              <a:spAutoFit/>
            </a:bodyPr>
            <a:lstStyle/>
            <a:p>
              <a:pPr>
                <a:lnSpc>
                  <a:spcPct val="85000"/>
                </a:lnSpc>
              </a:pPr>
              <a:r>
                <a:rPr lang="en-US" sz="1400" dirty="0"/>
                <a:t>IPv6 over IPv4</a:t>
              </a:r>
            </a:p>
          </p:txBody>
        </p:sp>
      </p:grpSp>
      <p:grpSp>
        <p:nvGrpSpPr>
          <p:cNvPr id="24" name="Group 23"/>
          <p:cNvGrpSpPr/>
          <p:nvPr/>
        </p:nvGrpSpPr>
        <p:grpSpPr>
          <a:xfrm>
            <a:off x="115691" y="1257300"/>
            <a:ext cx="8720138" cy="4933950"/>
            <a:chOff x="222250" y="1216025"/>
            <a:chExt cx="8720138" cy="4933950"/>
          </a:xfrm>
        </p:grpSpPr>
        <p:sp>
          <p:nvSpPr>
            <p:cNvPr id="25" name="Rounded Rectangle 849923"/>
            <p:cNvSpPr>
              <a:spLocks noChangeArrowheads="1"/>
            </p:cNvSpPr>
            <p:nvPr/>
          </p:nvSpPr>
          <p:spPr bwMode="auto">
            <a:xfrm>
              <a:off x="222250" y="1447800"/>
              <a:ext cx="4268788" cy="3182938"/>
            </a:xfrm>
            <a:prstGeom prst="roundRect">
              <a:avLst>
                <a:gd name="adj" fmla="val 4167"/>
              </a:avLst>
            </a:prstGeom>
            <a:solidFill>
              <a:srgbClr val="DEE7F1"/>
            </a:solidFill>
            <a:ln w="9525" algn="ctr">
              <a:solidFill>
                <a:srgbClr val="333333"/>
              </a:solidFill>
              <a:round/>
              <a:headEnd/>
              <a:tailEnd/>
            </a:ln>
          </p:spPr>
          <p:txBody>
            <a:bodyPr/>
            <a:lstStyle/>
            <a:p>
              <a:pPr algn="l"/>
              <a:r>
                <a:rPr lang="en-US" dirty="0"/>
                <a:t>Dual stack can create:</a:t>
              </a:r>
            </a:p>
          </p:txBody>
        </p:sp>
        <p:sp>
          <p:nvSpPr>
            <p:cNvPr id="26" name="Rounded Rectangle 844806"/>
            <p:cNvSpPr>
              <a:spLocks noChangeArrowheads="1"/>
            </p:cNvSpPr>
            <p:nvPr/>
          </p:nvSpPr>
          <p:spPr bwMode="auto">
            <a:xfrm>
              <a:off x="581025" y="2027238"/>
              <a:ext cx="3551238" cy="652462"/>
            </a:xfrm>
            <a:prstGeom prst="roundRect">
              <a:avLst>
                <a:gd name="adj" fmla="val 4167"/>
              </a:avLst>
            </a:prstGeom>
            <a:solidFill>
              <a:srgbClr val="F2E7CE"/>
            </a:solidFill>
            <a:ln w="9525" algn="ctr">
              <a:solidFill>
                <a:srgbClr val="333333"/>
              </a:solidFill>
              <a:round/>
              <a:headEnd/>
              <a:tailEnd/>
            </a:ln>
          </p:spPr>
          <p:txBody>
            <a:bodyPr wrap="none" anchor="ctr"/>
            <a:lstStyle/>
            <a:p>
              <a:pPr marL="228600" indent="-228600" algn="l">
                <a:lnSpc>
                  <a:spcPct val="90000"/>
                </a:lnSpc>
                <a:spcBef>
                  <a:spcPct val="40000"/>
                </a:spcBef>
                <a:buClr>
                  <a:srgbClr val="006699"/>
                </a:buClr>
                <a:buFontTx/>
                <a:buChar char="•"/>
              </a:pPr>
              <a:r>
                <a:rPr lang="en-US" dirty="0"/>
                <a:t>IPv4 packets</a:t>
              </a:r>
            </a:p>
          </p:txBody>
        </p:sp>
        <p:sp>
          <p:nvSpPr>
            <p:cNvPr id="27" name="Rounded Rectangle 844804"/>
            <p:cNvSpPr>
              <a:spLocks noChangeArrowheads="1"/>
            </p:cNvSpPr>
            <p:nvPr/>
          </p:nvSpPr>
          <p:spPr bwMode="auto">
            <a:xfrm>
              <a:off x="577850" y="2840038"/>
              <a:ext cx="3551238" cy="652462"/>
            </a:xfrm>
            <a:prstGeom prst="roundRect">
              <a:avLst>
                <a:gd name="adj" fmla="val 4167"/>
              </a:avLst>
            </a:prstGeom>
            <a:solidFill>
              <a:srgbClr val="F2E7CE"/>
            </a:solidFill>
            <a:ln w="9525" algn="ctr">
              <a:solidFill>
                <a:srgbClr val="333333"/>
              </a:solidFill>
              <a:round/>
              <a:headEnd/>
              <a:tailEnd/>
            </a:ln>
          </p:spPr>
          <p:txBody>
            <a:bodyPr wrap="none" anchor="ctr"/>
            <a:lstStyle/>
            <a:p>
              <a:pPr marL="228600" indent="-228600" algn="l">
                <a:lnSpc>
                  <a:spcPct val="90000"/>
                </a:lnSpc>
                <a:spcBef>
                  <a:spcPct val="40000"/>
                </a:spcBef>
                <a:buClr>
                  <a:srgbClr val="006699"/>
                </a:buClr>
                <a:buFontTx/>
                <a:buChar char="•"/>
              </a:pPr>
              <a:r>
                <a:rPr lang="en-US" dirty="0"/>
                <a:t>IPv6 packets</a:t>
              </a:r>
            </a:p>
          </p:txBody>
        </p:sp>
        <p:sp>
          <p:nvSpPr>
            <p:cNvPr id="28" name="Rounded Rectangle 844806"/>
            <p:cNvSpPr>
              <a:spLocks noChangeArrowheads="1"/>
            </p:cNvSpPr>
            <p:nvPr/>
          </p:nvSpPr>
          <p:spPr bwMode="auto">
            <a:xfrm>
              <a:off x="577850" y="3652838"/>
              <a:ext cx="3551238" cy="652462"/>
            </a:xfrm>
            <a:prstGeom prst="roundRect">
              <a:avLst>
                <a:gd name="adj" fmla="val 4167"/>
              </a:avLst>
            </a:prstGeom>
            <a:solidFill>
              <a:srgbClr val="F2E7CE"/>
            </a:solidFill>
            <a:ln w="9525" algn="ctr">
              <a:solidFill>
                <a:srgbClr val="333333"/>
              </a:solidFill>
              <a:round/>
              <a:headEnd/>
              <a:tailEnd/>
            </a:ln>
          </p:spPr>
          <p:txBody>
            <a:bodyPr wrap="none" anchor="ctr"/>
            <a:lstStyle/>
            <a:p>
              <a:pPr marL="228600" indent="-228600" algn="l">
                <a:lnSpc>
                  <a:spcPct val="90000"/>
                </a:lnSpc>
                <a:spcBef>
                  <a:spcPct val="40000"/>
                </a:spcBef>
                <a:buClr>
                  <a:srgbClr val="006699"/>
                </a:buClr>
                <a:buFontTx/>
                <a:buChar char="•"/>
              </a:pPr>
              <a:r>
                <a:rPr lang="en-US" dirty="0"/>
                <a:t>IPv6 over IPv4 packets</a:t>
              </a:r>
            </a:p>
          </p:txBody>
        </p:sp>
        <p:sp>
          <p:nvSpPr>
            <p:cNvPr id="29" name="AutoShape 8"/>
            <p:cNvSpPr>
              <a:spLocks noChangeArrowheads="1"/>
            </p:cNvSpPr>
            <p:nvPr/>
          </p:nvSpPr>
          <p:spPr bwMode="auto">
            <a:xfrm>
              <a:off x="4673600" y="1216025"/>
              <a:ext cx="4268788" cy="877888"/>
            </a:xfrm>
            <a:prstGeom prst="roundRect">
              <a:avLst>
                <a:gd name="adj" fmla="val 27222"/>
              </a:avLst>
            </a:prstGeom>
            <a:solidFill>
              <a:srgbClr val="F0F1E1"/>
            </a:solidFill>
            <a:ln w="9525">
              <a:solidFill>
                <a:srgbClr val="969696"/>
              </a:solidFill>
              <a:round/>
              <a:headEnd/>
              <a:tailEnd/>
            </a:ln>
            <a:effectLst>
              <a:outerShdw dist="35921" dir="2700000" algn="ctr" rotWithShape="0">
                <a:srgbClr val="AFAFAF"/>
              </a:outerShdw>
            </a:effectLst>
          </p:spPr>
          <p:txBody>
            <a:bodyPr wrap="none" anchor="ctr"/>
            <a:lstStyle/>
            <a:p>
              <a:pPr algn="l"/>
              <a:endParaRPr lang="en-CA" sz="1400" dirty="0"/>
            </a:p>
          </p:txBody>
        </p:sp>
        <p:sp>
          <p:nvSpPr>
            <p:cNvPr id="30" name="AutoShape 9"/>
            <p:cNvSpPr>
              <a:spLocks noChangeArrowheads="1"/>
            </p:cNvSpPr>
            <p:nvPr/>
          </p:nvSpPr>
          <p:spPr bwMode="auto">
            <a:xfrm>
              <a:off x="4673600" y="2166938"/>
              <a:ext cx="4268788" cy="877887"/>
            </a:xfrm>
            <a:prstGeom prst="roundRect">
              <a:avLst>
                <a:gd name="adj" fmla="val 27222"/>
              </a:avLst>
            </a:prstGeom>
            <a:solidFill>
              <a:srgbClr val="F0F1E1"/>
            </a:solidFill>
            <a:ln w="9525">
              <a:solidFill>
                <a:srgbClr val="969696"/>
              </a:solidFill>
              <a:round/>
              <a:headEnd/>
              <a:tailEnd/>
            </a:ln>
            <a:effectLst>
              <a:outerShdw dist="35921" dir="2700000" algn="ctr" rotWithShape="0">
                <a:srgbClr val="AFAFAF"/>
              </a:outerShdw>
            </a:effectLst>
          </p:spPr>
          <p:txBody>
            <a:bodyPr wrap="none" anchor="ctr"/>
            <a:lstStyle/>
            <a:p>
              <a:pPr algn="l"/>
              <a:endParaRPr lang="en-CA" sz="1400" dirty="0"/>
            </a:p>
          </p:txBody>
        </p:sp>
        <p:sp>
          <p:nvSpPr>
            <p:cNvPr id="31" name="AutoShape 10"/>
            <p:cNvSpPr>
              <a:spLocks noChangeArrowheads="1"/>
            </p:cNvSpPr>
            <p:nvPr/>
          </p:nvSpPr>
          <p:spPr bwMode="auto">
            <a:xfrm>
              <a:off x="4673600" y="4071938"/>
              <a:ext cx="4268788" cy="877887"/>
            </a:xfrm>
            <a:prstGeom prst="roundRect">
              <a:avLst>
                <a:gd name="adj" fmla="val 27222"/>
              </a:avLst>
            </a:prstGeom>
            <a:solidFill>
              <a:srgbClr val="F0F1E1"/>
            </a:solidFill>
            <a:ln w="9525">
              <a:solidFill>
                <a:srgbClr val="969696"/>
              </a:solidFill>
              <a:round/>
              <a:headEnd/>
              <a:tailEnd/>
            </a:ln>
            <a:effectLst>
              <a:outerShdw dist="35921" dir="2700000" algn="ctr" rotWithShape="0">
                <a:srgbClr val="AFAFAF"/>
              </a:outerShdw>
            </a:effectLst>
          </p:spPr>
          <p:txBody>
            <a:bodyPr wrap="none" anchor="ctr"/>
            <a:lstStyle/>
            <a:p>
              <a:pPr algn="l"/>
              <a:endParaRPr lang="en-CA" sz="1400" dirty="0"/>
            </a:p>
          </p:txBody>
        </p:sp>
        <p:sp>
          <p:nvSpPr>
            <p:cNvPr id="32" name="AutoShape 11"/>
            <p:cNvSpPr>
              <a:spLocks noChangeArrowheads="1"/>
            </p:cNvSpPr>
            <p:nvPr/>
          </p:nvSpPr>
          <p:spPr bwMode="auto">
            <a:xfrm>
              <a:off x="4673600" y="3119438"/>
              <a:ext cx="4268788" cy="877887"/>
            </a:xfrm>
            <a:prstGeom prst="roundRect">
              <a:avLst>
                <a:gd name="adj" fmla="val 27222"/>
              </a:avLst>
            </a:prstGeom>
            <a:solidFill>
              <a:srgbClr val="F0F1E1"/>
            </a:solidFill>
            <a:ln w="9525">
              <a:solidFill>
                <a:srgbClr val="969696"/>
              </a:solidFill>
              <a:round/>
              <a:headEnd/>
              <a:tailEnd/>
            </a:ln>
            <a:effectLst>
              <a:outerShdw dist="35921" dir="2700000" algn="ctr" rotWithShape="0">
                <a:srgbClr val="AFAFAF"/>
              </a:outerShdw>
            </a:effectLst>
          </p:spPr>
          <p:txBody>
            <a:bodyPr wrap="none" anchor="ctr"/>
            <a:lstStyle/>
            <a:p>
              <a:pPr algn="l"/>
              <a:endParaRPr lang="en-CA" sz="1400" dirty="0"/>
            </a:p>
          </p:txBody>
        </p:sp>
        <p:sp>
          <p:nvSpPr>
            <p:cNvPr id="33" name="AutoShape 12"/>
            <p:cNvSpPr>
              <a:spLocks noChangeArrowheads="1"/>
            </p:cNvSpPr>
            <p:nvPr/>
          </p:nvSpPr>
          <p:spPr bwMode="auto">
            <a:xfrm>
              <a:off x="5033963" y="2271713"/>
              <a:ext cx="1417637" cy="647700"/>
            </a:xfrm>
            <a:prstGeom prst="roundRect">
              <a:avLst>
                <a:gd name="adj" fmla="val 4167"/>
              </a:avLst>
            </a:prstGeom>
            <a:gradFill rotWithShape="1">
              <a:gsLst>
                <a:gs pos="0">
                  <a:srgbClr val="D5D69C"/>
                </a:gs>
                <a:gs pos="100000">
                  <a:srgbClr val="EEEFD7"/>
                </a:gs>
              </a:gsLst>
              <a:lin ang="2700000" scaled="1"/>
            </a:gradFill>
            <a:ln w="12700" algn="ctr">
              <a:solidFill>
                <a:srgbClr val="4D4D4D"/>
              </a:solidFill>
              <a:round/>
              <a:headEnd/>
              <a:tailEnd/>
            </a:ln>
            <a:effectLst>
              <a:outerShdw dist="35921" dir="2700000" algn="ctr" rotWithShape="0">
                <a:schemeClr val="tx2">
                  <a:alpha val="50000"/>
                </a:schemeClr>
              </a:outerShdw>
            </a:effectLst>
          </p:spPr>
          <p:txBody>
            <a:bodyPr anchor="ctr"/>
            <a:lstStyle/>
            <a:p>
              <a:r>
                <a:rPr lang="en-US" sz="1400" dirty="0"/>
                <a:t>TCP/UDP</a:t>
              </a:r>
            </a:p>
          </p:txBody>
        </p:sp>
        <p:sp>
          <p:nvSpPr>
            <p:cNvPr id="34" name="AutoShape 13"/>
            <p:cNvSpPr>
              <a:spLocks noChangeArrowheads="1"/>
            </p:cNvSpPr>
            <p:nvPr/>
          </p:nvSpPr>
          <p:spPr bwMode="auto">
            <a:xfrm>
              <a:off x="5033963" y="3224213"/>
              <a:ext cx="1417637" cy="646112"/>
            </a:xfrm>
            <a:prstGeom prst="roundRect">
              <a:avLst>
                <a:gd name="adj" fmla="val 4167"/>
              </a:avLst>
            </a:prstGeom>
            <a:gradFill rotWithShape="1">
              <a:gsLst>
                <a:gs pos="0">
                  <a:srgbClr val="DFD2EE"/>
                </a:gs>
                <a:gs pos="100000">
                  <a:srgbClr val="EDE7F5"/>
                </a:gs>
              </a:gsLst>
              <a:lin ang="2700000" scaled="1"/>
            </a:gradFill>
            <a:ln w="12700" algn="ctr">
              <a:solidFill>
                <a:srgbClr val="333333"/>
              </a:solidFill>
              <a:round/>
              <a:headEnd/>
              <a:tailEnd/>
            </a:ln>
            <a:effectLst>
              <a:outerShdw dist="35921" dir="2700000" algn="ctr" rotWithShape="0">
                <a:schemeClr val="tx2">
                  <a:alpha val="50000"/>
                </a:schemeClr>
              </a:outerShdw>
            </a:effectLst>
          </p:spPr>
          <p:txBody>
            <a:bodyPr anchor="ctr"/>
            <a:lstStyle/>
            <a:p>
              <a:r>
                <a:rPr lang="en-US" sz="1400" dirty="0"/>
                <a:t>IPv6</a:t>
              </a:r>
            </a:p>
          </p:txBody>
        </p:sp>
        <p:sp>
          <p:nvSpPr>
            <p:cNvPr id="35" name="AutoShape 14"/>
            <p:cNvSpPr>
              <a:spLocks noChangeArrowheads="1"/>
            </p:cNvSpPr>
            <p:nvPr/>
          </p:nvSpPr>
          <p:spPr bwMode="auto">
            <a:xfrm>
              <a:off x="5033963" y="4175125"/>
              <a:ext cx="3546475" cy="649288"/>
            </a:xfrm>
            <a:prstGeom prst="roundRect">
              <a:avLst>
                <a:gd name="adj" fmla="val 4167"/>
              </a:avLst>
            </a:prstGeom>
            <a:gradFill rotWithShape="1">
              <a:gsLst>
                <a:gs pos="0">
                  <a:srgbClr val="97DFC1"/>
                </a:gs>
                <a:gs pos="100000">
                  <a:srgbClr val="DAF4E9"/>
                </a:gs>
              </a:gsLst>
              <a:lin ang="2700000" scaled="1"/>
            </a:gradFill>
            <a:ln w="12700" algn="ctr">
              <a:solidFill>
                <a:srgbClr val="333333"/>
              </a:solidFill>
              <a:round/>
              <a:headEnd/>
              <a:tailEnd/>
            </a:ln>
            <a:effectLst>
              <a:outerShdw dist="35921" dir="2700000" algn="ctr" rotWithShape="0">
                <a:schemeClr val="tx2">
                  <a:alpha val="50000"/>
                </a:schemeClr>
              </a:outerShdw>
            </a:effectLst>
          </p:spPr>
          <p:txBody>
            <a:bodyPr anchor="ctr"/>
            <a:lstStyle/>
            <a:p>
              <a:r>
                <a:rPr lang="en-US" sz="1400" dirty="0"/>
                <a:t>Network Interface Layer</a:t>
              </a:r>
            </a:p>
          </p:txBody>
        </p:sp>
        <p:sp>
          <p:nvSpPr>
            <p:cNvPr id="36" name="AutoShape 15"/>
            <p:cNvSpPr>
              <a:spLocks noChangeArrowheads="1"/>
            </p:cNvSpPr>
            <p:nvPr/>
          </p:nvSpPr>
          <p:spPr bwMode="auto">
            <a:xfrm>
              <a:off x="7172325" y="3219450"/>
              <a:ext cx="1417638" cy="646113"/>
            </a:xfrm>
            <a:prstGeom prst="roundRect">
              <a:avLst>
                <a:gd name="adj" fmla="val 4167"/>
              </a:avLst>
            </a:prstGeom>
            <a:gradFill rotWithShape="1">
              <a:gsLst>
                <a:gs pos="0">
                  <a:srgbClr val="B395D8"/>
                </a:gs>
                <a:gs pos="100000">
                  <a:srgbClr val="DFD2EE"/>
                </a:gs>
              </a:gsLst>
              <a:lin ang="2700000" scaled="1"/>
            </a:gradFill>
            <a:ln w="12700" algn="ctr">
              <a:solidFill>
                <a:srgbClr val="333333"/>
              </a:solidFill>
              <a:round/>
              <a:headEnd/>
              <a:tailEnd/>
            </a:ln>
            <a:effectLst>
              <a:outerShdw dist="35921" dir="2700000" algn="ctr" rotWithShape="0">
                <a:schemeClr val="tx2">
                  <a:alpha val="50000"/>
                </a:schemeClr>
              </a:outerShdw>
            </a:effectLst>
          </p:spPr>
          <p:txBody>
            <a:bodyPr anchor="ctr"/>
            <a:lstStyle/>
            <a:p>
              <a:r>
                <a:rPr lang="en-US" sz="1400" dirty="0">
                  <a:solidFill>
                    <a:srgbClr val="5F5F5F"/>
                  </a:solidFill>
                </a:rPr>
                <a:t>IPv4</a:t>
              </a:r>
            </a:p>
          </p:txBody>
        </p:sp>
        <p:cxnSp>
          <p:nvCxnSpPr>
            <p:cNvPr id="37" name="AutoShape 16"/>
            <p:cNvCxnSpPr>
              <a:cxnSpLocks noChangeShapeType="1"/>
            </p:cNvCxnSpPr>
            <p:nvPr/>
          </p:nvCxnSpPr>
          <p:spPr bwMode="auto">
            <a:xfrm rot="16200000" flipH="1">
              <a:off x="4918075" y="3281363"/>
              <a:ext cx="3851275" cy="1196975"/>
            </a:xfrm>
            <a:prstGeom prst="bentConnector3">
              <a:avLst>
                <a:gd name="adj1" fmla="val 44269"/>
              </a:avLst>
            </a:prstGeom>
            <a:noFill/>
            <a:ln w="38100">
              <a:solidFill>
                <a:srgbClr val="CC0000"/>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38" name="Line 17"/>
            <p:cNvSpPr>
              <a:spLocks noChangeShapeType="1"/>
            </p:cNvSpPr>
            <p:nvPr/>
          </p:nvSpPr>
          <p:spPr bwMode="auto">
            <a:xfrm rot="16200000" flipH="1">
              <a:off x="3502818" y="3628232"/>
              <a:ext cx="3427413" cy="0"/>
            </a:xfrm>
            <a:prstGeom prst="line">
              <a:avLst/>
            </a:prstGeom>
            <a:noFill/>
            <a:ln w="38100">
              <a:solidFill>
                <a:srgbClr val="CC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anchor="ctr"/>
            <a:lstStyle/>
            <a:p>
              <a:endParaRPr lang="en-GB" dirty="0"/>
            </a:p>
          </p:txBody>
        </p:sp>
        <p:sp>
          <p:nvSpPr>
            <p:cNvPr id="39" name="AutoShape 20"/>
            <p:cNvSpPr>
              <a:spLocks noChangeArrowheads="1"/>
            </p:cNvSpPr>
            <p:nvPr/>
          </p:nvSpPr>
          <p:spPr bwMode="auto">
            <a:xfrm>
              <a:off x="4870450" y="5386388"/>
              <a:ext cx="668338" cy="287337"/>
            </a:xfrm>
            <a:prstGeom prst="roundRect">
              <a:avLst>
                <a:gd name="adj" fmla="val 4167"/>
              </a:avLst>
            </a:prstGeom>
            <a:solidFill>
              <a:schemeClr val="bg1"/>
            </a:solidFill>
            <a:ln w="9525" algn="ctr">
              <a:solidFill>
                <a:srgbClr val="4D4D4D"/>
              </a:solidFill>
              <a:round/>
              <a:headEnd/>
              <a:tailEnd/>
            </a:ln>
            <a:effectLst>
              <a:outerShdw dist="35921" dir="2700000" algn="ctr" rotWithShape="0">
                <a:srgbClr val="AFAFAF"/>
              </a:outerShdw>
            </a:effectLst>
          </p:spPr>
          <p:txBody>
            <a:bodyPr wrap="none" anchor="ctr">
              <a:spAutoFit/>
            </a:bodyPr>
            <a:lstStyle/>
            <a:p>
              <a:pPr>
                <a:lnSpc>
                  <a:spcPct val="85000"/>
                </a:lnSpc>
              </a:pPr>
              <a:r>
                <a:rPr lang="en-US" sz="1400" dirty="0"/>
                <a:t>IPv6</a:t>
              </a:r>
            </a:p>
          </p:txBody>
        </p:sp>
        <p:sp>
          <p:nvSpPr>
            <p:cNvPr id="40" name="AutoShape 21"/>
            <p:cNvSpPr>
              <a:spLocks noChangeArrowheads="1"/>
            </p:cNvSpPr>
            <p:nvPr/>
          </p:nvSpPr>
          <p:spPr bwMode="auto">
            <a:xfrm>
              <a:off x="8066088" y="5395913"/>
              <a:ext cx="668337" cy="287337"/>
            </a:xfrm>
            <a:prstGeom prst="roundRect">
              <a:avLst>
                <a:gd name="adj" fmla="val 4167"/>
              </a:avLst>
            </a:prstGeom>
            <a:solidFill>
              <a:schemeClr val="bg1"/>
            </a:solidFill>
            <a:ln w="9525" algn="ctr">
              <a:solidFill>
                <a:srgbClr val="4D4D4D"/>
              </a:solidFill>
              <a:round/>
              <a:headEnd/>
              <a:tailEnd/>
            </a:ln>
            <a:effectLst>
              <a:outerShdw dist="35921" dir="2700000" algn="ctr" rotWithShape="0">
                <a:srgbClr val="AFAFAF"/>
              </a:outerShdw>
            </a:effectLst>
          </p:spPr>
          <p:txBody>
            <a:bodyPr wrap="none" anchor="ctr">
              <a:spAutoFit/>
            </a:bodyPr>
            <a:lstStyle/>
            <a:p>
              <a:pPr>
                <a:lnSpc>
                  <a:spcPct val="85000"/>
                </a:lnSpc>
              </a:pPr>
              <a:r>
                <a:rPr lang="en-US" sz="1400" dirty="0"/>
                <a:t>IPv4</a:t>
              </a:r>
            </a:p>
          </p:txBody>
        </p:sp>
        <p:sp>
          <p:nvSpPr>
            <p:cNvPr id="41" name="AutoShape 22"/>
            <p:cNvSpPr>
              <a:spLocks noChangeArrowheads="1"/>
            </p:cNvSpPr>
            <p:nvPr/>
          </p:nvSpPr>
          <p:spPr bwMode="auto">
            <a:xfrm>
              <a:off x="6588125" y="5862638"/>
              <a:ext cx="1703388" cy="287337"/>
            </a:xfrm>
            <a:prstGeom prst="roundRect">
              <a:avLst>
                <a:gd name="adj" fmla="val 4167"/>
              </a:avLst>
            </a:prstGeom>
            <a:solidFill>
              <a:schemeClr val="bg1"/>
            </a:solidFill>
            <a:ln w="9525" algn="ctr">
              <a:solidFill>
                <a:srgbClr val="4D4D4D"/>
              </a:solidFill>
              <a:round/>
              <a:headEnd/>
              <a:tailEnd/>
            </a:ln>
            <a:effectLst>
              <a:outerShdw dist="35921" dir="2700000" algn="ctr" rotWithShape="0">
                <a:srgbClr val="AFAFAF"/>
              </a:outerShdw>
            </a:effectLst>
          </p:spPr>
          <p:txBody>
            <a:bodyPr wrap="none" anchor="ctr">
              <a:spAutoFit/>
            </a:bodyPr>
            <a:lstStyle/>
            <a:p>
              <a:pPr>
                <a:lnSpc>
                  <a:spcPct val="85000"/>
                </a:lnSpc>
              </a:pPr>
              <a:r>
                <a:rPr lang="en-US" sz="1400" dirty="0"/>
                <a:t>IPv6 over IPv4</a:t>
              </a:r>
            </a:p>
          </p:txBody>
        </p:sp>
        <p:sp>
          <p:nvSpPr>
            <p:cNvPr id="42" name="AutoShape 23"/>
            <p:cNvSpPr>
              <a:spLocks noChangeArrowheads="1"/>
            </p:cNvSpPr>
            <p:nvPr/>
          </p:nvSpPr>
          <p:spPr bwMode="auto">
            <a:xfrm>
              <a:off x="7172325" y="2281238"/>
              <a:ext cx="1417638" cy="647700"/>
            </a:xfrm>
            <a:prstGeom prst="roundRect">
              <a:avLst>
                <a:gd name="adj" fmla="val 4167"/>
              </a:avLst>
            </a:prstGeom>
            <a:gradFill rotWithShape="1">
              <a:gsLst>
                <a:gs pos="0">
                  <a:srgbClr val="D5D69C"/>
                </a:gs>
                <a:gs pos="100000">
                  <a:srgbClr val="EEEFD7"/>
                </a:gs>
              </a:gsLst>
              <a:lin ang="2700000" scaled="1"/>
            </a:gradFill>
            <a:ln w="12700" algn="ctr">
              <a:solidFill>
                <a:srgbClr val="4D4D4D"/>
              </a:solidFill>
              <a:round/>
              <a:headEnd/>
              <a:tailEnd/>
            </a:ln>
            <a:effectLst>
              <a:outerShdw dist="35921" dir="2700000" algn="ctr" rotWithShape="0">
                <a:schemeClr val="tx2">
                  <a:alpha val="50000"/>
                </a:schemeClr>
              </a:outerShdw>
            </a:effectLst>
          </p:spPr>
          <p:txBody>
            <a:bodyPr anchor="ctr"/>
            <a:lstStyle/>
            <a:p>
              <a:r>
                <a:rPr lang="en-US" sz="1400" dirty="0"/>
                <a:t>TCP/UDP</a:t>
              </a:r>
            </a:p>
          </p:txBody>
        </p:sp>
        <p:sp>
          <p:nvSpPr>
            <p:cNvPr id="43" name="Line 18"/>
            <p:cNvSpPr>
              <a:spLocks noChangeShapeType="1"/>
            </p:cNvSpPr>
            <p:nvPr/>
          </p:nvSpPr>
          <p:spPr bwMode="auto">
            <a:xfrm rot="16200000" flipH="1">
              <a:off x="6698457" y="3623469"/>
              <a:ext cx="3427412" cy="0"/>
            </a:xfrm>
            <a:prstGeom prst="line">
              <a:avLst/>
            </a:prstGeom>
            <a:noFill/>
            <a:ln w="38100">
              <a:solidFill>
                <a:srgbClr val="CC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anchor="ctr"/>
            <a:lstStyle/>
            <a:p>
              <a:endParaRPr lang="en-GB" dirty="0"/>
            </a:p>
          </p:txBody>
        </p:sp>
        <p:sp>
          <p:nvSpPr>
            <p:cNvPr id="44" name="AutoShape 19"/>
            <p:cNvSpPr>
              <a:spLocks noChangeArrowheads="1"/>
            </p:cNvSpPr>
            <p:nvPr/>
          </p:nvSpPr>
          <p:spPr bwMode="auto">
            <a:xfrm>
              <a:off x="5033963" y="1319213"/>
              <a:ext cx="3546475" cy="649287"/>
            </a:xfrm>
            <a:prstGeom prst="roundRect">
              <a:avLst>
                <a:gd name="adj" fmla="val 4167"/>
              </a:avLst>
            </a:prstGeom>
            <a:gradFill rotWithShape="1">
              <a:gsLst>
                <a:gs pos="0">
                  <a:srgbClr val="EAABA0"/>
                </a:gs>
                <a:gs pos="100000">
                  <a:srgbClr val="F6D9D4"/>
                </a:gs>
              </a:gsLst>
              <a:lin ang="2700000" scaled="1"/>
            </a:gradFill>
            <a:ln w="12700" algn="ctr">
              <a:solidFill>
                <a:schemeClr val="tx1"/>
              </a:solidFill>
              <a:round/>
              <a:headEnd/>
              <a:tailEnd/>
            </a:ln>
            <a:effectLst>
              <a:outerShdw dist="35921" dir="2700000" algn="ctr" rotWithShape="0">
                <a:schemeClr val="tx2">
                  <a:alpha val="50000"/>
                </a:schemeClr>
              </a:outerShdw>
            </a:effectLst>
          </p:spPr>
          <p:txBody>
            <a:bodyPr anchor="ctr"/>
            <a:lstStyle/>
            <a:p>
              <a:r>
                <a:rPr lang="en-US" sz="1400" dirty="0"/>
                <a:t>Application Layer</a:t>
              </a:r>
            </a:p>
          </p:txBody>
        </p:sp>
      </p:grpSp>
      <p:grpSp>
        <p:nvGrpSpPr>
          <p:cNvPr id="45" name="Group 44"/>
          <p:cNvGrpSpPr/>
          <p:nvPr/>
        </p:nvGrpSpPr>
        <p:grpSpPr>
          <a:xfrm>
            <a:off x="818954" y="1568542"/>
            <a:ext cx="7654925" cy="3443288"/>
            <a:chOff x="730250" y="1447800"/>
            <a:chExt cx="7654925" cy="3443288"/>
          </a:xfrm>
        </p:grpSpPr>
        <p:sp>
          <p:nvSpPr>
            <p:cNvPr id="46" name="Rounded Rectangle 849923"/>
            <p:cNvSpPr>
              <a:spLocks noChangeArrowheads="1"/>
            </p:cNvSpPr>
            <p:nvPr/>
          </p:nvSpPr>
          <p:spPr bwMode="auto">
            <a:xfrm>
              <a:off x="730250" y="1447800"/>
              <a:ext cx="7654925" cy="3443288"/>
            </a:xfrm>
            <a:prstGeom prst="roundRect">
              <a:avLst>
                <a:gd name="adj" fmla="val 4167"/>
              </a:avLst>
            </a:prstGeom>
            <a:solidFill>
              <a:srgbClr val="DEE7F1"/>
            </a:solidFill>
            <a:ln w="9525" algn="ctr">
              <a:solidFill>
                <a:srgbClr val="333333"/>
              </a:solidFill>
              <a:round/>
              <a:headEnd/>
              <a:tailEnd/>
            </a:ln>
          </p:spPr>
          <p:txBody>
            <a:bodyPr/>
            <a:lstStyle/>
            <a:p>
              <a:pPr algn="l"/>
              <a:r>
                <a:rPr lang="en-US" dirty="0"/>
                <a:t>DNS support for IPv6:</a:t>
              </a:r>
            </a:p>
          </p:txBody>
        </p:sp>
        <p:sp>
          <p:nvSpPr>
            <p:cNvPr id="47" name="Rounded Rectangle 844806"/>
            <p:cNvSpPr>
              <a:spLocks noChangeArrowheads="1"/>
            </p:cNvSpPr>
            <p:nvPr/>
          </p:nvSpPr>
          <p:spPr bwMode="auto">
            <a:xfrm>
              <a:off x="1381125" y="2027238"/>
              <a:ext cx="6367463" cy="652462"/>
            </a:xfrm>
            <a:prstGeom prst="roundRect">
              <a:avLst>
                <a:gd name="adj" fmla="val 4167"/>
              </a:avLst>
            </a:prstGeom>
            <a:solidFill>
              <a:srgbClr val="F2E7CE"/>
            </a:solidFill>
            <a:ln w="9525" algn="ctr">
              <a:solidFill>
                <a:srgbClr val="333333"/>
              </a:solidFill>
              <a:round/>
              <a:headEnd/>
              <a:tailEnd/>
            </a:ln>
          </p:spPr>
          <p:txBody>
            <a:bodyPr wrap="none" anchor="ctr"/>
            <a:lstStyle/>
            <a:p>
              <a:pPr marL="228600" indent="-228600" algn="l">
                <a:lnSpc>
                  <a:spcPct val="90000"/>
                </a:lnSpc>
                <a:spcBef>
                  <a:spcPct val="40000"/>
                </a:spcBef>
                <a:buClr>
                  <a:srgbClr val="006699"/>
                </a:buClr>
                <a:buFontTx/>
                <a:buChar char="•"/>
              </a:pPr>
              <a:r>
                <a:rPr lang="en-US" dirty="0"/>
                <a:t>DNS Host records are classified as </a:t>
              </a:r>
              <a:br>
                <a:rPr lang="en-US" dirty="0"/>
              </a:br>
              <a:r>
                <a:rPr lang="en-US" dirty="0"/>
                <a:t>AAAA records</a:t>
              </a:r>
            </a:p>
          </p:txBody>
        </p:sp>
        <p:sp>
          <p:nvSpPr>
            <p:cNvPr id="48" name="Rounded Rectangle 844804"/>
            <p:cNvSpPr>
              <a:spLocks noChangeArrowheads="1"/>
            </p:cNvSpPr>
            <p:nvPr/>
          </p:nvSpPr>
          <p:spPr bwMode="auto">
            <a:xfrm>
              <a:off x="1377950" y="2840038"/>
              <a:ext cx="6367463" cy="652462"/>
            </a:xfrm>
            <a:prstGeom prst="roundRect">
              <a:avLst>
                <a:gd name="adj" fmla="val 4167"/>
              </a:avLst>
            </a:prstGeom>
            <a:solidFill>
              <a:srgbClr val="F2E7CE"/>
            </a:solidFill>
            <a:ln w="9525" algn="ctr">
              <a:solidFill>
                <a:srgbClr val="333333"/>
              </a:solidFill>
              <a:round/>
              <a:headEnd/>
              <a:tailEnd/>
            </a:ln>
          </p:spPr>
          <p:txBody>
            <a:bodyPr wrap="none" anchor="ctr"/>
            <a:lstStyle/>
            <a:p>
              <a:pPr marL="228600" indent="-228600" algn="l">
                <a:lnSpc>
                  <a:spcPct val="90000"/>
                </a:lnSpc>
                <a:spcBef>
                  <a:spcPct val="40000"/>
                </a:spcBef>
                <a:buClr>
                  <a:srgbClr val="006699"/>
                </a:buClr>
                <a:buFontTx/>
                <a:buChar char="•"/>
              </a:pPr>
              <a:r>
                <a:rPr lang="en-US" dirty="0"/>
                <a:t>Pointer Records are configured in the </a:t>
              </a:r>
              <a:br>
                <a:rPr lang="en-US" dirty="0"/>
              </a:br>
              <a:r>
                <a:rPr lang="en-US" dirty="0"/>
                <a:t>IP6.ARPA zone</a:t>
              </a:r>
            </a:p>
          </p:txBody>
        </p:sp>
        <p:sp>
          <p:nvSpPr>
            <p:cNvPr id="49" name="Rounded Rectangle 844806"/>
            <p:cNvSpPr>
              <a:spLocks noChangeArrowheads="1"/>
            </p:cNvSpPr>
            <p:nvPr/>
          </p:nvSpPr>
          <p:spPr bwMode="auto">
            <a:xfrm>
              <a:off x="1377950" y="3652838"/>
              <a:ext cx="6367463" cy="887412"/>
            </a:xfrm>
            <a:prstGeom prst="roundRect">
              <a:avLst>
                <a:gd name="adj" fmla="val 4167"/>
              </a:avLst>
            </a:prstGeom>
            <a:solidFill>
              <a:srgbClr val="F2E7CE"/>
            </a:solidFill>
            <a:ln w="9525" algn="ctr">
              <a:solidFill>
                <a:srgbClr val="333333"/>
              </a:solidFill>
              <a:round/>
              <a:headEnd/>
              <a:tailEnd/>
            </a:ln>
          </p:spPr>
          <p:txBody>
            <a:bodyPr wrap="none" anchor="ctr"/>
            <a:lstStyle/>
            <a:p>
              <a:pPr marL="228600" indent="-228600">
                <a:lnSpc>
                  <a:spcPct val="90000"/>
                </a:lnSpc>
                <a:spcBef>
                  <a:spcPct val="40000"/>
                </a:spcBef>
                <a:buClr>
                  <a:srgbClr val="006699"/>
                </a:buClr>
                <a:buFontTx/>
                <a:buChar char="•"/>
              </a:pPr>
              <a:r>
                <a:rPr lang="en-GB" dirty="0"/>
                <a:t>Server returns all applicable IPv4 </a:t>
              </a:r>
              <a:r>
                <a:rPr lang="en-GB" dirty="0" smtClean="0"/>
                <a:t/>
              </a:r>
              <a:br>
                <a:rPr lang="en-GB" dirty="0" smtClean="0"/>
              </a:br>
              <a:r>
                <a:rPr lang="en-GB" dirty="0" smtClean="0"/>
                <a:t>and </a:t>
              </a:r>
              <a:r>
                <a:rPr lang="en-GB" dirty="0"/>
                <a:t>IPv6 addresses. Client selects the </a:t>
              </a:r>
              <a:r>
                <a:rPr lang="en-GB" dirty="0" smtClean="0"/>
                <a:t/>
              </a:r>
              <a:br>
                <a:rPr lang="en-GB" dirty="0" smtClean="0"/>
              </a:br>
              <a:r>
                <a:rPr lang="en-GB" dirty="0" smtClean="0"/>
                <a:t>appropriate </a:t>
              </a:r>
              <a:r>
                <a:rPr lang="en-GB" dirty="0"/>
                <a:t>address</a:t>
              </a:r>
              <a:endParaRPr lang="en-US" dirty="0"/>
            </a:p>
          </p:txBody>
        </p:sp>
      </p:grpSp>
      <p:grpSp>
        <p:nvGrpSpPr>
          <p:cNvPr id="50" name="Group 49"/>
          <p:cNvGrpSpPr/>
          <p:nvPr/>
        </p:nvGrpSpPr>
        <p:grpSpPr>
          <a:xfrm>
            <a:off x="-26390" y="934848"/>
            <a:ext cx="9144000" cy="5609224"/>
            <a:chOff x="-100806" y="842377"/>
            <a:chExt cx="9144000" cy="5609224"/>
          </a:xfrm>
        </p:grpSpPr>
        <p:sp>
          <p:nvSpPr>
            <p:cNvPr id="51" name="Rectangle 50"/>
            <p:cNvSpPr/>
            <p:nvPr/>
          </p:nvSpPr>
          <p:spPr bwMode="auto">
            <a:xfrm>
              <a:off x="-100806" y="842377"/>
              <a:ext cx="9144000" cy="5609224"/>
            </a:xfrm>
            <a:prstGeom prst="rect">
              <a:avLst/>
            </a:prstGeom>
            <a:solidFill>
              <a:schemeClr val="accent1"/>
            </a:solidFill>
            <a:ln w="9525" cap="flat" cmpd="sng" algn="ctr">
              <a:noFill/>
              <a:prstDash val="solid"/>
              <a:round/>
              <a:headEnd type="none" w="med" len="med"/>
              <a:tailEnd type="none" w="med" len="med"/>
            </a:ln>
            <a:effectLst/>
          </p:spPr>
          <p:txBody>
            <a:bodyPr vert="horz" wrap="square" lIns="182880" tIns="45720" rIns="18288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GB" sz="1800" b="1" i="0" u="none" strike="noStrike" cap="none" normalizeH="0" baseline="0" dirty="0" smtClean="0">
                <a:ln>
                  <a:noFill/>
                </a:ln>
                <a:solidFill>
                  <a:schemeClr val="tx1"/>
                </a:solidFill>
                <a:effectLst/>
                <a:latin typeface="Verdana" pitchFamily="34" charset="0"/>
              </a:endParaRPr>
            </a:p>
          </p:txBody>
        </p:sp>
        <p:grpSp>
          <p:nvGrpSpPr>
            <p:cNvPr id="52" name="Group 51"/>
            <p:cNvGrpSpPr/>
            <p:nvPr/>
          </p:nvGrpSpPr>
          <p:grpSpPr>
            <a:xfrm>
              <a:off x="744537" y="1322560"/>
              <a:ext cx="7654925" cy="4544438"/>
              <a:chOff x="730250" y="1447800"/>
              <a:chExt cx="7654925" cy="4544438"/>
            </a:xfrm>
          </p:grpSpPr>
          <p:sp>
            <p:nvSpPr>
              <p:cNvPr id="53" name="Rounded Rectangle 849923"/>
              <p:cNvSpPr>
                <a:spLocks noChangeArrowheads="1"/>
              </p:cNvSpPr>
              <p:nvPr/>
            </p:nvSpPr>
            <p:spPr bwMode="auto">
              <a:xfrm>
                <a:off x="730250" y="1447800"/>
                <a:ext cx="7654925" cy="4544438"/>
              </a:xfrm>
              <a:prstGeom prst="roundRect">
                <a:avLst>
                  <a:gd name="adj" fmla="val 4167"/>
                </a:avLst>
              </a:prstGeom>
              <a:solidFill>
                <a:srgbClr val="DEE7F1"/>
              </a:solidFill>
              <a:ln w="9525" algn="ctr">
                <a:solidFill>
                  <a:srgbClr val="333333"/>
                </a:solidFill>
                <a:round/>
                <a:headEnd/>
                <a:tailEnd/>
              </a:ln>
            </p:spPr>
            <p:txBody>
              <a:bodyPr/>
              <a:lstStyle/>
              <a:p>
                <a:pPr algn="l"/>
                <a:r>
                  <a:rPr lang="en-US" dirty="0"/>
                  <a:t>Methods for providing coexistence of IPv4 and IPv6:</a:t>
                </a:r>
              </a:p>
            </p:txBody>
          </p:sp>
          <p:sp>
            <p:nvSpPr>
              <p:cNvPr id="54" name="Rounded Rectangle 844806"/>
              <p:cNvSpPr>
                <a:spLocks noChangeArrowheads="1"/>
              </p:cNvSpPr>
              <p:nvPr/>
            </p:nvSpPr>
            <p:spPr bwMode="auto">
              <a:xfrm>
                <a:off x="1381125" y="2027237"/>
                <a:ext cx="6367463" cy="968881"/>
              </a:xfrm>
              <a:prstGeom prst="roundRect">
                <a:avLst>
                  <a:gd name="adj" fmla="val 4167"/>
                </a:avLst>
              </a:prstGeom>
              <a:solidFill>
                <a:srgbClr val="F2E7CE"/>
              </a:solidFill>
              <a:ln w="9525" algn="ctr">
                <a:solidFill>
                  <a:srgbClr val="333333"/>
                </a:solidFill>
                <a:round/>
                <a:headEnd/>
                <a:tailEnd/>
              </a:ln>
            </p:spPr>
            <p:txBody>
              <a:bodyPr wrap="none" anchor="ctr"/>
              <a:lstStyle/>
              <a:p>
                <a:pPr marL="228600" indent="-228600" algn="l">
                  <a:lnSpc>
                    <a:spcPct val="90000"/>
                  </a:lnSpc>
                  <a:spcBef>
                    <a:spcPct val="40000"/>
                  </a:spcBef>
                  <a:buClr>
                    <a:srgbClr val="006699"/>
                  </a:buClr>
                  <a:buFontTx/>
                  <a:buChar char="•"/>
                </a:pPr>
                <a:r>
                  <a:rPr lang="en-US" dirty="0"/>
                  <a:t>Dual IP layer architecture </a:t>
                </a:r>
                <a:br>
                  <a:rPr lang="en-US" dirty="0"/>
                </a:br>
                <a:r>
                  <a:rPr lang="en-US" dirty="0"/>
                  <a:t>(Windows </a:t>
                </a:r>
                <a:r>
                  <a:rPr lang="en-US" dirty="0" smtClean="0"/>
                  <a:t>Vista, Windows Server 2008, </a:t>
                </a:r>
                <a:br>
                  <a:rPr lang="en-US" dirty="0" smtClean="0"/>
                </a:br>
                <a:r>
                  <a:rPr lang="en-US" dirty="0" smtClean="0"/>
                  <a:t>Windows 7, and </a:t>
                </a:r>
                <a:r>
                  <a:rPr lang="en-US" dirty="0"/>
                  <a:t>Windows Server </a:t>
                </a:r>
                <a:r>
                  <a:rPr lang="en-US" dirty="0" smtClean="0"/>
                  <a:t>2008 R2)</a:t>
                </a:r>
                <a:endParaRPr lang="en-US" dirty="0"/>
              </a:p>
            </p:txBody>
          </p:sp>
          <p:sp>
            <p:nvSpPr>
              <p:cNvPr id="55" name="Rounded Rectangle 844804"/>
              <p:cNvSpPr>
                <a:spLocks noChangeArrowheads="1"/>
              </p:cNvSpPr>
              <p:nvPr/>
            </p:nvSpPr>
            <p:spPr bwMode="auto">
              <a:xfrm>
                <a:off x="1377950" y="3137728"/>
                <a:ext cx="6367463" cy="652462"/>
              </a:xfrm>
              <a:prstGeom prst="roundRect">
                <a:avLst>
                  <a:gd name="adj" fmla="val 4167"/>
                </a:avLst>
              </a:prstGeom>
              <a:solidFill>
                <a:srgbClr val="F2E7CE"/>
              </a:solidFill>
              <a:ln w="9525" algn="ctr">
                <a:solidFill>
                  <a:srgbClr val="333333"/>
                </a:solidFill>
                <a:round/>
                <a:headEnd/>
                <a:tailEnd/>
              </a:ln>
            </p:spPr>
            <p:txBody>
              <a:bodyPr wrap="none" anchor="ctr"/>
              <a:lstStyle/>
              <a:p>
                <a:pPr marL="228600" indent="-228600" algn="l">
                  <a:lnSpc>
                    <a:spcPct val="90000"/>
                  </a:lnSpc>
                  <a:spcBef>
                    <a:spcPct val="40000"/>
                  </a:spcBef>
                  <a:buClr>
                    <a:srgbClr val="006699"/>
                  </a:buClr>
                  <a:buFontTx/>
                  <a:buChar char="•"/>
                </a:pPr>
                <a:r>
                  <a:rPr lang="en-US" dirty="0"/>
                  <a:t>Dual stack architecture</a:t>
                </a:r>
                <a:br>
                  <a:rPr lang="en-US" dirty="0"/>
                </a:br>
                <a:r>
                  <a:rPr lang="en-US" dirty="0"/>
                  <a:t>(Windows Server 2003 and Windows XP)</a:t>
                </a:r>
              </a:p>
            </p:txBody>
          </p:sp>
          <p:sp>
            <p:nvSpPr>
              <p:cNvPr id="56" name="Rounded Rectangle 844806"/>
              <p:cNvSpPr>
                <a:spLocks noChangeArrowheads="1"/>
              </p:cNvSpPr>
              <p:nvPr/>
            </p:nvSpPr>
            <p:spPr bwMode="auto">
              <a:xfrm>
                <a:off x="1377950" y="3950528"/>
                <a:ext cx="6367463" cy="652462"/>
              </a:xfrm>
              <a:prstGeom prst="roundRect">
                <a:avLst>
                  <a:gd name="adj" fmla="val 4167"/>
                </a:avLst>
              </a:prstGeom>
              <a:solidFill>
                <a:srgbClr val="F2E7CE"/>
              </a:solidFill>
              <a:ln w="9525" algn="ctr">
                <a:solidFill>
                  <a:srgbClr val="333333"/>
                </a:solidFill>
                <a:round/>
                <a:headEnd/>
                <a:tailEnd/>
              </a:ln>
            </p:spPr>
            <p:txBody>
              <a:bodyPr wrap="none" anchor="ctr"/>
              <a:lstStyle/>
              <a:p>
                <a:pPr marL="228600" indent="-228600" algn="l">
                  <a:lnSpc>
                    <a:spcPct val="90000"/>
                  </a:lnSpc>
                  <a:spcBef>
                    <a:spcPct val="40000"/>
                  </a:spcBef>
                  <a:buClr>
                    <a:srgbClr val="006699"/>
                  </a:buClr>
                  <a:buFontTx/>
                  <a:buChar char="•"/>
                </a:pPr>
                <a:r>
                  <a:rPr lang="en-US" dirty="0"/>
                  <a:t>DNS Infrastructure requirements</a:t>
                </a:r>
              </a:p>
            </p:txBody>
          </p:sp>
          <p:sp>
            <p:nvSpPr>
              <p:cNvPr id="57" name="Rounded Rectangle 844806"/>
              <p:cNvSpPr>
                <a:spLocks noChangeArrowheads="1"/>
              </p:cNvSpPr>
              <p:nvPr/>
            </p:nvSpPr>
            <p:spPr bwMode="auto">
              <a:xfrm>
                <a:off x="1377950" y="4763328"/>
                <a:ext cx="6367463" cy="652462"/>
              </a:xfrm>
              <a:prstGeom prst="roundRect">
                <a:avLst>
                  <a:gd name="adj" fmla="val 4167"/>
                </a:avLst>
              </a:prstGeom>
              <a:solidFill>
                <a:srgbClr val="F2E7CE"/>
              </a:solidFill>
              <a:ln w="9525" algn="ctr">
                <a:solidFill>
                  <a:srgbClr val="333333"/>
                </a:solidFill>
                <a:round/>
                <a:headEnd/>
                <a:tailEnd/>
              </a:ln>
            </p:spPr>
            <p:txBody>
              <a:bodyPr wrap="none" anchor="ctr"/>
              <a:lstStyle/>
              <a:p>
                <a:pPr marL="228600" indent="-228600" algn="l">
                  <a:lnSpc>
                    <a:spcPct val="90000"/>
                  </a:lnSpc>
                  <a:spcBef>
                    <a:spcPct val="40000"/>
                  </a:spcBef>
                  <a:buClr>
                    <a:srgbClr val="006699"/>
                  </a:buClr>
                  <a:buFontTx/>
                  <a:buChar char="•"/>
                </a:pPr>
                <a:r>
                  <a:rPr lang="en-US" dirty="0"/>
                  <a:t>IPv6 over IPv4 tunneling</a:t>
                </a:r>
              </a:p>
            </p:txBody>
          </p:sp>
        </p:grpSp>
      </p:grpSp>
      <p:grpSp>
        <p:nvGrpSpPr>
          <p:cNvPr id="58" name="Group 42"/>
          <p:cNvGrpSpPr>
            <a:grpSpLocks/>
          </p:cNvGrpSpPr>
          <p:nvPr/>
        </p:nvGrpSpPr>
        <p:grpSpPr bwMode="auto">
          <a:xfrm>
            <a:off x="8024813" y="6251575"/>
            <a:ext cx="914400" cy="425450"/>
            <a:chOff x="384" y="3024"/>
            <a:chExt cx="720" cy="336"/>
          </a:xfrm>
        </p:grpSpPr>
        <p:sp>
          <p:nvSpPr>
            <p:cNvPr id="59" name="Oval 43"/>
            <p:cNvSpPr>
              <a:spLocks noChangeArrowheads="1"/>
            </p:cNvSpPr>
            <p:nvPr/>
          </p:nvSpPr>
          <p:spPr bwMode="auto">
            <a:xfrm>
              <a:off x="384" y="3024"/>
              <a:ext cx="720" cy="336"/>
            </a:xfrm>
            <a:prstGeom prst="ellipse">
              <a:avLst/>
            </a:prstGeom>
            <a:gradFill rotWithShape="0">
              <a:gsLst>
                <a:gs pos="0">
                  <a:srgbClr val="666699"/>
                </a:gs>
                <a:gs pos="100000">
                  <a:srgbClr val="99CCFF"/>
                </a:gs>
              </a:gsLst>
              <a:lin ang="5400000" scaled="1"/>
            </a:gradFill>
            <a:ln>
              <a:noFill/>
            </a:ln>
            <a:effectLst>
              <a:outerShdw dist="17961" dir="2700000" algn="ctr" rotWithShape="0">
                <a:srgbClr val="969696"/>
              </a:outerShdw>
            </a:effectLst>
            <a:extLst>
              <a:ext uri="{91240B29-F687-4F45-9708-019B960494DF}">
                <a14:hiddenLine xmlns:a14="http://schemas.microsoft.com/office/drawing/2010/main" w="9525" algn="ctr">
                  <a:solidFill>
                    <a:schemeClr val="tx1"/>
                  </a:solidFill>
                  <a:round/>
                  <a:headEnd/>
                  <a:tailEnd/>
                </a14:hiddenLine>
              </a:ext>
            </a:extLst>
          </p:spPr>
          <p:txBody>
            <a:bodyPr wrap="none" anchor="ctr"/>
            <a:lstStyle/>
            <a:p>
              <a:endParaRPr lang="en-GB" dirty="0"/>
            </a:p>
          </p:txBody>
        </p:sp>
        <p:grpSp>
          <p:nvGrpSpPr>
            <p:cNvPr id="60" name="Group 44"/>
            <p:cNvGrpSpPr>
              <a:grpSpLocks/>
            </p:cNvGrpSpPr>
            <p:nvPr/>
          </p:nvGrpSpPr>
          <p:grpSpPr bwMode="auto">
            <a:xfrm>
              <a:off x="480" y="3096"/>
              <a:ext cx="240" cy="192"/>
              <a:chOff x="480" y="3096"/>
              <a:chExt cx="240" cy="192"/>
            </a:xfrm>
          </p:grpSpPr>
          <p:sp>
            <p:nvSpPr>
              <p:cNvPr id="61" name="Oval 45"/>
              <p:cNvSpPr>
                <a:spLocks noChangeArrowheads="1"/>
              </p:cNvSpPr>
              <p:nvPr/>
            </p:nvSpPr>
            <p:spPr bwMode="auto">
              <a:xfrm>
                <a:off x="480" y="3096"/>
                <a:ext cx="240" cy="192"/>
              </a:xfrm>
              <a:prstGeom prst="ellipse">
                <a:avLst/>
              </a:prstGeom>
              <a:gradFill rotWithShape="0">
                <a:gsLst>
                  <a:gs pos="0">
                    <a:srgbClr val="666699"/>
                  </a:gs>
                  <a:gs pos="100000">
                    <a:srgbClr val="99CCFF"/>
                  </a:gs>
                </a:gsLst>
                <a:lin ang="1890000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17961" dir="2700000" algn="ctr" rotWithShape="0">
                        <a:srgbClr val="969696"/>
                      </a:outerShdw>
                    </a:effectLst>
                  </a14:hiddenEffects>
                </a:ext>
              </a:extLst>
            </p:spPr>
            <p:txBody>
              <a:bodyPr wrap="none" anchor="ctr"/>
              <a:lstStyle/>
              <a:p>
                <a:endParaRPr lang="en-GB" dirty="0"/>
              </a:p>
            </p:txBody>
          </p:sp>
          <p:sp>
            <p:nvSpPr>
              <p:cNvPr id="62" name="Freeform 46"/>
              <p:cNvSpPr>
                <a:spLocks/>
              </p:cNvSpPr>
              <p:nvPr/>
            </p:nvSpPr>
            <p:spPr bwMode="auto">
              <a:xfrm>
                <a:off x="539" y="3123"/>
                <a:ext cx="138" cy="132"/>
              </a:xfrm>
              <a:custGeom>
                <a:avLst/>
                <a:gdLst>
                  <a:gd name="T0" fmla="*/ 0 w 432"/>
                  <a:gd name="T1" fmla="*/ 0 h 576"/>
                  <a:gd name="T2" fmla="*/ 0 w 432"/>
                  <a:gd name="T3" fmla="*/ 576 h 576"/>
                  <a:gd name="T4" fmla="*/ 432 w 432"/>
                  <a:gd name="T5" fmla="*/ 288 h 576"/>
                  <a:gd name="T6" fmla="*/ 0 w 432"/>
                  <a:gd name="T7" fmla="*/ 0 h 576"/>
                </a:gdLst>
                <a:ahLst/>
                <a:cxnLst>
                  <a:cxn ang="0">
                    <a:pos x="T0" y="T1"/>
                  </a:cxn>
                  <a:cxn ang="0">
                    <a:pos x="T2" y="T3"/>
                  </a:cxn>
                  <a:cxn ang="0">
                    <a:pos x="T4" y="T5"/>
                  </a:cxn>
                  <a:cxn ang="0">
                    <a:pos x="T6" y="T7"/>
                  </a:cxn>
                </a:cxnLst>
                <a:rect l="0" t="0" r="r" b="b"/>
                <a:pathLst>
                  <a:path w="432" h="576">
                    <a:moveTo>
                      <a:pt x="0" y="0"/>
                    </a:moveTo>
                    <a:cubicBezTo>
                      <a:pt x="0" y="0"/>
                      <a:pt x="91" y="226"/>
                      <a:pt x="0" y="576"/>
                    </a:cubicBezTo>
                    <a:cubicBezTo>
                      <a:pt x="216" y="432"/>
                      <a:pt x="432" y="288"/>
                      <a:pt x="432" y="288"/>
                    </a:cubicBezTo>
                    <a:lnTo>
                      <a:pt x="0" y="0"/>
                    </a:lnTo>
                    <a:close/>
                  </a:path>
                </a:pathLst>
              </a:custGeom>
              <a:gradFill rotWithShape="1">
                <a:gsLst>
                  <a:gs pos="0">
                    <a:srgbClr val="FFFFCC"/>
                  </a:gs>
                  <a:gs pos="100000">
                    <a:srgbClr val="FFCC66"/>
                  </a:gs>
                </a:gsLst>
                <a:lin ang="18900000" scaled="1"/>
              </a:gradFill>
              <a:ln w="9525" cap="flat" cmpd="sng">
                <a:solidFill>
                  <a:srgbClr val="666699"/>
                </a:solidFill>
                <a:prstDash val="solid"/>
                <a:round/>
                <a:headEnd type="none" w="med" len="med"/>
                <a:tailEnd type="none" w="med" len="med"/>
              </a:ln>
              <a:effectLst>
                <a:outerShdw dist="17961" dir="8100000" algn="ctr" rotWithShape="0">
                  <a:schemeClr val="tx1"/>
                </a:outerShdw>
              </a:effectLst>
            </p:spPr>
            <p:txBody>
              <a:bodyPr wrap="none" anchor="ctr"/>
              <a:lstStyle/>
              <a:p>
                <a:endParaRPr lang="en-GB" dirty="0"/>
              </a:p>
            </p:txBody>
          </p:sp>
        </p:grpSp>
      </p:grpSp>
      <p:grpSp>
        <p:nvGrpSpPr>
          <p:cNvPr id="63" name="Group 47"/>
          <p:cNvGrpSpPr>
            <a:grpSpLocks/>
          </p:cNvGrpSpPr>
          <p:nvPr/>
        </p:nvGrpSpPr>
        <p:grpSpPr bwMode="auto">
          <a:xfrm>
            <a:off x="8512175" y="6342063"/>
            <a:ext cx="304800" cy="244475"/>
            <a:chOff x="768" y="3096"/>
            <a:chExt cx="240" cy="192"/>
          </a:xfrm>
        </p:grpSpPr>
        <p:sp>
          <p:nvSpPr>
            <p:cNvPr id="64" name="Oval 48"/>
            <p:cNvSpPr>
              <a:spLocks noChangeArrowheads="1"/>
            </p:cNvSpPr>
            <p:nvPr/>
          </p:nvSpPr>
          <p:spPr bwMode="auto">
            <a:xfrm>
              <a:off x="768" y="3096"/>
              <a:ext cx="240" cy="192"/>
            </a:xfrm>
            <a:prstGeom prst="ellipse">
              <a:avLst/>
            </a:prstGeom>
            <a:gradFill rotWithShape="0">
              <a:gsLst>
                <a:gs pos="0">
                  <a:srgbClr val="666699"/>
                </a:gs>
                <a:gs pos="100000">
                  <a:srgbClr val="99CCFF"/>
                </a:gs>
              </a:gsLst>
              <a:lin ang="1890000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17961" dir="2700000" algn="ctr" rotWithShape="0">
                      <a:srgbClr val="969696"/>
                    </a:outerShdw>
                  </a:effectLst>
                </a14:hiddenEffects>
              </a:ext>
            </a:extLst>
          </p:spPr>
          <p:txBody>
            <a:bodyPr wrap="none" anchor="ctr"/>
            <a:lstStyle/>
            <a:p>
              <a:endParaRPr lang="en-GB" dirty="0"/>
            </a:p>
          </p:txBody>
        </p:sp>
        <p:sp>
          <p:nvSpPr>
            <p:cNvPr id="65" name="Rectangle 49"/>
            <p:cNvSpPr>
              <a:spLocks noChangeArrowheads="1"/>
            </p:cNvSpPr>
            <p:nvPr/>
          </p:nvSpPr>
          <p:spPr bwMode="auto">
            <a:xfrm>
              <a:off x="840" y="3144"/>
              <a:ext cx="96" cy="96"/>
            </a:xfrm>
            <a:prstGeom prst="rect">
              <a:avLst/>
            </a:prstGeom>
            <a:gradFill rotWithShape="1">
              <a:gsLst>
                <a:gs pos="0">
                  <a:srgbClr val="FFFFCC"/>
                </a:gs>
                <a:gs pos="100000">
                  <a:srgbClr val="FFCC66"/>
                </a:gs>
              </a:gsLst>
              <a:lin ang="18900000" scaled="1"/>
            </a:gradFill>
            <a:ln w="9525" algn="ctr">
              <a:solidFill>
                <a:srgbClr val="666699"/>
              </a:solidFill>
              <a:miter lim="800000"/>
              <a:headEnd/>
              <a:tailEnd/>
            </a:ln>
            <a:effectLst>
              <a:outerShdw dist="17961" dir="8100000" algn="ctr" rotWithShape="0">
                <a:schemeClr val="tx1"/>
              </a:outerShdw>
            </a:effectLst>
          </p:spPr>
          <p:txBody>
            <a:bodyPr wrap="none" anchor="ctr"/>
            <a:lstStyle/>
            <a:p>
              <a:endParaRPr lang="en-GB" dirty="0"/>
            </a:p>
          </p:txBody>
        </p:sp>
      </p:grpSp>
    </p:spTree>
    <p:extLst>
      <p:ext uri="{BB962C8B-B14F-4D97-AF65-F5344CB8AC3E}">
        <p14:creationId xmlns:p14="http://schemas.microsoft.com/office/powerpoint/2010/main" val="4826415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nodeType="clickEffect">
                                  <p:stCondLst>
                                    <p:cond delay="0"/>
                                  </p:stCondLst>
                                  <p:childTnLst>
                                    <p:set>
                                      <p:cBhvr>
                                        <p:cTn id="6" dur="1" fill="hold">
                                          <p:stCondLst>
                                            <p:cond delay="0"/>
                                          </p:stCondLst>
                                        </p:cTn>
                                        <p:tgtEl>
                                          <p:spTgt spid="50"/>
                                        </p:tgtEl>
                                        <p:attrNameLst>
                                          <p:attrName>style.visibility</p:attrName>
                                        </p:attrNameLst>
                                      </p:cBhvr>
                                      <p:to>
                                        <p:strVal val="hidden"/>
                                      </p:to>
                                    </p:set>
                                  </p:childTnLst>
                                </p:cTn>
                              </p:par>
                              <p:par>
                                <p:cTn id="7" presetID="1" presetClass="entr" presetSubtype="0" fill="hold" nodeType="withEffect">
                                  <p:stCondLst>
                                    <p:cond delay="0"/>
                                  </p:stCondLst>
                                  <p:childTnLst>
                                    <p:set>
                                      <p:cBhvr>
                                        <p:cTn id="8" dur="1" fill="hold">
                                          <p:stCondLst>
                                            <p:cond delay="0"/>
                                          </p:stCondLst>
                                        </p:cTn>
                                        <p:tgtEl>
                                          <p:spTgt spid="4"/>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xit" presetSubtype="0" fill="hold" nodeType="clickEffect">
                                  <p:stCondLst>
                                    <p:cond delay="0"/>
                                  </p:stCondLst>
                                  <p:childTnLst>
                                    <p:set>
                                      <p:cBhvr>
                                        <p:cTn id="12" dur="1" fill="hold">
                                          <p:stCondLst>
                                            <p:cond delay="0"/>
                                          </p:stCondLst>
                                        </p:cTn>
                                        <p:tgtEl>
                                          <p:spTgt spid="4"/>
                                        </p:tgtEl>
                                        <p:attrNameLst>
                                          <p:attrName>style.visibility</p:attrName>
                                        </p:attrNameLst>
                                      </p:cBhvr>
                                      <p:to>
                                        <p:strVal val="hidden"/>
                                      </p:to>
                                    </p:set>
                                  </p:childTnLst>
                                </p:cTn>
                              </p:par>
                              <p:par>
                                <p:cTn id="13" presetID="1" presetClass="entr" presetSubtype="0" fill="hold" nodeType="withEffect">
                                  <p:stCondLst>
                                    <p:cond delay="0"/>
                                  </p:stCondLst>
                                  <p:childTnLst>
                                    <p:set>
                                      <p:cBhvr>
                                        <p:cTn id="14" dur="1" fill="hold">
                                          <p:stCondLst>
                                            <p:cond delay="0"/>
                                          </p:stCondLst>
                                        </p:cTn>
                                        <p:tgtEl>
                                          <p:spTgt spid="2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xit" presetSubtype="0" fill="hold" nodeType="clickEffect">
                                  <p:stCondLst>
                                    <p:cond delay="0"/>
                                  </p:stCondLst>
                                  <p:childTnLst>
                                    <p:set>
                                      <p:cBhvr>
                                        <p:cTn id="18" dur="1" fill="hold">
                                          <p:stCondLst>
                                            <p:cond delay="0"/>
                                          </p:stCondLst>
                                        </p:cTn>
                                        <p:tgtEl>
                                          <p:spTgt spid="24"/>
                                        </p:tgtEl>
                                        <p:attrNameLst>
                                          <p:attrName>style.visibility</p:attrName>
                                        </p:attrNameLst>
                                      </p:cBhvr>
                                      <p:to>
                                        <p:strVal val="hidden"/>
                                      </p:to>
                                    </p:set>
                                  </p:childTnLst>
                                </p:cTn>
                              </p:par>
                              <p:par>
                                <p:cTn id="19" presetID="1" presetClass="entr" presetSubtype="0" fill="hold" nodeType="withEffect">
                                  <p:stCondLst>
                                    <p:cond delay="0"/>
                                  </p:stCondLst>
                                  <p:childTnLst>
                                    <p:set>
                                      <p:cBhvr>
                                        <p:cTn id="20" dur="1" fill="hold">
                                          <p:stCondLst>
                                            <p:cond delay="0"/>
                                          </p:stCondLst>
                                        </p:cTn>
                                        <p:tgtEl>
                                          <p:spTgt spid="45"/>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xit" presetSubtype="0" fill="hold" nodeType="clickEffect">
                                  <p:stCondLst>
                                    <p:cond delay="0"/>
                                  </p:stCondLst>
                                  <p:childTnLst>
                                    <p:set>
                                      <p:cBhvr>
                                        <p:cTn id="24" dur="1" fill="hold">
                                          <p:stCondLst>
                                            <p:cond delay="0"/>
                                          </p:stCondLst>
                                        </p:cTn>
                                        <p:tgtEl>
                                          <p:spTgt spid="45"/>
                                        </p:tgtEl>
                                        <p:attrNameLst>
                                          <p:attrName>style.visibility</p:attrName>
                                        </p:attrNameLst>
                                      </p:cBhvr>
                                      <p:to>
                                        <p:strVal val="hidden"/>
                                      </p:to>
                                    </p:set>
                                  </p:childTnLst>
                                </p:cTn>
                              </p:par>
                              <p:par>
                                <p:cTn id="25" presetID="1" presetClass="entr" presetSubtype="0" fill="hold" nodeType="withEffect">
                                  <p:stCondLst>
                                    <p:cond delay="0"/>
                                  </p:stCondLst>
                                  <p:childTnLst>
                                    <p:set>
                                      <p:cBhvr>
                                        <p:cTn id="26" dur="1" fill="hold">
                                          <p:stCondLst>
                                            <p:cond delay="0"/>
                                          </p:stCondLst>
                                        </p:cTn>
                                        <p:tgtEl>
                                          <p:spTgt spid="50"/>
                                        </p:tgtEl>
                                        <p:attrNameLst>
                                          <p:attrName>style.visibility</p:attrName>
                                        </p:attrNameLst>
                                      </p:cBhvr>
                                      <p:to>
                                        <p:strVal val="visible"/>
                                      </p:to>
                                    </p:set>
                                  </p:childTnLst>
                                </p:cTn>
                              </p:par>
                            </p:childTnLst>
                          </p:cTn>
                        </p:par>
                        <p:par>
                          <p:cTn id="27" fill="hold">
                            <p:stCondLst>
                              <p:cond delay="0"/>
                            </p:stCondLst>
                            <p:childTnLst>
                              <p:par>
                                <p:cTn id="28" presetID="1" presetClass="entr" presetSubtype="0" fill="hold" nodeType="afterEffect">
                                  <p:stCondLst>
                                    <p:cond delay="0"/>
                                  </p:stCondLst>
                                  <p:childTnLst>
                                    <p:set>
                                      <p:cBhvr>
                                        <p:cTn id="29" dur="1" fill="hold">
                                          <p:stCondLst>
                                            <p:cond delay="0"/>
                                          </p:stCondLst>
                                        </p:cTn>
                                        <p:tgtEl>
                                          <p:spTgt spid="6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What Is IPv6 Over IPv4 Tunneling?</a:t>
            </a:r>
            <a:endParaRPr lang="en-GB" dirty="0"/>
          </a:p>
        </p:txBody>
      </p:sp>
      <p:grpSp>
        <p:nvGrpSpPr>
          <p:cNvPr id="4" name="Group 43"/>
          <p:cNvGrpSpPr>
            <a:grpSpLocks/>
          </p:cNvGrpSpPr>
          <p:nvPr/>
        </p:nvGrpSpPr>
        <p:grpSpPr bwMode="auto">
          <a:xfrm>
            <a:off x="149225" y="965200"/>
            <a:ext cx="2278063" cy="474663"/>
            <a:chOff x="76" y="680"/>
            <a:chExt cx="1435" cy="299"/>
          </a:xfrm>
        </p:grpSpPr>
        <p:grpSp>
          <p:nvGrpSpPr>
            <p:cNvPr id="5" name="Group 44"/>
            <p:cNvGrpSpPr>
              <a:grpSpLocks/>
            </p:cNvGrpSpPr>
            <p:nvPr/>
          </p:nvGrpSpPr>
          <p:grpSpPr bwMode="auto">
            <a:xfrm>
              <a:off x="935" y="686"/>
              <a:ext cx="576" cy="289"/>
              <a:chOff x="1151" y="686"/>
              <a:chExt cx="576" cy="289"/>
            </a:xfrm>
          </p:grpSpPr>
          <p:sp>
            <p:nvSpPr>
              <p:cNvPr id="10" name="AutoShape 45"/>
              <p:cNvSpPr>
                <a:spLocks noChangeArrowheads="1"/>
              </p:cNvSpPr>
              <p:nvPr/>
            </p:nvSpPr>
            <p:spPr bwMode="auto">
              <a:xfrm rot="16200000">
                <a:off x="1295" y="543"/>
                <a:ext cx="288" cy="576"/>
              </a:xfrm>
              <a:prstGeom prst="can">
                <a:avLst>
                  <a:gd name="adj" fmla="val 33926"/>
                </a:avLst>
              </a:prstGeom>
              <a:gradFill rotWithShape="1">
                <a:gsLst>
                  <a:gs pos="0">
                    <a:schemeClr val="accent2">
                      <a:gamma/>
                      <a:shade val="46275"/>
                      <a:invGamma/>
                    </a:schemeClr>
                  </a:gs>
                  <a:gs pos="50000">
                    <a:schemeClr val="accent2"/>
                  </a:gs>
                  <a:gs pos="100000">
                    <a:schemeClr val="accent2">
                      <a:gamma/>
                      <a:shade val="46275"/>
                      <a:invGamma/>
                    </a:schemeClr>
                  </a:gs>
                </a:gsLst>
                <a:lin ang="0" scaled="1"/>
              </a:gradFill>
              <a:ln w="9525">
                <a:solidFill>
                  <a:srgbClr val="4D4D4D"/>
                </a:solidFill>
                <a:round/>
                <a:headEnd/>
                <a:tailEnd/>
              </a:ln>
              <a:effectLst/>
              <a:extLst>
                <a:ext uri="{AF507438-7753-43E0-B8FC-AC1667EBCBE1}">
                  <a14:hiddenEffects xmlns:a14="http://schemas.microsoft.com/office/drawing/2010/main">
                    <a:effectLst>
                      <a:outerShdw dist="35921" dir="2700000" algn="ctr" rotWithShape="0">
                        <a:srgbClr val="AFAFAF"/>
                      </a:outerShdw>
                    </a:effectLst>
                  </a14:hiddenEffects>
                </a:ext>
              </a:extLst>
            </p:spPr>
            <p:txBody>
              <a:bodyPr wrap="none" anchor="ctr"/>
              <a:lstStyle/>
              <a:p>
                <a:endParaRPr lang="en-GB" dirty="0"/>
              </a:p>
            </p:txBody>
          </p:sp>
          <p:sp>
            <p:nvSpPr>
              <p:cNvPr id="11" name="Rectangle 46"/>
              <p:cNvSpPr>
                <a:spLocks noChangeArrowheads="1"/>
              </p:cNvSpPr>
              <p:nvPr/>
            </p:nvSpPr>
            <p:spPr bwMode="auto">
              <a:xfrm>
                <a:off x="1244" y="686"/>
                <a:ext cx="478"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rgbClr val="333333"/>
                    </a:solidFill>
                    <a:miter lim="800000"/>
                    <a:headEnd/>
                    <a:tailEnd/>
                  </a14:hiddenLine>
                </a:ext>
                <a:ext uri="{AF507438-7753-43E0-B8FC-AC1667EBCBE1}">
                  <a14:hiddenEffects xmlns:a14="http://schemas.microsoft.com/office/drawing/2010/main">
                    <a:effectLst>
                      <a:outerShdw dist="35921" dir="2700000" algn="ctr" rotWithShape="0">
                        <a:srgbClr val="AFAFAF"/>
                      </a:outerShdw>
                    </a:effectLst>
                  </a14:hiddenEffects>
                </a:ext>
              </a:extLst>
            </p:spPr>
            <p:txBody>
              <a:bodyPr>
                <a:spAutoFit/>
              </a:bodyPr>
              <a:lstStyle/>
              <a:p>
                <a:r>
                  <a:rPr lang="en-US" sz="1200" dirty="0"/>
                  <a:t>IPv4 Packet</a:t>
                </a:r>
              </a:p>
            </p:txBody>
          </p:sp>
        </p:grpSp>
        <p:sp>
          <p:nvSpPr>
            <p:cNvPr id="6" name="Line 47"/>
            <p:cNvSpPr>
              <a:spLocks noChangeShapeType="1"/>
            </p:cNvSpPr>
            <p:nvPr/>
          </p:nvSpPr>
          <p:spPr bwMode="auto">
            <a:xfrm>
              <a:off x="540" y="834"/>
              <a:ext cx="461" cy="0"/>
            </a:xfrm>
            <a:prstGeom prst="line">
              <a:avLst/>
            </a:prstGeom>
            <a:noFill/>
            <a:ln w="57150">
              <a:solidFill>
                <a:srgbClr val="CC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AFAFAF"/>
                    </a:outerShdw>
                  </a:effectLst>
                </a14:hiddenEffects>
              </a:ext>
            </a:extLst>
          </p:spPr>
          <p:txBody>
            <a:bodyPr anchor="ctr"/>
            <a:lstStyle/>
            <a:p>
              <a:endParaRPr lang="en-GB" dirty="0"/>
            </a:p>
          </p:txBody>
        </p:sp>
        <p:grpSp>
          <p:nvGrpSpPr>
            <p:cNvPr id="7" name="Group 48"/>
            <p:cNvGrpSpPr>
              <a:grpSpLocks/>
            </p:cNvGrpSpPr>
            <p:nvPr/>
          </p:nvGrpSpPr>
          <p:grpSpPr bwMode="auto">
            <a:xfrm>
              <a:off x="76" y="680"/>
              <a:ext cx="576" cy="299"/>
              <a:chOff x="175" y="680"/>
              <a:chExt cx="576" cy="299"/>
            </a:xfrm>
          </p:grpSpPr>
          <p:sp>
            <p:nvSpPr>
              <p:cNvPr id="8" name="AutoShape 49"/>
              <p:cNvSpPr>
                <a:spLocks noChangeArrowheads="1"/>
              </p:cNvSpPr>
              <p:nvPr/>
            </p:nvSpPr>
            <p:spPr bwMode="auto">
              <a:xfrm rot="16200000">
                <a:off x="319" y="547"/>
                <a:ext cx="288" cy="576"/>
              </a:xfrm>
              <a:prstGeom prst="can">
                <a:avLst>
                  <a:gd name="adj" fmla="val 33926"/>
                </a:avLst>
              </a:prstGeom>
              <a:gradFill rotWithShape="1">
                <a:gsLst>
                  <a:gs pos="0">
                    <a:srgbClr val="6C4F4A"/>
                  </a:gs>
                  <a:gs pos="50000">
                    <a:srgbClr val="EAABA0"/>
                  </a:gs>
                  <a:gs pos="100000">
                    <a:srgbClr val="6C4F4A"/>
                  </a:gs>
                </a:gsLst>
                <a:lin ang="0" scaled="1"/>
              </a:gradFill>
              <a:ln w="9525">
                <a:solidFill>
                  <a:srgbClr val="D96855"/>
                </a:solidFill>
                <a:round/>
                <a:headEnd/>
                <a:tailEnd/>
              </a:ln>
              <a:effectLst/>
              <a:extLst>
                <a:ext uri="{AF507438-7753-43E0-B8FC-AC1667EBCBE1}">
                  <a14:hiddenEffects xmlns:a14="http://schemas.microsoft.com/office/drawing/2010/main">
                    <a:effectLst>
                      <a:outerShdw dist="35921" dir="2700000" algn="ctr" rotWithShape="0">
                        <a:srgbClr val="AFAFAF"/>
                      </a:outerShdw>
                    </a:effectLst>
                  </a14:hiddenEffects>
                </a:ext>
              </a:extLst>
            </p:spPr>
            <p:txBody>
              <a:bodyPr wrap="none" anchor="ctr"/>
              <a:lstStyle/>
              <a:p>
                <a:endParaRPr lang="en-GB" dirty="0"/>
              </a:p>
            </p:txBody>
          </p:sp>
          <p:sp>
            <p:nvSpPr>
              <p:cNvPr id="9" name="Rectangle 50"/>
              <p:cNvSpPr>
                <a:spLocks noChangeArrowheads="1"/>
              </p:cNvSpPr>
              <p:nvPr/>
            </p:nvSpPr>
            <p:spPr bwMode="auto">
              <a:xfrm>
                <a:off x="257" y="680"/>
                <a:ext cx="478"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rgbClr val="333333"/>
                    </a:solidFill>
                    <a:miter lim="800000"/>
                    <a:headEnd/>
                    <a:tailEnd/>
                  </a14:hiddenLine>
                </a:ext>
                <a:ext uri="{AF507438-7753-43E0-B8FC-AC1667EBCBE1}">
                  <a14:hiddenEffects xmlns:a14="http://schemas.microsoft.com/office/drawing/2010/main">
                    <a:effectLst>
                      <a:outerShdw dist="35921" dir="2700000" algn="ctr" rotWithShape="0">
                        <a:srgbClr val="AFAFAF"/>
                      </a:outerShdw>
                    </a:effectLst>
                  </a14:hiddenEffects>
                </a:ext>
              </a:extLst>
            </p:spPr>
            <p:txBody>
              <a:bodyPr>
                <a:spAutoFit/>
              </a:bodyPr>
              <a:lstStyle/>
              <a:p>
                <a:r>
                  <a:rPr lang="en-US" sz="1200" dirty="0"/>
                  <a:t>IPv6 Packet</a:t>
                </a:r>
              </a:p>
            </p:txBody>
          </p:sp>
        </p:grpSp>
      </p:grpSp>
      <p:pic>
        <p:nvPicPr>
          <p:cNvPr id="12" name="Picture 61" descr="abstract_oval_red_0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820863" y="1241425"/>
            <a:ext cx="3379787" cy="2133600"/>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62" descr="abstract_oval_blue_01"/>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22250" y="3487738"/>
            <a:ext cx="3379788" cy="2112962"/>
          </a:xfrm>
          <a:prstGeom prst="rect">
            <a:avLst/>
          </a:prstGeom>
          <a:noFill/>
          <a:extLst>
            <a:ext uri="{909E8E84-426E-40DD-AFC4-6F175D3DCCD1}">
              <a14:hiddenFill xmlns:a14="http://schemas.microsoft.com/office/drawing/2010/main">
                <a:solidFill>
                  <a:srgbClr val="FFFFFF"/>
                </a:solidFill>
              </a14:hiddenFill>
            </a:ext>
          </a:extLst>
        </p:spPr>
      </p:pic>
      <p:grpSp>
        <p:nvGrpSpPr>
          <p:cNvPr id="14" name="Group 63"/>
          <p:cNvGrpSpPr>
            <a:grpSpLocks/>
          </p:cNvGrpSpPr>
          <p:nvPr/>
        </p:nvGrpSpPr>
        <p:grpSpPr bwMode="auto">
          <a:xfrm>
            <a:off x="2212975" y="3108325"/>
            <a:ext cx="698500" cy="458788"/>
            <a:chOff x="2071" y="1451"/>
            <a:chExt cx="616" cy="420"/>
          </a:xfrm>
        </p:grpSpPr>
        <p:pic>
          <p:nvPicPr>
            <p:cNvPr id="15" name="Picture 64" descr="IP_VolP Gateway"/>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071" y="1451"/>
              <a:ext cx="616" cy="420"/>
            </a:xfrm>
            <a:prstGeom prst="rect">
              <a:avLst/>
            </a:prstGeom>
            <a:noFill/>
            <a:extLst>
              <a:ext uri="{909E8E84-426E-40DD-AFC4-6F175D3DCCD1}">
                <a14:hiddenFill xmlns:a14="http://schemas.microsoft.com/office/drawing/2010/main">
                  <a:solidFill>
                    <a:srgbClr val="FFFFFF"/>
                  </a:solidFill>
                </a14:hiddenFill>
              </a:ext>
            </a:extLst>
          </p:spPr>
        </p:pic>
        <p:sp>
          <p:nvSpPr>
            <p:cNvPr id="16" name="Rectangle 65"/>
            <p:cNvSpPr>
              <a:spLocks noChangeArrowheads="1"/>
            </p:cNvSpPr>
            <p:nvPr/>
          </p:nvSpPr>
          <p:spPr bwMode="auto">
            <a:xfrm rot="878979">
              <a:off x="2226" y="1507"/>
              <a:ext cx="320" cy="144"/>
            </a:xfrm>
            <a:prstGeom prst="rect">
              <a:avLst/>
            </a:prstGeom>
            <a:solidFill>
              <a:srgbClr val="CFCFCF"/>
            </a:solidFill>
            <a:ln>
              <a:noFill/>
            </a:ln>
            <a:effectLst/>
            <a:extLst>
              <a:ext uri="{91240B29-F687-4F45-9708-019B960494DF}">
                <a14:hiddenLine xmlns:a14="http://schemas.microsoft.com/office/drawing/2010/main" w="9525" algn="ctr">
                  <a:solidFill>
                    <a:srgbClr val="333333"/>
                  </a:solidFill>
                  <a:miter lim="800000"/>
                  <a:headEnd/>
                  <a:tailEnd/>
                </a14:hiddenLine>
              </a:ext>
              <a:ext uri="{AF507438-7753-43E0-B8FC-AC1667EBCBE1}">
                <a14:hiddenEffects xmlns:a14="http://schemas.microsoft.com/office/drawing/2010/main">
                  <a:effectLst>
                    <a:outerShdw dist="35921" dir="2700000" algn="ctr" rotWithShape="0">
                      <a:srgbClr val="AFAFAF"/>
                    </a:outerShdw>
                  </a:effectLst>
                </a14:hiddenEffects>
              </a:ext>
            </a:extLst>
          </p:spPr>
          <p:txBody>
            <a:bodyPr wrap="none" anchor="ctr"/>
            <a:lstStyle/>
            <a:p>
              <a:endParaRPr lang="en-GB" dirty="0"/>
            </a:p>
          </p:txBody>
        </p:sp>
      </p:grpSp>
      <p:pic>
        <p:nvPicPr>
          <p:cNvPr id="17" name="Picture 66" descr="Computer_Desktop+Keyboard"/>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905000" y="4824413"/>
            <a:ext cx="866775" cy="936625"/>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67" descr="Computer_Desktop+Keyboard"/>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292100" y="4289425"/>
            <a:ext cx="866775" cy="936625"/>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68" descr="Computer_Desktop+Keyboard"/>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3189288" y="1223963"/>
            <a:ext cx="866775" cy="936625"/>
          </a:xfrm>
          <a:prstGeom prst="rect">
            <a:avLst/>
          </a:prstGeom>
          <a:noFill/>
          <a:extLst>
            <a:ext uri="{909E8E84-426E-40DD-AFC4-6F175D3DCCD1}">
              <a14:hiddenFill xmlns:a14="http://schemas.microsoft.com/office/drawing/2010/main">
                <a:solidFill>
                  <a:srgbClr val="FFFFFF"/>
                </a:solidFill>
              </a14:hiddenFill>
            </a:ext>
          </a:extLst>
        </p:spPr>
      </p:pic>
      <p:sp>
        <p:nvSpPr>
          <p:cNvPr id="20" name="AutoShape 69"/>
          <p:cNvSpPr>
            <a:spLocks noChangeArrowheads="1"/>
          </p:cNvSpPr>
          <p:nvPr/>
        </p:nvSpPr>
        <p:spPr bwMode="auto">
          <a:xfrm rot="12919978">
            <a:off x="3273425" y="2116138"/>
            <a:ext cx="152400" cy="369887"/>
          </a:xfrm>
          <a:prstGeom prst="can">
            <a:avLst>
              <a:gd name="adj" fmla="val 41170"/>
            </a:avLst>
          </a:prstGeom>
          <a:gradFill rotWithShape="1">
            <a:gsLst>
              <a:gs pos="0">
                <a:srgbClr val="6C4F4A"/>
              </a:gs>
              <a:gs pos="50000">
                <a:srgbClr val="EAABA0"/>
              </a:gs>
              <a:gs pos="100000">
                <a:srgbClr val="6C4F4A"/>
              </a:gs>
            </a:gsLst>
            <a:lin ang="0" scaled="1"/>
          </a:gradFill>
          <a:ln w="9525">
            <a:solidFill>
              <a:srgbClr val="D96855"/>
            </a:solidFill>
            <a:round/>
            <a:headEnd/>
            <a:tailEnd/>
          </a:ln>
          <a:effectLst/>
          <a:extLst>
            <a:ext uri="{AF507438-7753-43E0-B8FC-AC1667EBCBE1}">
              <a14:hiddenEffects xmlns:a14="http://schemas.microsoft.com/office/drawing/2010/main">
                <a:effectLst>
                  <a:outerShdw dist="35921" dir="2700000" algn="ctr" rotWithShape="0">
                    <a:srgbClr val="AFAFAF"/>
                  </a:outerShdw>
                </a:effectLst>
              </a14:hiddenEffects>
            </a:ext>
          </a:extLst>
        </p:spPr>
        <p:txBody>
          <a:bodyPr wrap="none" anchor="ctr"/>
          <a:lstStyle/>
          <a:p>
            <a:endParaRPr lang="en-GB" dirty="0"/>
          </a:p>
        </p:txBody>
      </p:sp>
      <p:sp>
        <p:nvSpPr>
          <p:cNvPr id="21" name="AutoShape 70"/>
          <p:cNvSpPr>
            <a:spLocks noChangeArrowheads="1"/>
          </p:cNvSpPr>
          <p:nvPr/>
        </p:nvSpPr>
        <p:spPr bwMode="auto">
          <a:xfrm rot="13118546">
            <a:off x="3006725" y="2451100"/>
            <a:ext cx="152400" cy="369888"/>
          </a:xfrm>
          <a:prstGeom prst="can">
            <a:avLst>
              <a:gd name="adj" fmla="val 41171"/>
            </a:avLst>
          </a:prstGeom>
          <a:gradFill rotWithShape="1">
            <a:gsLst>
              <a:gs pos="0">
                <a:srgbClr val="6C4F4A"/>
              </a:gs>
              <a:gs pos="50000">
                <a:srgbClr val="EAABA0"/>
              </a:gs>
              <a:gs pos="100000">
                <a:srgbClr val="6C4F4A"/>
              </a:gs>
            </a:gsLst>
            <a:lin ang="0" scaled="1"/>
          </a:gradFill>
          <a:ln w="9525">
            <a:solidFill>
              <a:srgbClr val="D96855"/>
            </a:solidFill>
            <a:round/>
            <a:headEnd/>
            <a:tailEnd/>
          </a:ln>
          <a:effectLst/>
          <a:extLst>
            <a:ext uri="{AF507438-7753-43E0-B8FC-AC1667EBCBE1}">
              <a14:hiddenEffects xmlns:a14="http://schemas.microsoft.com/office/drawing/2010/main">
                <a:effectLst>
                  <a:outerShdw dist="35921" dir="2700000" algn="ctr" rotWithShape="0">
                    <a:srgbClr val="AFAFAF"/>
                  </a:outerShdw>
                </a:effectLst>
              </a14:hiddenEffects>
            </a:ext>
          </a:extLst>
        </p:spPr>
        <p:txBody>
          <a:bodyPr wrap="none" anchor="ctr"/>
          <a:lstStyle/>
          <a:p>
            <a:endParaRPr lang="en-GB" dirty="0"/>
          </a:p>
        </p:txBody>
      </p:sp>
      <p:sp>
        <p:nvSpPr>
          <p:cNvPr id="22" name="AutoShape 71"/>
          <p:cNvSpPr>
            <a:spLocks noChangeArrowheads="1"/>
          </p:cNvSpPr>
          <p:nvPr/>
        </p:nvSpPr>
        <p:spPr bwMode="auto">
          <a:xfrm rot="13118546">
            <a:off x="2744788" y="2786063"/>
            <a:ext cx="153987" cy="369887"/>
          </a:xfrm>
          <a:prstGeom prst="can">
            <a:avLst>
              <a:gd name="adj" fmla="val 40746"/>
            </a:avLst>
          </a:prstGeom>
          <a:gradFill rotWithShape="1">
            <a:gsLst>
              <a:gs pos="0">
                <a:srgbClr val="6C4F4A"/>
              </a:gs>
              <a:gs pos="50000">
                <a:srgbClr val="EAABA0"/>
              </a:gs>
              <a:gs pos="100000">
                <a:srgbClr val="6C4F4A"/>
              </a:gs>
            </a:gsLst>
            <a:lin ang="0" scaled="1"/>
          </a:gradFill>
          <a:ln w="9525">
            <a:solidFill>
              <a:srgbClr val="D96855"/>
            </a:solidFill>
            <a:round/>
            <a:headEnd/>
            <a:tailEnd/>
          </a:ln>
          <a:effectLst/>
          <a:extLst>
            <a:ext uri="{AF507438-7753-43E0-B8FC-AC1667EBCBE1}">
              <a14:hiddenEffects xmlns:a14="http://schemas.microsoft.com/office/drawing/2010/main">
                <a:effectLst>
                  <a:outerShdw dist="35921" dir="2700000" algn="ctr" rotWithShape="0">
                    <a:srgbClr val="AFAFAF"/>
                  </a:outerShdw>
                </a:effectLst>
              </a14:hiddenEffects>
            </a:ext>
          </a:extLst>
        </p:spPr>
        <p:txBody>
          <a:bodyPr wrap="none" anchor="ctr"/>
          <a:lstStyle/>
          <a:p>
            <a:endParaRPr lang="en-GB" dirty="0"/>
          </a:p>
        </p:txBody>
      </p:sp>
      <p:sp>
        <p:nvSpPr>
          <p:cNvPr id="23" name="AutoShape 72"/>
          <p:cNvSpPr>
            <a:spLocks noChangeArrowheads="1"/>
          </p:cNvSpPr>
          <p:nvPr/>
        </p:nvSpPr>
        <p:spPr bwMode="auto">
          <a:xfrm rot="17471953">
            <a:off x="1711325" y="4811713"/>
            <a:ext cx="149225" cy="384175"/>
          </a:xfrm>
          <a:prstGeom prst="can">
            <a:avLst>
              <a:gd name="adj" fmla="val 43671"/>
            </a:avLst>
          </a:prstGeom>
          <a:gradFill rotWithShape="1">
            <a:gsLst>
              <a:gs pos="0">
                <a:schemeClr val="accent2">
                  <a:gamma/>
                  <a:shade val="46275"/>
                  <a:invGamma/>
                </a:schemeClr>
              </a:gs>
              <a:gs pos="50000">
                <a:schemeClr val="accent2"/>
              </a:gs>
              <a:gs pos="100000">
                <a:schemeClr val="accent2">
                  <a:gamma/>
                  <a:shade val="46275"/>
                  <a:invGamma/>
                </a:schemeClr>
              </a:gs>
            </a:gsLst>
            <a:lin ang="0" scaled="1"/>
          </a:gradFill>
          <a:ln w="9525">
            <a:solidFill>
              <a:srgbClr val="4D4D4D"/>
            </a:solidFill>
            <a:round/>
            <a:headEnd/>
            <a:tailEnd/>
          </a:ln>
          <a:effectLst/>
          <a:extLst>
            <a:ext uri="{AF507438-7753-43E0-B8FC-AC1667EBCBE1}">
              <a14:hiddenEffects xmlns:a14="http://schemas.microsoft.com/office/drawing/2010/main">
                <a:effectLst>
                  <a:outerShdw dist="35921" dir="2700000" algn="ctr" rotWithShape="0">
                    <a:srgbClr val="AFAFAF"/>
                  </a:outerShdw>
                </a:effectLst>
              </a14:hiddenEffects>
            </a:ext>
          </a:extLst>
        </p:spPr>
        <p:txBody>
          <a:bodyPr wrap="none" anchor="ctr"/>
          <a:lstStyle/>
          <a:p>
            <a:endParaRPr lang="en-GB" dirty="0"/>
          </a:p>
        </p:txBody>
      </p:sp>
      <p:sp>
        <p:nvSpPr>
          <p:cNvPr id="24" name="AutoShape 73"/>
          <p:cNvSpPr>
            <a:spLocks noChangeArrowheads="1"/>
          </p:cNvSpPr>
          <p:nvPr/>
        </p:nvSpPr>
        <p:spPr bwMode="auto">
          <a:xfrm rot="13670699">
            <a:off x="2141538" y="3492500"/>
            <a:ext cx="147638" cy="382587"/>
          </a:xfrm>
          <a:prstGeom prst="can">
            <a:avLst>
              <a:gd name="adj" fmla="val 43958"/>
            </a:avLst>
          </a:prstGeom>
          <a:gradFill rotWithShape="1">
            <a:gsLst>
              <a:gs pos="0">
                <a:schemeClr val="accent2">
                  <a:gamma/>
                  <a:shade val="46275"/>
                  <a:invGamma/>
                </a:schemeClr>
              </a:gs>
              <a:gs pos="50000">
                <a:schemeClr val="accent2"/>
              </a:gs>
              <a:gs pos="100000">
                <a:schemeClr val="accent2">
                  <a:gamma/>
                  <a:shade val="46275"/>
                  <a:invGamma/>
                </a:schemeClr>
              </a:gs>
            </a:gsLst>
            <a:lin ang="0" scaled="1"/>
          </a:gradFill>
          <a:ln w="9525">
            <a:solidFill>
              <a:srgbClr val="4D4D4D"/>
            </a:solidFill>
            <a:round/>
            <a:headEnd/>
            <a:tailEnd/>
          </a:ln>
          <a:effectLst/>
          <a:extLst>
            <a:ext uri="{AF507438-7753-43E0-B8FC-AC1667EBCBE1}">
              <a14:hiddenEffects xmlns:a14="http://schemas.microsoft.com/office/drawing/2010/main">
                <a:effectLst>
                  <a:outerShdw dist="35921" dir="2700000" algn="ctr" rotWithShape="0">
                    <a:srgbClr val="AFAFAF"/>
                  </a:outerShdw>
                </a:effectLst>
              </a14:hiddenEffects>
            </a:ext>
          </a:extLst>
        </p:spPr>
        <p:txBody>
          <a:bodyPr wrap="none" anchor="ctr"/>
          <a:lstStyle/>
          <a:p>
            <a:endParaRPr lang="en-GB" dirty="0"/>
          </a:p>
        </p:txBody>
      </p:sp>
      <p:sp>
        <p:nvSpPr>
          <p:cNvPr id="25" name="AutoShape 74"/>
          <p:cNvSpPr>
            <a:spLocks noChangeArrowheads="1"/>
          </p:cNvSpPr>
          <p:nvPr/>
        </p:nvSpPr>
        <p:spPr bwMode="auto">
          <a:xfrm rot="17471953">
            <a:off x="1291432" y="4661694"/>
            <a:ext cx="147637" cy="384175"/>
          </a:xfrm>
          <a:prstGeom prst="can">
            <a:avLst>
              <a:gd name="adj" fmla="val 44140"/>
            </a:avLst>
          </a:prstGeom>
          <a:gradFill rotWithShape="1">
            <a:gsLst>
              <a:gs pos="0">
                <a:schemeClr val="accent2">
                  <a:gamma/>
                  <a:shade val="46275"/>
                  <a:invGamma/>
                </a:schemeClr>
              </a:gs>
              <a:gs pos="50000">
                <a:schemeClr val="accent2"/>
              </a:gs>
              <a:gs pos="100000">
                <a:schemeClr val="accent2">
                  <a:gamma/>
                  <a:shade val="46275"/>
                  <a:invGamma/>
                </a:schemeClr>
              </a:gs>
            </a:gsLst>
            <a:lin ang="0" scaled="1"/>
          </a:gradFill>
          <a:ln w="9525">
            <a:solidFill>
              <a:srgbClr val="4D4D4D"/>
            </a:solidFill>
            <a:round/>
            <a:headEnd/>
            <a:tailEnd/>
          </a:ln>
          <a:effectLst/>
          <a:extLst>
            <a:ext uri="{AF507438-7753-43E0-B8FC-AC1667EBCBE1}">
              <a14:hiddenEffects xmlns:a14="http://schemas.microsoft.com/office/drawing/2010/main">
                <a:effectLst>
                  <a:outerShdw dist="35921" dir="2700000" algn="ctr" rotWithShape="0">
                    <a:srgbClr val="AFAFAF"/>
                  </a:outerShdw>
                </a:effectLst>
              </a14:hiddenEffects>
            </a:ext>
          </a:extLst>
        </p:spPr>
        <p:txBody>
          <a:bodyPr wrap="none" anchor="ctr"/>
          <a:lstStyle/>
          <a:p>
            <a:endParaRPr lang="en-GB" dirty="0"/>
          </a:p>
        </p:txBody>
      </p:sp>
      <p:sp>
        <p:nvSpPr>
          <p:cNvPr id="26" name="AutoShape 75"/>
          <p:cNvSpPr>
            <a:spLocks noChangeArrowheads="1"/>
          </p:cNvSpPr>
          <p:nvPr/>
        </p:nvSpPr>
        <p:spPr bwMode="auto">
          <a:xfrm rot="13670699">
            <a:off x="1835150" y="3776663"/>
            <a:ext cx="147637" cy="382588"/>
          </a:xfrm>
          <a:prstGeom prst="can">
            <a:avLst>
              <a:gd name="adj" fmla="val 43958"/>
            </a:avLst>
          </a:prstGeom>
          <a:gradFill rotWithShape="1">
            <a:gsLst>
              <a:gs pos="0">
                <a:schemeClr val="accent2">
                  <a:gamma/>
                  <a:shade val="46275"/>
                  <a:invGamma/>
                </a:schemeClr>
              </a:gs>
              <a:gs pos="50000">
                <a:schemeClr val="accent2"/>
              </a:gs>
              <a:gs pos="100000">
                <a:schemeClr val="accent2">
                  <a:gamma/>
                  <a:shade val="46275"/>
                  <a:invGamma/>
                </a:schemeClr>
              </a:gs>
            </a:gsLst>
            <a:lin ang="0" scaled="1"/>
          </a:gradFill>
          <a:ln w="9525">
            <a:solidFill>
              <a:srgbClr val="4D4D4D"/>
            </a:solidFill>
            <a:round/>
            <a:headEnd/>
            <a:tailEnd/>
          </a:ln>
          <a:effectLst/>
          <a:extLst>
            <a:ext uri="{AF507438-7753-43E0-B8FC-AC1667EBCBE1}">
              <a14:hiddenEffects xmlns:a14="http://schemas.microsoft.com/office/drawing/2010/main">
                <a:effectLst>
                  <a:outerShdw dist="35921" dir="2700000" algn="ctr" rotWithShape="0">
                    <a:srgbClr val="AFAFAF"/>
                  </a:outerShdw>
                </a:effectLst>
              </a14:hiddenEffects>
            </a:ext>
          </a:extLst>
        </p:spPr>
        <p:txBody>
          <a:bodyPr wrap="none" anchor="ctr"/>
          <a:lstStyle/>
          <a:p>
            <a:endParaRPr lang="en-GB" dirty="0"/>
          </a:p>
        </p:txBody>
      </p:sp>
      <p:sp>
        <p:nvSpPr>
          <p:cNvPr id="27" name="AutoShape 76"/>
          <p:cNvSpPr>
            <a:spLocks noChangeArrowheads="1"/>
          </p:cNvSpPr>
          <p:nvPr/>
        </p:nvSpPr>
        <p:spPr bwMode="auto">
          <a:xfrm rot="13670699">
            <a:off x="1515269" y="4048919"/>
            <a:ext cx="147637" cy="384175"/>
          </a:xfrm>
          <a:prstGeom prst="can">
            <a:avLst>
              <a:gd name="adj" fmla="val 44140"/>
            </a:avLst>
          </a:prstGeom>
          <a:gradFill rotWithShape="1">
            <a:gsLst>
              <a:gs pos="0">
                <a:schemeClr val="accent2">
                  <a:gamma/>
                  <a:shade val="46275"/>
                  <a:invGamma/>
                </a:schemeClr>
              </a:gs>
              <a:gs pos="50000">
                <a:schemeClr val="accent2"/>
              </a:gs>
              <a:gs pos="100000">
                <a:schemeClr val="accent2">
                  <a:gamma/>
                  <a:shade val="46275"/>
                  <a:invGamma/>
                </a:schemeClr>
              </a:gs>
            </a:gsLst>
            <a:lin ang="0" scaled="1"/>
          </a:gradFill>
          <a:ln w="9525">
            <a:solidFill>
              <a:srgbClr val="4D4D4D"/>
            </a:solidFill>
            <a:round/>
            <a:headEnd/>
            <a:tailEnd/>
          </a:ln>
          <a:effectLst/>
          <a:extLst>
            <a:ext uri="{AF507438-7753-43E0-B8FC-AC1667EBCBE1}">
              <a14:hiddenEffects xmlns:a14="http://schemas.microsoft.com/office/drawing/2010/main">
                <a:effectLst>
                  <a:outerShdw dist="35921" dir="2700000" algn="ctr" rotWithShape="0">
                    <a:srgbClr val="AFAFAF"/>
                  </a:outerShdw>
                </a:effectLst>
              </a14:hiddenEffects>
            </a:ext>
          </a:extLst>
        </p:spPr>
        <p:txBody>
          <a:bodyPr wrap="none" anchor="ctr"/>
          <a:lstStyle/>
          <a:p>
            <a:endParaRPr lang="en-GB" dirty="0"/>
          </a:p>
        </p:txBody>
      </p:sp>
      <p:sp>
        <p:nvSpPr>
          <p:cNvPr id="28" name="Line 77"/>
          <p:cNvSpPr>
            <a:spLocks noChangeShapeType="1"/>
          </p:cNvSpPr>
          <p:nvPr/>
        </p:nvSpPr>
        <p:spPr bwMode="auto">
          <a:xfrm flipH="1" flipV="1">
            <a:off x="1944688" y="5076825"/>
            <a:ext cx="393700" cy="117475"/>
          </a:xfrm>
          <a:prstGeom prst="line">
            <a:avLst/>
          </a:prstGeom>
          <a:noFill/>
          <a:ln w="57150">
            <a:solidFill>
              <a:srgbClr val="CC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AFAFAF"/>
                  </a:outerShdw>
                </a:effectLst>
              </a14:hiddenEffects>
            </a:ext>
          </a:extLst>
        </p:spPr>
        <p:txBody>
          <a:bodyPr anchor="ctr"/>
          <a:lstStyle/>
          <a:p>
            <a:endParaRPr lang="en-GB" dirty="0"/>
          </a:p>
        </p:txBody>
      </p:sp>
      <p:sp>
        <p:nvSpPr>
          <p:cNvPr id="29" name="AutoShape 78"/>
          <p:cNvSpPr>
            <a:spLocks noChangeArrowheads="1"/>
          </p:cNvSpPr>
          <p:nvPr/>
        </p:nvSpPr>
        <p:spPr bwMode="auto">
          <a:xfrm rot="6593003">
            <a:off x="2287588" y="5011738"/>
            <a:ext cx="147637" cy="382587"/>
          </a:xfrm>
          <a:prstGeom prst="can">
            <a:avLst>
              <a:gd name="adj" fmla="val 43958"/>
            </a:avLst>
          </a:prstGeom>
          <a:gradFill rotWithShape="1">
            <a:gsLst>
              <a:gs pos="0">
                <a:srgbClr val="6C4F4A"/>
              </a:gs>
              <a:gs pos="50000">
                <a:srgbClr val="EAABA0"/>
              </a:gs>
              <a:gs pos="100000">
                <a:srgbClr val="6C4F4A"/>
              </a:gs>
            </a:gsLst>
            <a:lin ang="0" scaled="1"/>
          </a:gradFill>
          <a:ln w="9525">
            <a:solidFill>
              <a:srgbClr val="D96855"/>
            </a:solidFill>
            <a:round/>
            <a:headEnd/>
            <a:tailEnd/>
          </a:ln>
          <a:effectLst/>
          <a:extLst>
            <a:ext uri="{AF507438-7753-43E0-B8FC-AC1667EBCBE1}">
              <a14:hiddenEffects xmlns:a14="http://schemas.microsoft.com/office/drawing/2010/main">
                <a:effectLst>
                  <a:outerShdw dist="35921" dir="2700000" algn="ctr" rotWithShape="0">
                    <a:srgbClr val="AFAFAF"/>
                  </a:outerShdw>
                </a:effectLst>
              </a14:hiddenEffects>
            </a:ext>
          </a:extLst>
        </p:spPr>
        <p:txBody>
          <a:bodyPr wrap="none" anchor="ctr"/>
          <a:lstStyle/>
          <a:p>
            <a:endParaRPr lang="en-GB" dirty="0"/>
          </a:p>
        </p:txBody>
      </p:sp>
      <p:sp>
        <p:nvSpPr>
          <p:cNvPr id="30" name="AutoShape 79"/>
          <p:cNvSpPr>
            <a:spLocks noChangeArrowheads="1"/>
          </p:cNvSpPr>
          <p:nvPr/>
        </p:nvSpPr>
        <p:spPr bwMode="auto">
          <a:xfrm rot="6593003">
            <a:off x="676275" y="4441825"/>
            <a:ext cx="147638" cy="382588"/>
          </a:xfrm>
          <a:prstGeom prst="can">
            <a:avLst>
              <a:gd name="adj" fmla="val 43958"/>
            </a:avLst>
          </a:prstGeom>
          <a:gradFill rotWithShape="1">
            <a:gsLst>
              <a:gs pos="0">
                <a:srgbClr val="6C4F4A"/>
              </a:gs>
              <a:gs pos="50000">
                <a:srgbClr val="EAABA0"/>
              </a:gs>
              <a:gs pos="100000">
                <a:srgbClr val="6C4F4A"/>
              </a:gs>
            </a:gsLst>
            <a:lin ang="0" scaled="1"/>
          </a:gradFill>
          <a:ln w="9525">
            <a:solidFill>
              <a:srgbClr val="D96855"/>
            </a:solidFill>
            <a:round/>
            <a:headEnd/>
            <a:tailEnd/>
          </a:ln>
          <a:effectLst/>
          <a:extLst>
            <a:ext uri="{AF507438-7753-43E0-B8FC-AC1667EBCBE1}">
              <a14:hiddenEffects xmlns:a14="http://schemas.microsoft.com/office/drawing/2010/main">
                <a:effectLst>
                  <a:outerShdw dist="35921" dir="2700000" algn="ctr" rotWithShape="0">
                    <a:srgbClr val="AFAFAF"/>
                  </a:outerShdw>
                </a:effectLst>
              </a14:hiddenEffects>
            </a:ext>
          </a:extLst>
        </p:spPr>
        <p:txBody>
          <a:bodyPr wrap="none" anchor="ctr"/>
          <a:lstStyle/>
          <a:p>
            <a:endParaRPr lang="en-GB" dirty="0"/>
          </a:p>
        </p:txBody>
      </p:sp>
      <p:sp>
        <p:nvSpPr>
          <p:cNvPr id="31" name="Line 80"/>
          <p:cNvSpPr>
            <a:spLocks noChangeShapeType="1"/>
          </p:cNvSpPr>
          <p:nvPr/>
        </p:nvSpPr>
        <p:spPr bwMode="auto">
          <a:xfrm flipH="1" flipV="1">
            <a:off x="915988" y="4695825"/>
            <a:ext cx="314325" cy="119063"/>
          </a:xfrm>
          <a:prstGeom prst="line">
            <a:avLst/>
          </a:prstGeom>
          <a:noFill/>
          <a:ln w="57150">
            <a:solidFill>
              <a:srgbClr val="CC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AFAFAF"/>
                  </a:outerShdw>
                </a:effectLst>
              </a14:hiddenEffects>
            </a:ext>
          </a:extLst>
        </p:spPr>
        <p:txBody>
          <a:bodyPr anchor="ctr"/>
          <a:lstStyle/>
          <a:p>
            <a:endParaRPr lang="en-GB" dirty="0"/>
          </a:p>
        </p:txBody>
      </p:sp>
      <p:sp>
        <p:nvSpPr>
          <p:cNvPr id="32" name="AutoShape 81"/>
          <p:cNvSpPr>
            <a:spLocks noChangeArrowheads="1"/>
          </p:cNvSpPr>
          <p:nvPr/>
        </p:nvSpPr>
        <p:spPr bwMode="auto">
          <a:xfrm>
            <a:off x="2246313" y="4208463"/>
            <a:ext cx="952500" cy="312737"/>
          </a:xfrm>
          <a:prstGeom prst="roundRect">
            <a:avLst>
              <a:gd name="adj" fmla="val 4167"/>
            </a:avLst>
          </a:prstGeom>
          <a:solidFill>
            <a:schemeClr val="bg1"/>
          </a:solidFill>
          <a:ln w="9525" algn="ctr">
            <a:solidFill>
              <a:srgbClr val="4D4D4D"/>
            </a:solidFill>
            <a:round/>
            <a:headEnd/>
            <a:tailEnd/>
          </a:ln>
          <a:effectLst>
            <a:outerShdw dist="35921" dir="2700000" algn="ctr" rotWithShape="0">
              <a:srgbClr val="AFAFAF"/>
            </a:outerShdw>
          </a:effectLst>
        </p:spPr>
        <p:txBody>
          <a:bodyPr wrap="none" anchor="ctr"/>
          <a:lstStyle/>
          <a:p>
            <a:pPr>
              <a:lnSpc>
                <a:spcPct val="85000"/>
              </a:lnSpc>
            </a:pPr>
            <a:r>
              <a:rPr lang="en-US" sz="1600" dirty="0"/>
              <a:t>IPv4</a:t>
            </a:r>
          </a:p>
        </p:txBody>
      </p:sp>
      <p:sp>
        <p:nvSpPr>
          <p:cNvPr id="33" name="AutoShape 82"/>
          <p:cNvSpPr>
            <a:spLocks noChangeArrowheads="1"/>
          </p:cNvSpPr>
          <p:nvPr/>
        </p:nvSpPr>
        <p:spPr bwMode="auto">
          <a:xfrm>
            <a:off x="3679825" y="2382838"/>
            <a:ext cx="952500" cy="312737"/>
          </a:xfrm>
          <a:prstGeom prst="roundRect">
            <a:avLst>
              <a:gd name="adj" fmla="val 4167"/>
            </a:avLst>
          </a:prstGeom>
          <a:solidFill>
            <a:schemeClr val="bg1"/>
          </a:solidFill>
          <a:ln w="9525" algn="ctr">
            <a:solidFill>
              <a:srgbClr val="4D4D4D"/>
            </a:solidFill>
            <a:round/>
            <a:headEnd/>
            <a:tailEnd/>
          </a:ln>
          <a:effectLst>
            <a:outerShdw dist="35921" dir="2700000" algn="ctr" rotWithShape="0">
              <a:srgbClr val="AFAFAF"/>
            </a:outerShdw>
          </a:effectLst>
        </p:spPr>
        <p:txBody>
          <a:bodyPr wrap="none" anchor="ctr"/>
          <a:lstStyle/>
          <a:p>
            <a:pPr>
              <a:lnSpc>
                <a:spcPct val="85000"/>
              </a:lnSpc>
            </a:pPr>
            <a:r>
              <a:rPr lang="en-US" sz="1600" dirty="0"/>
              <a:t>IPv6</a:t>
            </a:r>
          </a:p>
        </p:txBody>
      </p:sp>
      <p:sp>
        <p:nvSpPr>
          <p:cNvPr id="34" name="AutoShape 83"/>
          <p:cNvSpPr>
            <a:spLocks noChangeArrowheads="1"/>
          </p:cNvSpPr>
          <p:nvPr/>
        </p:nvSpPr>
        <p:spPr bwMode="auto">
          <a:xfrm rot="13670699">
            <a:off x="1196182" y="4329906"/>
            <a:ext cx="147638" cy="384175"/>
          </a:xfrm>
          <a:prstGeom prst="can">
            <a:avLst>
              <a:gd name="adj" fmla="val 44140"/>
            </a:avLst>
          </a:prstGeom>
          <a:gradFill rotWithShape="1">
            <a:gsLst>
              <a:gs pos="0">
                <a:schemeClr val="accent2">
                  <a:gamma/>
                  <a:shade val="46275"/>
                  <a:invGamma/>
                </a:schemeClr>
              </a:gs>
              <a:gs pos="50000">
                <a:schemeClr val="accent2"/>
              </a:gs>
              <a:gs pos="100000">
                <a:schemeClr val="accent2">
                  <a:gamma/>
                  <a:shade val="46275"/>
                  <a:invGamma/>
                </a:schemeClr>
              </a:gs>
            </a:gsLst>
            <a:lin ang="0" scaled="1"/>
          </a:gradFill>
          <a:ln w="9525">
            <a:solidFill>
              <a:srgbClr val="4D4D4D"/>
            </a:solidFill>
            <a:round/>
            <a:headEnd/>
            <a:tailEnd/>
          </a:ln>
          <a:effectLst/>
          <a:extLst>
            <a:ext uri="{AF507438-7753-43E0-B8FC-AC1667EBCBE1}">
              <a14:hiddenEffects xmlns:a14="http://schemas.microsoft.com/office/drawing/2010/main">
                <a:effectLst>
                  <a:outerShdw dist="35921" dir="2700000" algn="ctr" rotWithShape="0">
                    <a:srgbClr val="AFAFAF"/>
                  </a:outerShdw>
                </a:effectLst>
              </a14:hiddenEffects>
            </a:ext>
          </a:extLst>
        </p:spPr>
        <p:txBody>
          <a:bodyPr wrap="none" anchor="ctr"/>
          <a:lstStyle/>
          <a:p>
            <a:endParaRPr lang="en-GB" dirty="0"/>
          </a:p>
        </p:txBody>
      </p:sp>
      <p:sp>
        <p:nvSpPr>
          <p:cNvPr id="35" name="AutoShape 5"/>
          <p:cNvSpPr>
            <a:spLocks noChangeArrowheads="1"/>
          </p:cNvSpPr>
          <p:nvPr/>
        </p:nvSpPr>
        <p:spPr bwMode="auto">
          <a:xfrm>
            <a:off x="5429250" y="1017588"/>
            <a:ext cx="3403600" cy="1354137"/>
          </a:xfrm>
          <a:prstGeom prst="roundRect">
            <a:avLst>
              <a:gd name="adj" fmla="val 5634"/>
            </a:avLst>
          </a:prstGeom>
          <a:gradFill rotWithShape="1">
            <a:gsLst>
              <a:gs pos="0">
                <a:srgbClr val="EAABA0"/>
              </a:gs>
              <a:gs pos="100000">
                <a:srgbClr val="F6D9D4"/>
              </a:gs>
            </a:gsLst>
            <a:lin ang="2700000" scaled="1"/>
          </a:gradFill>
          <a:ln w="9525" algn="ctr">
            <a:solidFill>
              <a:srgbClr val="808080"/>
            </a:solidFill>
            <a:round/>
            <a:headEnd/>
            <a:tailEnd/>
          </a:ln>
          <a:effectLst>
            <a:outerShdw dist="35921" dir="2700000" algn="ctr" rotWithShape="0">
              <a:srgbClr val="C0C0C0"/>
            </a:outerShdw>
          </a:effectLst>
        </p:spPr>
        <p:txBody>
          <a:bodyPr anchor="ctr"/>
          <a:lstStyle/>
          <a:p>
            <a:pPr algn="l" eaLnBrk="1" hangingPunct="1">
              <a:lnSpc>
                <a:spcPct val="90000"/>
              </a:lnSpc>
            </a:pPr>
            <a:r>
              <a:rPr lang="en-US" dirty="0"/>
              <a:t>IPv6 over IPv4 tunneling allows IPv6 to communicate through an IPv4 network</a:t>
            </a:r>
          </a:p>
        </p:txBody>
      </p:sp>
      <p:grpSp>
        <p:nvGrpSpPr>
          <p:cNvPr id="36" name="Group 102"/>
          <p:cNvGrpSpPr>
            <a:grpSpLocks/>
          </p:cNvGrpSpPr>
          <p:nvPr/>
        </p:nvGrpSpPr>
        <p:grpSpPr bwMode="auto">
          <a:xfrm>
            <a:off x="3027363" y="3689350"/>
            <a:ext cx="5959475" cy="2732088"/>
            <a:chOff x="1880" y="2324"/>
            <a:chExt cx="3754" cy="1721"/>
          </a:xfrm>
        </p:grpSpPr>
        <p:grpSp>
          <p:nvGrpSpPr>
            <p:cNvPr id="37" name="Group 51"/>
            <p:cNvGrpSpPr>
              <a:grpSpLocks/>
            </p:cNvGrpSpPr>
            <p:nvPr/>
          </p:nvGrpSpPr>
          <p:grpSpPr bwMode="auto">
            <a:xfrm>
              <a:off x="1880" y="3429"/>
              <a:ext cx="3754" cy="383"/>
              <a:chOff x="1880" y="3429"/>
              <a:chExt cx="3754" cy="383"/>
            </a:xfrm>
          </p:grpSpPr>
          <p:sp>
            <p:nvSpPr>
              <p:cNvPr id="54" name="Rectangle 52"/>
              <p:cNvSpPr>
                <a:spLocks noChangeArrowheads="1"/>
              </p:cNvSpPr>
              <p:nvPr/>
            </p:nvSpPr>
            <p:spPr bwMode="auto">
              <a:xfrm>
                <a:off x="1880" y="3433"/>
                <a:ext cx="835" cy="374"/>
              </a:xfrm>
              <a:prstGeom prst="rect">
                <a:avLst/>
              </a:prstGeom>
              <a:solidFill>
                <a:srgbClr val="8DACD0"/>
              </a:solidFill>
              <a:ln w="9525" algn="ctr">
                <a:solidFill>
                  <a:srgbClr val="333333"/>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nSpc>
                    <a:spcPct val="90000"/>
                  </a:lnSpc>
                  <a:buClr>
                    <a:srgbClr val="DC0081"/>
                  </a:buClr>
                  <a:buFont typeface="Wingdings" pitchFamily="2" charset="2"/>
                  <a:buNone/>
                </a:pPr>
                <a:r>
                  <a:rPr lang="en-US" sz="1400" dirty="0"/>
                  <a:t>IPv4 </a:t>
                </a:r>
                <a:br>
                  <a:rPr lang="en-US" sz="1400" dirty="0"/>
                </a:br>
                <a:r>
                  <a:rPr lang="en-US" sz="1400" dirty="0"/>
                  <a:t>header</a:t>
                </a:r>
              </a:p>
            </p:txBody>
          </p:sp>
          <p:sp>
            <p:nvSpPr>
              <p:cNvPr id="55" name="Rectangle 53"/>
              <p:cNvSpPr>
                <a:spLocks noChangeArrowheads="1"/>
              </p:cNvSpPr>
              <p:nvPr/>
            </p:nvSpPr>
            <p:spPr bwMode="auto">
              <a:xfrm>
                <a:off x="4380" y="3429"/>
                <a:ext cx="1254" cy="380"/>
              </a:xfrm>
              <a:prstGeom prst="rect">
                <a:avLst/>
              </a:prstGeom>
              <a:solidFill>
                <a:srgbClr val="E8F6E4"/>
              </a:solidFill>
              <a:ln w="9525" algn="ctr">
                <a:solidFill>
                  <a:srgbClr val="333333"/>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nchorCtr="1"/>
              <a:lstStyle/>
              <a:p>
                <a:pPr>
                  <a:lnSpc>
                    <a:spcPct val="90000"/>
                  </a:lnSpc>
                  <a:buClr>
                    <a:srgbClr val="DC0081"/>
                  </a:buClr>
                  <a:buFont typeface="Wingdings" pitchFamily="2" charset="2"/>
                  <a:buNone/>
                </a:pPr>
                <a:r>
                  <a:rPr lang="en-US" sz="1400" dirty="0"/>
                  <a:t>Upper layer protocol data unit</a:t>
                </a:r>
              </a:p>
            </p:txBody>
          </p:sp>
          <p:sp>
            <p:nvSpPr>
              <p:cNvPr id="56" name="Rectangle 54"/>
              <p:cNvSpPr>
                <a:spLocks noChangeArrowheads="1"/>
              </p:cNvSpPr>
              <p:nvPr/>
            </p:nvSpPr>
            <p:spPr bwMode="auto">
              <a:xfrm>
                <a:off x="3546" y="3432"/>
                <a:ext cx="837" cy="380"/>
              </a:xfrm>
              <a:prstGeom prst="rect">
                <a:avLst/>
              </a:prstGeom>
              <a:solidFill>
                <a:srgbClr val="E8F6E4"/>
              </a:solidFill>
              <a:ln w="9525" algn="ctr">
                <a:solidFill>
                  <a:srgbClr val="333333"/>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nchorCtr="1"/>
              <a:lstStyle/>
              <a:p>
                <a:pPr>
                  <a:lnSpc>
                    <a:spcPct val="90000"/>
                  </a:lnSpc>
                  <a:buClr>
                    <a:srgbClr val="DC0081"/>
                  </a:buClr>
                  <a:buFont typeface="Wingdings" pitchFamily="2" charset="2"/>
                  <a:buNone/>
                </a:pPr>
                <a:r>
                  <a:rPr lang="en-US" sz="1400" dirty="0"/>
                  <a:t>Extension headers</a:t>
                </a:r>
              </a:p>
            </p:txBody>
          </p:sp>
          <p:sp>
            <p:nvSpPr>
              <p:cNvPr id="57" name="Rectangle 55"/>
              <p:cNvSpPr>
                <a:spLocks noChangeArrowheads="1"/>
              </p:cNvSpPr>
              <p:nvPr/>
            </p:nvSpPr>
            <p:spPr bwMode="auto">
              <a:xfrm>
                <a:off x="2710" y="3432"/>
                <a:ext cx="837" cy="380"/>
              </a:xfrm>
              <a:prstGeom prst="rect">
                <a:avLst/>
              </a:prstGeom>
              <a:solidFill>
                <a:srgbClr val="E8F6E4"/>
              </a:solidFill>
              <a:ln w="9525" algn="ctr">
                <a:solidFill>
                  <a:srgbClr val="333333"/>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nchorCtr="1"/>
              <a:lstStyle/>
              <a:p>
                <a:pPr>
                  <a:lnSpc>
                    <a:spcPct val="90000"/>
                  </a:lnSpc>
                  <a:buClr>
                    <a:srgbClr val="DC0081"/>
                  </a:buClr>
                  <a:buFont typeface="Wingdings" pitchFamily="2" charset="2"/>
                  <a:buNone/>
                </a:pPr>
                <a:r>
                  <a:rPr lang="en-US" sz="1400" dirty="0"/>
                  <a:t>IPv6 header</a:t>
                </a:r>
              </a:p>
            </p:txBody>
          </p:sp>
        </p:grpSp>
        <p:grpSp>
          <p:nvGrpSpPr>
            <p:cNvPr id="38" name="Group 56"/>
            <p:cNvGrpSpPr>
              <a:grpSpLocks/>
            </p:cNvGrpSpPr>
            <p:nvPr/>
          </p:nvGrpSpPr>
          <p:grpSpPr bwMode="auto">
            <a:xfrm>
              <a:off x="2701" y="2560"/>
              <a:ext cx="2930" cy="382"/>
              <a:chOff x="2701" y="2560"/>
              <a:chExt cx="2930" cy="382"/>
            </a:xfrm>
          </p:grpSpPr>
          <p:sp>
            <p:nvSpPr>
              <p:cNvPr id="51" name="Rectangle 57"/>
              <p:cNvSpPr>
                <a:spLocks noChangeArrowheads="1"/>
              </p:cNvSpPr>
              <p:nvPr/>
            </p:nvSpPr>
            <p:spPr bwMode="auto">
              <a:xfrm>
                <a:off x="4377" y="2562"/>
                <a:ext cx="1254" cy="380"/>
              </a:xfrm>
              <a:prstGeom prst="rect">
                <a:avLst/>
              </a:prstGeom>
              <a:solidFill>
                <a:srgbClr val="E8F6E4"/>
              </a:solidFill>
              <a:ln w="9525" algn="ctr">
                <a:solidFill>
                  <a:srgbClr val="333333"/>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nchorCtr="1"/>
              <a:lstStyle/>
              <a:p>
                <a:pPr>
                  <a:lnSpc>
                    <a:spcPct val="90000"/>
                  </a:lnSpc>
                  <a:buClr>
                    <a:srgbClr val="DC0081"/>
                  </a:buClr>
                  <a:buFont typeface="Wingdings" pitchFamily="2" charset="2"/>
                  <a:buNone/>
                </a:pPr>
                <a:r>
                  <a:rPr lang="en-US" sz="1400" dirty="0"/>
                  <a:t>Upper layer protocol data unit</a:t>
                </a:r>
              </a:p>
            </p:txBody>
          </p:sp>
          <p:sp>
            <p:nvSpPr>
              <p:cNvPr id="52" name="Rectangle 58"/>
              <p:cNvSpPr>
                <a:spLocks noChangeArrowheads="1"/>
              </p:cNvSpPr>
              <p:nvPr/>
            </p:nvSpPr>
            <p:spPr bwMode="auto">
              <a:xfrm>
                <a:off x="3537" y="2560"/>
                <a:ext cx="837" cy="380"/>
              </a:xfrm>
              <a:prstGeom prst="rect">
                <a:avLst/>
              </a:prstGeom>
              <a:solidFill>
                <a:srgbClr val="E8F6E4"/>
              </a:solidFill>
              <a:ln w="9525" algn="ctr">
                <a:solidFill>
                  <a:srgbClr val="333333"/>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nchorCtr="1"/>
              <a:lstStyle/>
              <a:p>
                <a:pPr>
                  <a:lnSpc>
                    <a:spcPct val="90000"/>
                  </a:lnSpc>
                  <a:buClr>
                    <a:srgbClr val="DC0081"/>
                  </a:buClr>
                  <a:buFont typeface="Wingdings" pitchFamily="2" charset="2"/>
                  <a:buNone/>
                </a:pPr>
                <a:r>
                  <a:rPr lang="en-US" sz="1400" dirty="0"/>
                  <a:t>Extension headers</a:t>
                </a:r>
              </a:p>
            </p:txBody>
          </p:sp>
          <p:sp>
            <p:nvSpPr>
              <p:cNvPr id="53" name="Rectangle 59"/>
              <p:cNvSpPr>
                <a:spLocks noChangeArrowheads="1"/>
              </p:cNvSpPr>
              <p:nvPr/>
            </p:nvSpPr>
            <p:spPr bwMode="auto">
              <a:xfrm>
                <a:off x="2701" y="2567"/>
                <a:ext cx="837" cy="374"/>
              </a:xfrm>
              <a:prstGeom prst="rect">
                <a:avLst/>
              </a:prstGeom>
              <a:solidFill>
                <a:srgbClr val="E8F6E4"/>
              </a:solidFill>
              <a:ln w="9525" algn="ctr">
                <a:solidFill>
                  <a:srgbClr val="333333"/>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nchorCtr="1"/>
              <a:lstStyle/>
              <a:p>
                <a:pPr>
                  <a:lnSpc>
                    <a:spcPct val="90000"/>
                  </a:lnSpc>
                  <a:buClr>
                    <a:srgbClr val="DC0081"/>
                  </a:buClr>
                  <a:buFont typeface="Wingdings" pitchFamily="2" charset="2"/>
                  <a:buNone/>
                </a:pPr>
                <a:r>
                  <a:rPr lang="en-US" sz="1400" dirty="0"/>
                  <a:t>IPv6 header</a:t>
                </a:r>
              </a:p>
            </p:txBody>
          </p:sp>
        </p:grpSp>
        <p:grpSp>
          <p:nvGrpSpPr>
            <p:cNvPr id="39" name="Group 90"/>
            <p:cNvGrpSpPr>
              <a:grpSpLocks/>
            </p:cNvGrpSpPr>
            <p:nvPr/>
          </p:nvGrpSpPr>
          <p:grpSpPr bwMode="auto">
            <a:xfrm>
              <a:off x="1893" y="3824"/>
              <a:ext cx="3720" cy="221"/>
              <a:chOff x="1893" y="3824"/>
              <a:chExt cx="3720" cy="221"/>
            </a:xfrm>
          </p:grpSpPr>
          <p:sp>
            <p:nvSpPr>
              <p:cNvPr id="47" name="Line 91"/>
              <p:cNvSpPr>
                <a:spLocks noChangeShapeType="1"/>
              </p:cNvSpPr>
              <p:nvPr/>
            </p:nvSpPr>
            <p:spPr bwMode="auto">
              <a:xfrm>
                <a:off x="1893" y="3824"/>
                <a:ext cx="0" cy="202"/>
              </a:xfrm>
              <a:prstGeom prst="line">
                <a:avLst/>
              </a:prstGeom>
              <a:noFill/>
              <a:ln w="38100">
                <a:solidFill>
                  <a:srgbClr val="CC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AFAFAF"/>
                      </a:outerShdw>
                    </a:effectLst>
                  </a14:hiddenEffects>
                </a:ext>
              </a:extLst>
            </p:spPr>
            <p:txBody>
              <a:bodyPr anchor="ctr"/>
              <a:lstStyle/>
              <a:p>
                <a:endParaRPr lang="en-GB" dirty="0"/>
              </a:p>
            </p:txBody>
          </p:sp>
          <p:sp>
            <p:nvSpPr>
              <p:cNvPr id="48" name="Line 92"/>
              <p:cNvSpPr>
                <a:spLocks noChangeShapeType="1"/>
              </p:cNvSpPr>
              <p:nvPr/>
            </p:nvSpPr>
            <p:spPr bwMode="auto">
              <a:xfrm>
                <a:off x="5613" y="3827"/>
                <a:ext cx="0" cy="202"/>
              </a:xfrm>
              <a:prstGeom prst="line">
                <a:avLst/>
              </a:prstGeom>
              <a:noFill/>
              <a:ln w="38100">
                <a:solidFill>
                  <a:srgbClr val="CC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AFAFAF"/>
                      </a:outerShdw>
                    </a:effectLst>
                  </a14:hiddenEffects>
                </a:ext>
              </a:extLst>
            </p:spPr>
            <p:txBody>
              <a:bodyPr anchor="ctr"/>
              <a:lstStyle/>
              <a:p>
                <a:endParaRPr lang="en-GB" dirty="0"/>
              </a:p>
            </p:txBody>
          </p:sp>
          <p:sp>
            <p:nvSpPr>
              <p:cNvPr id="49" name="Line 93"/>
              <p:cNvSpPr>
                <a:spLocks noChangeShapeType="1"/>
              </p:cNvSpPr>
              <p:nvPr/>
            </p:nvSpPr>
            <p:spPr bwMode="auto">
              <a:xfrm>
                <a:off x="1908" y="3954"/>
                <a:ext cx="3685" cy="0"/>
              </a:xfrm>
              <a:prstGeom prst="line">
                <a:avLst/>
              </a:prstGeom>
              <a:noFill/>
              <a:ln w="38100">
                <a:solidFill>
                  <a:srgbClr val="CC0000"/>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AFAFAF"/>
                      </a:outerShdw>
                    </a:effectLst>
                  </a14:hiddenEffects>
                </a:ext>
              </a:extLst>
            </p:spPr>
            <p:txBody>
              <a:bodyPr anchor="ctr"/>
              <a:lstStyle/>
              <a:p>
                <a:endParaRPr lang="en-GB" dirty="0"/>
              </a:p>
            </p:txBody>
          </p:sp>
          <p:sp>
            <p:nvSpPr>
              <p:cNvPr id="50" name="Rectangle 94"/>
              <p:cNvSpPr>
                <a:spLocks noChangeArrowheads="1"/>
              </p:cNvSpPr>
              <p:nvPr/>
            </p:nvSpPr>
            <p:spPr bwMode="auto">
              <a:xfrm>
                <a:off x="3331" y="3872"/>
                <a:ext cx="866" cy="173"/>
              </a:xfrm>
              <a:prstGeom prst="rect">
                <a:avLst/>
              </a:prstGeom>
              <a:solidFill>
                <a:schemeClr val="accent1"/>
              </a:solidFill>
              <a:ln>
                <a:noFill/>
              </a:ln>
              <a:effectLst/>
              <a:extLst>
                <a:ext uri="{91240B29-F687-4F45-9708-019B960494DF}">
                  <a14:hiddenLine xmlns:a14="http://schemas.microsoft.com/office/drawing/2010/main" w="9525" algn="ctr">
                    <a:solidFill>
                      <a:srgbClr val="333333"/>
                    </a:solidFill>
                    <a:miter lim="800000"/>
                    <a:headEnd/>
                    <a:tailEnd/>
                  </a14:hiddenLine>
                </a:ext>
                <a:ext uri="{AF507438-7753-43E0-B8FC-AC1667EBCBE1}">
                  <a14:hiddenEffects xmlns:a14="http://schemas.microsoft.com/office/drawing/2010/main">
                    <a:effectLst>
                      <a:outerShdw dist="35921" dir="2700000" algn="ctr" rotWithShape="0">
                        <a:srgbClr val="AFAFAF"/>
                      </a:outerShdw>
                    </a:effectLst>
                  </a14:hiddenEffects>
                </a:ext>
              </a:extLst>
            </p:spPr>
            <p:txBody>
              <a:bodyPr>
                <a:spAutoFit/>
              </a:bodyPr>
              <a:lstStyle/>
              <a:p>
                <a:r>
                  <a:rPr lang="en-US" sz="1200" dirty="0"/>
                  <a:t>IPv4 Packet</a:t>
                </a:r>
              </a:p>
            </p:txBody>
          </p:sp>
        </p:grpSp>
        <p:sp>
          <p:nvSpPr>
            <p:cNvPr id="40" name="Line 95"/>
            <p:cNvSpPr>
              <a:spLocks noChangeShapeType="1"/>
            </p:cNvSpPr>
            <p:nvPr/>
          </p:nvSpPr>
          <p:spPr bwMode="auto">
            <a:xfrm>
              <a:off x="2711" y="2967"/>
              <a:ext cx="0" cy="432"/>
            </a:xfrm>
            <a:prstGeom prst="line">
              <a:avLst/>
            </a:prstGeom>
            <a:noFill/>
            <a:ln w="38100">
              <a:solidFill>
                <a:srgbClr val="CC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AFAFAF"/>
                    </a:outerShdw>
                  </a:effectLst>
                </a14:hiddenEffects>
              </a:ext>
            </a:extLst>
          </p:spPr>
          <p:txBody>
            <a:bodyPr anchor="ctr"/>
            <a:lstStyle/>
            <a:p>
              <a:endParaRPr lang="en-GB" dirty="0"/>
            </a:p>
          </p:txBody>
        </p:sp>
        <p:sp>
          <p:nvSpPr>
            <p:cNvPr id="41" name="Line 96"/>
            <p:cNvSpPr>
              <a:spLocks noChangeShapeType="1"/>
            </p:cNvSpPr>
            <p:nvPr/>
          </p:nvSpPr>
          <p:spPr bwMode="auto">
            <a:xfrm>
              <a:off x="5615" y="2964"/>
              <a:ext cx="0" cy="432"/>
            </a:xfrm>
            <a:prstGeom prst="line">
              <a:avLst/>
            </a:prstGeom>
            <a:noFill/>
            <a:ln w="38100">
              <a:solidFill>
                <a:srgbClr val="CC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AFAFAF"/>
                    </a:outerShdw>
                  </a:effectLst>
                </a14:hiddenEffects>
              </a:ext>
            </a:extLst>
          </p:spPr>
          <p:txBody>
            <a:bodyPr anchor="ctr"/>
            <a:lstStyle/>
            <a:p>
              <a:endParaRPr lang="en-GB" dirty="0"/>
            </a:p>
          </p:txBody>
        </p:sp>
        <p:grpSp>
          <p:nvGrpSpPr>
            <p:cNvPr id="42" name="Group 97"/>
            <p:cNvGrpSpPr>
              <a:grpSpLocks/>
            </p:cNvGrpSpPr>
            <p:nvPr/>
          </p:nvGrpSpPr>
          <p:grpSpPr bwMode="auto">
            <a:xfrm>
              <a:off x="2709" y="2324"/>
              <a:ext cx="2901" cy="217"/>
              <a:chOff x="2709" y="2324"/>
              <a:chExt cx="2901" cy="217"/>
            </a:xfrm>
          </p:grpSpPr>
          <p:sp>
            <p:nvSpPr>
              <p:cNvPr id="43" name="Line 98"/>
              <p:cNvSpPr>
                <a:spLocks noChangeShapeType="1"/>
              </p:cNvSpPr>
              <p:nvPr/>
            </p:nvSpPr>
            <p:spPr bwMode="auto">
              <a:xfrm>
                <a:off x="2730" y="2433"/>
                <a:ext cx="2856" cy="0"/>
              </a:xfrm>
              <a:prstGeom prst="line">
                <a:avLst/>
              </a:prstGeom>
              <a:noFill/>
              <a:ln w="38100">
                <a:solidFill>
                  <a:srgbClr val="CC0000"/>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AFAFAF"/>
                      </a:outerShdw>
                    </a:effectLst>
                  </a14:hiddenEffects>
                </a:ext>
              </a:extLst>
            </p:spPr>
            <p:txBody>
              <a:bodyPr anchor="ctr"/>
              <a:lstStyle/>
              <a:p>
                <a:endParaRPr lang="en-GB" dirty="0"/>
              </a:p>
            </p:txBody>
          </p:sp>
          <p:sp>
            <p:nvSpPr>
              <p:cNvPr id="44" name="Rectangle 99"/>
              <p:cNvSpPr>
                <a:spLocks noChangeArrowheads="1"/>
              </p:cNvSpPr>
              <p:nvPr/>
            </p:nvSpPr>
            <p:spPr bwMode="auto">
              <a:xfrm>
                <a:off x="3695" y="2324"/>
                <a:ext cx="763" cy="173"/>
              </a:xfrm>
              <a:prstGeom prst="rect">
                <a:avLst/>
              </a:prstGeom>
              <a:solidFill>
                <a:schemeClr val="accent1"/>
              </a:solidFill>
              <a:ln>
                <a:noFill/>
              </a:ln>
              <a:effectLst/>
              <a:extLst>
                <a:ext uri="{91240B29-F687-4F45-9708-019B960494DF}">
                  <a14:hiddenLine xmlns:a14="http://schemas.microsoft.com/office/drawing/2010/main" w="9525" algn="ctr">
                    <a:solidFill>
                      <a:srgbClr val="333333"/>
                    </a:solidFill>
                    <a:miter lim="800000"/>
                    <a:headEnd/>
                    <a:tailEnd/>
                  </a14:hiddenLine>
                </a:ext>
                <a:ext uri="{AF507438-7753-43E0-B8FC-AC1667EBCBE1}">
                  <a14:hiddenEffects xmlns:a14="http://schemas.microsoft.com/office/drawing/2010/main">
                    <a:effectLst>
                      <a:outerShdw dist="35921" dir="2700000" algn="ctr" rotWithShape="0">
                        <a:srgbClr val="AFAFAF"/>
                      </a:outerShdw>
                    </a:effectLst>
                  </a14:hiddenEffects>
                </a:ext>
              </a:extLst>
            </p:spPr>
            <p:txBody>
              <a:bodyPr wrap="none">
                <a:spAutoFit/>
              </a:bodyPr>
              <a:lstStyle/>
              <a:p>
                <a:r>
                  <a:rPr lang="en-US" sz="1200" dirty="0"/>
                  <a:t>IPv6 Packet</a:t>
                </a:r>
              </a:p>
            </p:txBody>
          </p:sp>
          <p:sp>
            <p:nvSpPr>
              <p:cNvPr id="45" name="Line 100"/>
              <p:cNvSpPr>
                <a:spLocks noChangeShapeType="1"/>
              </p:cNvSpPr>
              <p:nvPr/>
            </p:nvSpPr>
            <p:spPr bwMode="auto">
              <a:xfrm>
                <a:off x="2709" y="2336"/>
                <a:ext cx="0" cy="202"/>
              </a:xfrm>
              <a:prstGeom prst="line">
                <a:avLst/>
              </a:prstGeom>
              <a:noFill/>
              <a:ln w="38100">
                <a:solidFill>
                  <a:srgbClr val="CC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AFAFAF"/>
                      </a:outerShdw>
                    </a:effectLst>
                  </a14:hiddenEffects>
                </a:ext>
              </a:extLst>
            </p:spPr>
            <p:txBody>
              <a:bodyPr anchor="ctr"/>
              <a:lstStyle/>
              <a:p>
                <a:endParaRPr lang="en-GB" dirty="0"/>
              </a:p>
            </p:txBody>
          </p:sp>
          <p:sp>
            <p:nvSpPr>
              <p:cNvPr id="46" name="Line 101"/>
              <p:cNvSpPr>
                <a:spLocks noChangeShapeType="1"/>
              </p:cNvSpPr>
              <p:nvPr/>
            </p:nvSpPr>
            <p:spPr bwMode="auto">
              <a:xfrm>
                <a:off x="5610" y="2339"/>
                <a:ext cx="0" cy="202"/>
              </a:xfrm>
              <a:prstGeom prst="line">
                <a:avLst/>
              </a:prstGeom>
              <a:noFill/>
              <a:ln w="38100">
                <a:solidFill>
                  <a:srgbClr val="CC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AFAFAF"/>
                      </a:outerShdw>
                    </a:effectLst>
                  </a14:hiddenEffects>
                </a:ext>
              </a:extLst>
            </p:spPr>
            <p:txBody>
              <a:bodyPr anchor="ctr"/>
              <a:lstStyle/>
              <a:p>
                <a:endParaRPr lang="en-GB" dirty="0"/>
              </a:p>
            </p:txBody>
          </p:sp>
        </p:grpSp>
      </p:grpSp>
    </p:spTree>
    <p:extLst>
      <p:ext uri="{BB962C8B-B14F-4D97-AF65-F5344CB8AC3E}">
        <p14:creationId xmlns:p14="http://schemas.microsoft.com/office/powerpoint/2010/main" val="1601882367"/>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Discussion: What Must You Consider When Planning to Migrate to </a:t>
            </a:r>
            <a:r>
              <a:rPr lang="en-GB" dirty="0" smtClean="0"/>
              <a:t>IPv6?</a:t>
            </a:r>
            <a:endParaRPr lang="en-GB" dirty="0"/>
          </a:p>
        </p:txBody>
      </p:sp>
      <p:pic>
        <p:nvPicPr>
          <p:cNvPr id="4" name="Picture 9" descr="C:\Users\tfrink.NORTHAMERICA\Pictures\MSL Approved graphics from Vendor Resource Toolkit\Graphics\Collection_Group.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143125" y="3303588"/>
            <a:ext cx="3819525" cy="2762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8" descr="C:\Users\tfrink.NORTHAMERICA\Pictures\MSL Approved graphics from Vendor Resource Toolkit\Graphics\ChatBubble.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143124" y="1095375"/>
            <a:ext cx="7584535" cy="31653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Box 10"/>
          <p:cNvSpPr txBox="1">
            <a:spLocks noChangeArrowheads="1"/>
          </p:cNvSpPr>
          <p:nvPr/>
        </p:nvSpPr>
        <p:spPr bwMode="auto">
          <a:xfrm>
            <a:off x="3424238" y="1606550"/>
            <a:ext cx="5019371" cy="1323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b="1">
                <a:solidFill>
                  <a:schemeClr val="tx1"/>
                </a:solidFill>
                <a:latin typeface="Verdana" pitchFamily="34" charset="0"/>
              </a:defRPr>
            </a:lvl1pPr>
            <a:lvl2pPr marL="742950" indent="-285750">
              <a:defRPr b="1">
                <a:solidFill>
                  <a:schemeClr val="tx1"/>
                </a:solidFill>
                <a:latin typeface="Verdana" pitchFamily="34" charset="0"/>
              </a:defRPr>
            </a:lvl2pPr>
            <a:lvl3pPr marL="1143000" indent="-228600">
              <a:defRPr b="1">
                <a:solidFill>
                  <a:schemeClr val="tx1"/>
                </a:solidFill>
                <a:latin typeface="Verdana" pitchFamily="34" charset="0"/>
              </a:defRPr>
            </a:lvl3pPr>
            <a:lvl4pPr marL="1600200" indent="-228600">
              <a:defRPr b="1">
                <a:solidFill>
                  <a:schemeClr val="tx1"/>
                </a:solidFill>
                <a:latin typeface="Verdana" pitchFamily="34" charset="0"/>
              </a:defRPr>
            </a:lvl4pPr>
            <a:lvl5pPr marL="2057400" indent="-228600">
              <a:defRPr b="1">
                <a:solidFill>
                  <a:schemeClr val="tx1"/>
                </a:solidFill>
                <a:latin typeface="Verdana" pitchFamily="34" charset="0"/>
              </a:defRPr>
            </a:lvl5pPr>
            <a:lvl6pPr marL="2514600" indent="-228600" algn="ctr" eaLnBrk="0" fontAlgn="base" hangingPunct="0">
              <a:spcBef>
                <a:spcPct val="0"/>
              </a:spcBef>
              <a:spcAft>
                <a:spcPct val="0"/>
              </a:spcAft>
              <a:defRPr b="1">
                <a:solidFill>
                  <a:schemeClr val="tx1"/>
                </a:solidFill>
                <a:latin typeface="Verdana" pitchFamily="34" charset="0"/>
              </a:defRPr>
            </a:lvl6pPr>
            <a:lvl7pPr marL="2971800" indent="-228600" algn="ctr" eaLnBrk="0" fontAlgn="base" hangingPunct="0">
              <a:spcBef>
                <a:spcPct val="0"/>
              </a:spcBef>
              <a:spcAft>
                <a:spcPct val="0"/>
              </a:spcAft>
              <a:defRPr b="1">
                <a:solidFill>
                  <a:schemeClr val="tx1"/>
                </a:solidFill>
                <a:latin typeface="Verdana" pitchFamily="34" charset="0"/>
              </a:defRPr>
            </a:lvl7pPr>
            <a:lvl8pPr marL="3429000" indent="-228600" algn="ctr" eaLnBrk="0" fontAlgn="base" hangingPunct="0">
              <a:spcBef>
                <a:spcPct val="0"/>
              </a:spcBef>
              <a:spcAft>
                <a:spcPct val="0"/>
              </a:spcAft>
              <a:defRPr b="1">
                <a:solidFill>
                  <a:schemeClr val="tx1"/>
                </a:solidFill>
                <a:latin typeface="Verdana" pitchFamily="34" charset="0"/>
              </a:defRPr>
            </a:lvl8pPr>
            <a:lvl9pPr marL="3886200" indent="-228600" algn="ctr" eaLnBrk="0" fontAlgn="base" hangingPunct="0">
              <a:spcBef>
                <a:spcPct val="0"/>
              </a:spcBef>
              <a:spcAft>
                <a:spcPct val="0"/>
              </a:spcAft>
              <a:defRPr b="1">
                <a:solidFill>
                  <a:schemeClr val="tx1"/>
                </a:solidFill>
                <a:latin typeface="Verdana" pitchFamily="34" charset="0"/>
              </a:defRPr>
            </a:lvl9pPr>
          </a:lstStyle>
          <a:p>
            <a:r>
              <a:rPr lang="en-US" sz="2000" dirty="0"/>
              <a:t>How is your organization planning to implement </a:t>
            </a:r>
            <a:r>
              <a:rPr lang="en-US" sz="2000" dirty="0" smtClean="0"/>
              <a:t>IPv6?</a:t>
            </a:r>
            <a:endParaRPr lang="en-GB" sz="2000" dirty="0"/>
          </a:p>
          <a:p>
            <a:r>
              <a:rPr lang="en-US" sz="2000" dirty="0"/>
              <a:t>When migrating from IPv4 to IPv6, what must you </a:t>
            </a:r>
            <a:r>
              <a:rPr lang="en-US" sz="2000" dirty="0" smtClean="0"/>
              <a:t>consider?</a:t>
            </a:r>
            <a:endParaRPr lang="en-GB" sz="2000" dirty="0"/>
          </a:p>
        </p:txBody>
      </p:sp>
    </p:spTree>
    <p:extLst>
      <p:ext uri="{BB962C8B-B14F-4D97-AF65-F5344CB8AC3E}">
        <p14:creationId xmlns:p14="http://schemas.microsoft.com/office/powerpoint/2010/main" val="2747953213"/>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Process </a:t>
            </a:r>
            <a:r>
              <a:rPr lang="en-US" dirty="0"/>
              <a:t>of Transitioning to IPv6</a:t>
            </a:r>
            <a:endParaRPr lang="en-GB" dirty="0"/>
          </a:p>
        </p:txBody>
      </p:sp>
      <p:sp>
        <p:nvSpPr>
          <p:cNvPr id="5" name="AutoShape 4"/>
          <p:cNvSpPr>
            <a:spLocks noChangeArrowheads="1"/>
          </p:cNvSpPr>
          <p:nvPr/>
        </p:nvSpPr>
        <p:spPr bwMode="auto">
          <a:xfrm>
            <a:off x="538163" y="1431925"/>
            <a:ext cx="7937500" cy="4037013"/>
          </a:xfrm>
          <a:prstGeom prst="roundRect">
            <a:avLst>
              <a:gd name="adj" fmla="val 4167"/>
            </a:avLst>
          </a:prstGeom>
          <a:solidFill>
            <a:srgbClr val="DEE7F1"/>
          </a:solidFill>
          <a:ln w="9525" algn="ctr">
            <a:solidFill>
              <a:srgbClr val="333333"/>
            </a:solidFill>
            <a:round/>
            <a:headEnd/>
            <a:tailEnd/>
          </a:ln>
        </p:spPr>
        <p:txBody>
          <a:bodyPr/>
          <a:lstStyle/>
          <a:p>
            <a:pPr algn="l"/>
            <a:endParaRPr lang="en-US" dirty="0"/>
          </a:p>
        </p:txBody>
      </p:sp>
      <p:sp>
        <p:nvSpPr>
          <p:cNvPr id="6" name="AutoShape 5"/>
          <p:cNvSpPr>
            <a:spLocks noChangeArrowheads="1"/>
          </p:cNvSpPr>
          <p:nvPr/>
        </p:nvSpPr>
        <p:spPr bwMode="auto">
          <a:xfrm>
            <a:off x="752475" y="1755775"/>
            <a:ext cx="7537450" cy="550863"/>
          </a:xfrm>
          <a:prstGeom prst="roundRect">
            <a:avLst>
              <a:gd name="adj" fmla="val 4167"/>
            </a:avLst>
          </a:prstGeom>
          <a:gradFill rotWithShape="1">
            <a:gsLst>
              <a:gs pos="0">
                <a:srgbClr val="E4CD9A"/>
              </a:gs>
              <a:gs pos="100000">
                <a:srgbClr val="EEEFD7"/>
              </a:gs>
            </a:gsLst>
            <a:lin ang="2700000" scaled="1"/>
          </a:gradFill>
          <a:ln w="9525" algn="ctr">
            <a:solidFill>
              <a:srgbClr val="333333"/>
            </a:solidFill>
            <a:round/>
            <a:headEnd/>
            <a:tailEnd/>
          </a:ln>
        </p:spPr>
        <p:txBody>
          <a:bodyPr wrap="none" anchor="ctr"/>
          <a:lstStyle/>
          <a:p>
            <a:pPr algn="l">
              <a:lnSpc>
                <a:spcPct val="90000"/>
              </a:lnSpc>
              <a:spcBef>
                <a:spcPct val="40000"/>
              </a:spcBef>
            </a:pPr>
            <a:r>
              <a:rPr lang="en-US" dirty="0"/>
              <a:t>   Applications</a:t>
            </a:r>
          </a:p>
        </p:txBody>
      </p:sp>
      <p:sp>
        <p:nvSpPr>
          <p:cNvPr id="7" name="AutoShape 6"/>
          <p:cNvSpPr>
            <a:spLocks noChangeArrowheads="1"/>
          </p:cNvSpPr>
          <p:nvPr/>
        </p:nvSpPr>
        <p:spPr bwMode="auto">
          <a:xfrm>
            <a:off x="654050" y="1831975"/>
            <a:ext cx="361950" cy="400050"/>
          </a:xfrm>
          <a:prstGeom prst="roundRect">
            <a:avLst>
              <a:gd name="adj" fmla="val 0"/>
            </a:avLst>
          </a:prstGeom>
          <a:gradFill rotWithShape="1">
            <a:gsLst>
              <a:gs pos="0">
                <a:srgbClr val="CECECE"/>
              </a:gs>
              <a:gs pos="50000">
                <a:srgbClr val="F0F0F0"/>
              </a:gs>
              <a:gs pos="100000">
                <a:srgbClr val="CECECE"/>
              </a:gs>
            </a:gsLst>
            <a:lin ang="5400000" scaled="1"/>
          </a:gradFill>
          <a:ln w="9525">
            <a:solidFill>
              <a:schemeClr val="tx1"/>
            </a:solidFill>
            <a:round/>
            <a:headEnd/>
            <a:tailEnd/>
          </a:ln>
          <a:effectLst>
            <a:outerShdw dist="35921" dir="2700000" algn="ctr" rotWithShape="0">
              <a:schemeClr val="tx1">
                <a:alpha val="50000"/>
              </a:schemeClr>
            </a:outerShdw>
          </a:effectLst>
        </p:spPr>
        <p:txBody>
          <a:bodyPr wrap="none" anchor="ctr"/>
          <a:lstStyle/>
          <a:p>
            <a:pPr>
              <a:lnSpc>
                <a:spcPct val="90000"/>
              </a:lnSpc>
              <a:defRPr/>
            </a:pPr>
            <a:r>
              <a:rPr lang="en-US" sz="2000" dirty="0">
                <a:solidFill>
                  <a:srgbClr val="990033"/>
                </a:solidFill>
              </a:rPr>
              <a:t>1</a:t>
            </a:r>
          </a:p>
        </p:txBody>
      </p:sp>
      <p:sp>
        <p:nvSpPr>
          <p:cNvPr id="8" name="AutoShape 7"/>
          <p:cNvSpPr>
            <a:spLocks noChangeArrowheads="1"/>
          </p:cNvSpPr>
          <p:nvPr/>
        </p:nvSpPr>
        <p:spPr bwMode="auto">
          <a:xfrm>
            <a:off x="765175" y="3157538"/>
            <a:ext cx="7502525" cy="550862"/>
          </a:xfrm>
          <a:prstGeom prst="roundRect">
            <a:avLst>
              <a:gd name="adj" fmla="val 4167"/>
            </a:avLst>
          </a:prstGeom>
          <a:gradFill rotWithShape="1">
            <a:gsLst>
              <a:gs pos="0">
                <a:srgbClr val="E4CD9A"/>
              </a:gs>
              <a:gs pos="100000">
                <a:srgbClr val="EEEFD7"/>
              </a:gs>
            </a:gsLst>
            <a:lin ang="2700000" scaled="1"/>
          </a:gradFill>
          <a:ln w="9525" algn="ctr">
            <a:solidFill>
              <a:srgbClr val="333333"/>
            </a:solidFill>
            <a:round/>
            <a:headEnd/>
            <a:tailEnd/>
          </a:ln>
        </p:spPr>
        <p:txBody>
          <a:bodyPr wrap="none" anchor="ctr"/>
          <a:lstStyle/>
          <a:p>
            <a:pPr algn="l">
              <a:lnSpc>
                <a:spcPct val="90000"/>
              </a:lnSpc>
              <a:spcBef>
                <a:spcPct val="40000"/>
              </a:spcBef>
            </a:pPr>
            <a:r>
              <a:rPr lang="en-US" dirty="0"/>
              <a:t>   Upgrade hosts to IPv6/IPv4 nodes</a:t>
            </a:r>
          </a:p>
        </p:txBody>
      </p:sp>
      <p:sp>
        <p:nvSpPr>
          <p:cNvPr id="9" name="AutoShape 8"/>
          <p:cNvSpPr>
            <a:spLocks noChangeArrowheads="1"/>
          </p:cNvSpPr>
          <p:nvPr/>
        </p:nvSpPr>
        <p:spPr bwMode="auto">
          <a:xfrm>
            <a:off x="654050" y="3233738"/>
            <a:ext cx="361950" cy="400050"/>
          </a:xfrm>
          <a:prstGeom prst="roundRect">
            <a:avLst>
              <a:gd name="adj" fmla="val 0"/>
            </a:avLst>
          </a:prstGeom>
          <a:gradFill rotWithShape="1">
            <a:gsLst>
              <a:gs pos="0">
                <a:srgbClr val="CECECE"/>
              </a:gs>
              <a:gs pos="50000">
                <a:srgbClr val="F0F0F0"/>
              </a:gs>
              <a:gs pos="100000">
                <a:srgbClr val="CECECE"/>
              </a:gs>
            </a:gsLst>
            <a:lin ang="5400000" scaled="1"/>
          </a:gradFill>
          <a:ln w="9525" algn="ctr">
            <a:solidFill>
              <a:schemeClr val="tx1"/>
            </a:solidFill>
            <a:round/>
            <a:headEnd/>
            <a:tailEnd/>
          </a:ln>
          <a:effectLst>
            <a:outerShdw dist="35921" dir="2700000" algn="ctr" rotWithShape="0">
              <a:schemeClr val="tx1">
                <a:alpha val="50000"/>
              </a:schemeClr>
            </a:outerShdw>
          </a:effectLst>
        </p:spPr>
        <p:txBody>
          <a:bodyPr wrap="none" anchor="ctr"/>
          <a:lstStyle/>
          <a:p>
            <a:pPr>
              <a:lnSpc>
                <a:spcPct val="90000"/>
              </a:lnSpc>
              <a:defRPr/>
            </a:pPr>
            <a:r>
              <a:rPr lang="en-US" sz="2000" dirty="0">
                <a:solidFill>
                  <a:srgbClr val="990033"/>
                </a:solidFill>
              </a:rPr>
              <a:t>3</a:t>
            </a:r>
          </a:p>
        </p:txBody>
      </p:sp>
      <p:sp>
        <p:nvSpPr>
          <p:cNvPr id="10" name="AutoShape 9"/>
          <p:cNvSpPr>
            <a:spLocks noChangeArrowheads="1"/>
          </p:cNvSpPr>
          <p:nvPr/>
        </p:nvSpPr>
        <p:spPr bwMode="auto">
          <a:xfrm>
            <a:off x="755650" y="2439988"/>
            <a:ext cx="7534275" cy="552450"/>
          </a:xfrm>
          <a:prstGeom prst="roundRect">
            <a:avLst>
              <a:gd name="adj" fmla="val 4167"/>
            </a:avLst>
          </a:prstGeom>
          <a:gradFill rotWithShape="1">
            <a:gsLst>
              <a:gs pos="0">
                <a:srgbClr val="E4CD9A"/>
              </a:gs>
              <a:gs pos="100000">
                <a:srgbClr val="EEEFD7"/>
              </a:gs>
            </a:gsLst>
            <a:lin ang="2700000" scaled="1"/>
          </a:gradFill>
          <a:ln w="9525" algn="ctr">
            <a:solidFill>
              <a:srgbClr val="333333"/>
            </a:solidFill>
            <a:round/>
            <a:headEnd/>
            <a:tailEnd/>
          </a:ln>
        </p:spPr>
        <p:txBody>
          <a:bodyPr wrap="none" anchor="ctr"/>
          <a:lstStyle/>
          <a:p>
            <a:pPr algn="l">
              <a:lnSpc>
                <a:spcPct val="90000"/>
              </a:lnSpc>
              <a:spcBef>
                <a:spcPct val="40000"/>
              </a:spcBef>
            </a:pPr>
            <a:r>
              <a:rPr lang="en-US" dirty="0"/>
              <a:t>   DNS infrastructure </a:t>
            </a:r>
          </a:p>
        </p:txBody>
      </p:sp>
      <p:sp>
        <p:nvSpPr>
          <p:cNvPr id="11" name="AutoShape 10"/>
          <p:cNvSpPr>
            <a:spLocks noChangeArrowheads="1"/>
          </p:cNvSpPr>
          <p:nvPr/>
        </p:nvSpPr>
        <p:spPr bwMode="auto">
          <a:xfrm>
            <a:off x="654050" y="2503488"/>
            <a:ext cx="361950" cy="398462"/>
          </a:xfrm>
          <a:prstGeom prst="roundRect">
            <a:avLst>
              <a:gd name="adj" fmla="val 0"/>
            </a:avLst>
          </a:prstGeom>
          <a:gradFill rotWithShape="1">
            <a:gsLst>
              <a:gs pos="0">
                <a:srgbClr val="CECECE"/>
              </a:gs>
              <a:gs pos="50000">
                <a:srgbClr val="F0F0F0"/>
              </a:gs>
              <a:gs pos="100000">
                <a:srgbClr val="CECECE"/>
              </a:gs>
            </a:gsLst>
            <a:lin ang="5400000" scaled="1"/>
          </a:gradFill>
          <a:ln w="9525" algn="ctr">
            <a:solidFill>
              <a:schemeClr val="tx1"/>
            </a:solidFill>
            <a:round/>
            <a:headEnd/>
            <a:tailEnd/>
          </a:ln>
          <a:effectLst>
            <a:outerShdw dist="35921" dir="2700000" algn="ctr" rotWithShape="0">
              <a:schemeClr val="tx1">
                <a:alpha val="50000"/>
              </a:schemeClr>
            </a:outerShdw>
          </a:effectLst>
        </p:spPr>
        <p:txBody>
          <a:bodyPr wrap="none" anchor="ctr"/>
          <a:lstStyle/>
          <a:p>
            <a:pPr>
              <a:lnSpc>
                <a:spcPct val="90000"/>
              </a:lnSpc>
              <a:defRPr/>
            </a:pPr>
            <a:r>
              <a:rPr lang="en-US" sz="2000" dirty="0">
                <a:solidFill>
                  <a:srgbClr val="990033"/>
                </a:solidFill>
              </a:rPr>
              <a:t>2</a:t>
            </a:r>
          </a:p>
        </p:txBody>
      </p:sp>
      <p:sp>
        <p:nvSpPr>
          <p:cNvPr id="12" name="AutoShape 11"/>
          <p:cNvSpPr>
            <a:spLocks noChangeArrowheads="1"/>
          </p:cNvSpPr>
          <p:nvPr/>
        </p:nvSpPr>
        <p:spPr bwMode="auto">
          <a:xfrm>
            <a:off x="765175" y="4592638"/>
            <a:ext cx="7502525" cy="550862"/>
          </a:xfrm>
          <a:prstGeom prst="roundRect">
            <a:avLst>
              <a:gd name="adj" fmla="val 4167"/>
            </a:avLst>
          </a:prstGeom>
          <a:gradFill rotWithShape="1">
            <a:gsLst>
              <a:gs pos="0">
                <a:srgbClr val="E4CD9A"/>
              </a:gs>
              <a:gs pos="100000">
                <a:srgbClr val="EEEFD7"/>
              </a:gs>
            </a:gsLst>
            <a:lin ang="2700000" scaled="1"/>
          </a:gradFill>
          <a:ln w="9525" algn="ctr">
            <a:solidFill>
              <a:srgbClr val="333333"/>
            </a:solidFill>
            <a:round/>
            <a:headEnd/>
            <a:tailEnd/>
          </a:ln>
        </p:spPr>
        <p:txBody>
          <a:bodyPr wrap="none" anchor="ctr"/>
          <a:lstStyle/>
          <a:p>
            <a:pPr algn="l">
              <a:lnSpc>
                <a:spcPct val="90000"/>
              </a:lnSpc>
              <a:spcBef>
                <a:spcPct val="40000"/>
              </a:spcBef>
            </a:pPr>
            <a:r>
              <a:rPr lang="en-US" dirty="0"/>
              <a:t>   Convert IPv6/IPv4 nodes to IPv6-only nodes</a:t>
            </a:r>
          </a:p>
        </p:txBody>
      </p:sp>
      <p:sp>
        <p:nvSpPr>
          <p:cNvPr id="13" name="AutoShape 12"/>
          <p:cNvSpPr>
            <a:spLocks noChangeArrowheads="1"/>
          </p:cNvSpPr>
          <p:nvPr/>
        </p:nvSpPr>
        <p:spPr bwMode="auto">
          <a:xfrm>
            <a:off x="654050" y="4668838"/>
            <a:ext cx="361950" cy="400050"/>
          </a:xfrm>
          <a:prstGeom prst="roundRect">
            <a:avLst>
              <a:gd name="adj" fmla="val 0"/>
            </a:avLst>
          </a:prstGeom>
          <a:gradFill rotWithShape="1">
            <a:gsLst>
              <a:gs pos="0">
                <a:srgbClr val="CECECE"/>
              </a:gs>
              <a:gs pos="50000">
                <a:srgbClr val="F0F0F0"/>
              </a:gs>
              <a:gs pos="100000">
                <a:srgbClr val="CECECE"/>
              </a:gs>
            </a:gsLst>
            <a:lin ang="5400000" scaled="1"/>
          </a:gradFill>
          <a:ln w="9525" algn="ctr">
            <a:solidFill>
              <a:schemeClr val="tx1"/>
            </a:solidFill>
            <a:round/>
            <a:headEnd/>
            <a:tailEnd/>
          </a:ln>
          <a:effectLst>
            <a:outerShdw dist="35921" dir="2700000" algn="ctr" rotWithShape="0">
              <a:schemeClr val="tx1">
                <a:alpha val="50000"/>
              </a:schemeClr>
            </a:outerShdw>
          </a:effectLst>
        </p:spPr>
        <p:txBody>
          <a:bodyPr wrap="none" anchor="ctr"/>
          <a:lstStyle/>
          <a:p>
            <a:pPr>
              <a:lnSpc>
                <a:spcPct val="90000"/>
              </a:lnSpc>
              <a:defRPr/>
            </a:pPr>
            <a:r>
              <a:rPr lang="en-US" sz="2000" dirty="0">
                <a:solidFill>
                  <a:srgbClr val="990033"/>
                </a:solidFill>
              </a:rPr>
              <a:t>5</a:t>
            </a:r>
          </a:p>
        </p:txBody>
      </p:sp>
      <p:sp>
        <p:nvSpPr>
          <p:cNvPr id="14" name="AutoShape 13"/>
          <p:cNvSpPr>
            <a:spLocks noChangeArrowheads="1"/>
          </p:cNvSpPr>
          <p:nvPr/>
        </p:nvSpPr>
        <p:spPr bwMode="auto">
          <a:xfrm>
            <a:off x="755650" y="3875088"/>
            <a:ext cx="7534275" cy="552450"/>
          </a:xfrm>
          <a:prstGeom prst="roundRect">
            <a:avLst>
              <a:gd name="adj" fmla="val 4167"/>
            </a:avLst>
          </a:prstGeom>
          <a:gradFill rotWithShape="1">
            <a:gsLst>
              <a:gs pos="0">
                <a:srgbClr val="E4CD9A"/>
              </a:gs>
              <a:gs pos="100000">
                <a:srgbClr val="EEEFD7"/>
              </a:gs>
            </a:gsLst>
            <a:lin ang="2700000" scaled="1"/>
          </a:gradFill>
          <a:ln w="9525" algn="ctr">
            <a:solidFill>
              <a:srgbClr val="333333"/>
            </a:solidFill>
            <a:round/>
            <a:headEnd/>
            <a:tailEnd/>
          </a:ln>
        </p:spPr>
        <p:txBody>
          <a:bodyPr wrap="none" anchor="ctr"/>
          <a:lstStyle/>
          <a:p>
            <a:pPr algn="l">
              <a:lnSpc>
                <a:spcPct val="90000"/>
              </a:lnSpc>
              <a:spcBef>
                <a:spcPct val="40000"/>
              </a:spcBef>
            </a:pPr>
            <a:r>
              <a:rPr lang="en-US" dirty="0"/>
              <a:t>   Upgrade routing infrastructure for native IPv6 routing</a:t>
            </a:r>
          </a:p>
        </p:txBody>
      </p:sp>
      <p:sp>
        <p:nvSpPr>
          <p:cNvPr id="15" name="AutoShape 14"/>
          <p:cNvSpPr>
            <a:spLocks noChangeArrowheads="1"/>
          </p:cNvSpPr>
          <p:nvPr/>
        </p:nvSpPr>
        <p:spPr bwMode="auto">
          <a:xfrm>
            <a:off x="654050" y="3938588"/>
            <a:ext cx="361950" cy="398462"/>
          </a:xfrm>
          <a:prstGeom prst="roundRect">
            <a:avLst>
              <a:gd name="adj" fmla="val 0"/>
            </a:avLst>
          </a:prstGeom>
          <a:gradFill rotWithShape="1">
            <a:gsLst>
              <a:gs pos="0">
                <a:srgbClr val="CECECE"/>
              </a:gs>
              <a:gs pos="50000">
                <a:srgbClr val="F0F0F0"/>
              </a:gs>
              <a:gs pos="100000">
                <a:srgbClr val="CECECE"/>
              </a:gs>
            </a:gsLst>
            <a:lin ang="5400000" scaled="1"/>
          </a:gradFill>
          <a:ln w="9525" algn="ctr">
            <a:solidFill>
              <a:schemeClr val="tx1"/>
            </a:solidFill>
            <a:round/>
            <a:headEnd/>
            <a:tailEnd/>
          </a:ln>
          <a:effectLst>
            <a:outerShdw dist="35921" dir="2700000" algn="ctr" rotWithShape="0">
              <a:schemeClr val="tx1">
                <a:alpha val="50000"/>
              </a:schemeClr>
            </a:outerShdw>
          </a:effectLst>
        </p:spPr>
        <p:txBody>
          <a:bodyPr wrap="none" anchor="ctr"/>
          <a:lstStyle/>
          <a:p>
            <a:pPr>
              <a:lnSpc>
                <a:spcPct val="90000"/>
              </a:lnSpc>
              <a:defRPr/>
            </a:pPr>
            <a:r>
              <a:rPr lang="en-US" sz="2000" dirty="0">
                <a:solidFill>
                  <a:srgbClr val="990033"/>
                </a:solidFill>
              </a:rPr>
              <a:t>4</a:t>
            </a:r>
          </a:p>
        </p:txBody>
      </p:sp>
    </p:spTree>
    <p:extLst>
      <p:ext uri="{BB962C8B-B14F-4D97-AF65-F5344CB8AC3E}">
        <p14:creationId xmlns:p14="http://schemas.microsoft.com/office/powerpoint/2010/main" val="2580125250"/>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What Is </a:t>
            </a:r>
            <a:r>
              <a:rPr lang="en-GB" dirty="0" smtClean="0"/>
              <a:t>Teredo?</a:t>
            </a:r>
            <a:endParaRPr lang="en-GB" dirty="0"/>
          </a:p>
        </p:txBody>
      </p:sp>
      <p:sp>
        <p:nvSpPr>
          <p:cNvPr id="158" name="AutoShape 5"/>
          <p:cNvSpPr>
            <a:spLocks noChangeArrowheads="1"/>
          </p:cNvSpPr>
          <p:nvPr/>
        </p:nvSpPr>
        <p:spPr bwMode="auto">
          <a:xfrm>
            <a:off x="138113" y="1500188"/>
            <a:ext cx="4767262" cy="949325"/>
          </a:xfrm>
          <a:prstGeom prst="roundRect">
            <a:avLst>
              <a:gd name="adj" fmla="val 5634"/>
            </a:avLst>
          </a:prstGeom>
          <a:gradFill rotWithShape="1">
            <a:gsLst>
              <a:gs pos="0">
                <a:srgbClr val="EAABA0"/>
              </a:gs>
              <a:gs pos="100000">
                <a:srgbClr val="F6D9D4"/>
              </a:gs>
            </a:gsLst>
            <a:lin ang="2700000" scaled="1"/>
          </a:gradFill>
          <a:ln w="9525" algn="ctr">
            <a:solidFill>
              <a:srgbClr val="808080"/>
            </a:solidFill>
            <a:round/>
            <a:headEnd/>
            <a:tailEnd/>
          </a:ln>
          <a:effectLst>
            <a:outerShdw dist="35921" dir="2700000" algn="ctr" rotWithShape="0">
              <a:srgbClr val="C0C0C0"/>
            </a:outerShdw>
          </a:effectLst>
        </p:spPr>
        <p:txBody>
          <a:bodyPr anchor="ctr"/>
          <a:lstStyle/>
          <a:p>
            <a:pPr algn="l" eaLnBrk="1" hangingPunct="1">
              <a:lnSpc>
                <a:spcPct val="90000"/>
              </a:lnSpc>
              <a:defRPr/>
            </a:pPr>
            <a:r>
              <a:rPr lang="en-US" dirty="0"/>
              <a:t>When Teredo is behind a restricted NAT, initial communication involves several additional steps</a:t>
            </a:r>
          </a:p>
        </p:txBody>
      </p:sp>
      <p:sp>
        <p:nvSpPr>
          <p:cNvPr id="159" name="Rectangle 158"/>
          <p:cNvSpPr>
            <a:spLocks noChangeArrowheads="1"/>
          </p:cNvSpPr>
          <p:nvPr/>
        </p:nvSpPr>
        <p:spPr bwMode="auto">
          <a:xfrm flipH="1">
            <a:off x="7181850" y="1733550"/>
            <a:ext cx="1778000"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rgbClr val="333333"/>
                </a:solidFill>
                <a:miter lim="800000"/>
                <a:headEnd/>
                <a:tailEnd/>
              </a14:hiddenLine>
            </a:ext>
            <a:ext uri="{AF507438-7753-43E0-B8FC-AC1667EBCBE1}">
              <a14:hiddenEffects xmlns:a14="http://schemas.microsoft.com/office/drawing/2010/main">
                <a:effectLst>
                  <a:outerShdw dist="35921" dir="2700000" algn="ctr" rotWithShape="0">
                    <a:srgbClr val="AFAFAF"/>
                  </a:outerShdw>
                </a:effectLst>
              </a14:hiddenEffects>
            </a:ext>
          </a:extLst>
        </p:spPr>
        <p:txBody>
          <a:bodyPr wrap="none">
            <a:spAutoFit/>
          </a:bodyPr>
          <a:lstStyle/>
          <a:p>
            <a:r>
              <a:rPr lang="en-US" sz="1400" dirty="0"/>
              <a:t>Teredo Server 2</a:t>
            </a:r>
          </a:p>
        </p:txBody>
      </p:sp>
      <p:sp>
        <p:nvSpPr>
          <p:cNvPr id="160" name="Rectangle 159"/>
          <p:cNvSpPr>
            <a:spLocks noChangeArrowheads="1"/>
          </p:cNvSpPr>
          <p:nvPr/>
        </p:nvSpPr>
        <p:spPr bwMode="auto">
          <a:xfrm flipH="1">
            <a:off x="5116513" y="1560513"/>
            <a:ext cx="1778000"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rgbClr val="333333"/>
                </a:solidFill>
                <a:miter lim="800000"/>
                <a:headEnd/>
                <a:tailEnd/>
              </a14:hiddenLine>
            </a:ext>
            <a:ext uri="{AF507438-7753-43E0-B8FC-AC1667EBCBE1}">
              <a14:hiddenEffects xmlns:a14="http://schemas.microsoft.com/office/drawing/2010/main">
                <a:effectLst>
                  <a:outerShdw dist="35921" dir="2700000" algn="ctr" rotWithShape="0">
                    <a:srgbClr val="AFAFAF"/>
                  </a:outerShdw>
                </a:effectLst>
              </a14:hiddenEffects>
            </a:ext>
          </a:extLst>
        </p:spPr>
        <p:txBody>
          <a:bodyPr wrap="none">
            <a:spAutoFit/>
          </a:bodyPr>
          <a:lstStyle/>
          <a:p>
            <a:r>
              <a:rPr lang="en-US" sz="1400" dirty="0"/>
              <a:t>Teredo Server 1</a:t>
            </a:r>
          </a:p>
        </p:txBody>
      </p:sp>
      <p:sp>
        <p:nvSpPr>
          <p:cNvPr id="161" name="Line 6"/>
          <p:cNvSpPr>
            <a:spLocks noChangeShapeType="1"/>
          </p:cNvSpPr>
          <p:nvPr/>
        </p:nvSpPr>
        <p:spPr bwMode="auto">
          <a:xfrm flipV="1">
            <a:off x="7234238" y="2555875"/>
            <a:ext cx="1403350" cy="908050"/>
          </a:xfrm>
          <a:prstGeom prst="line">
            <a:avLst/>
          </a:prstGeom>
          <a:noFill/>
          <a:ln w="38100">
            <a:solidFill>
              <a:srgbClr val="CC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anchor="ctr"/>
          <a:lstStyle/>
          <a:p>
            <a:endParaRPr lang="en-GB" dirty="0"/>
          </a:p>
        </p:txBody>
      </p:sp>
      <p:sp>
        <p:nvSpPr>
          <p:cNvPr id="162" name="Line 7"/>
          <p:cNvSpPr>
            <a:spLocks noChangeShapeType="1"/>
          </p:cNvSpPr>
          <p:nvPr/>
        </p:nvSpPr>
        <p:spPr bwMode="auto">
          <a:xfrm flipH="1" flipV="1">
            <a:off x="6094413" y="2149475"/>
            <a:ext cx="773112" cy="908050"/>
          </a:xfrm>
          <a:prstGeom prst="line">
            <a:avLst/>
          </a:prstGeom>
          <a:noFill/>
          <a:ln w="38100">
            <a:solidFill>
              <a:srgbClr val="CC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anchor="ctr"/>
          <a:lstStyle/>
          <a:p>
            <a:endParaRPr lang="en-GB" dirty="0"/>
          </a:p>
        </p:txBody>
      </p:sp>
      <p:pic>
        <p:nvPicPr>
          <p:cNvPr id="163" name="Picture 162" descr="Serve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845175" y="1839913"/>
            <a:ext cx="650875" cy="769937"/>
          </a:xfrm>
          <a:prstGeom prst="rect">
            <a:avLst/>
          </a:prstGeom>
          <a:noFill/>
          <a:extLst>
            <a:ext uri="{909E8E84-426E-40DD-AFC4-6F175D3DCCD1}">
              <a14:hiddenFill xmlns:a14="http://schemas.microsoft.com/office/drawing/2010/main">
                <a:solidFill>
                  <a:srgbClr val="FFFFFF"/>
                </a:solidFill>
              </a14:hiddenFill>
            </a:ext>
          </a:extLst>
        </p:spPr>
      </p:pic>
      <p:sp>
        <p:nvSpPr>
          <p:cNvPr id="164" name="Rectangle 163"/>
          <p:cNvSpPr>
            <a:spLocks noChangeArrowheads="1"/>
          </p:cNvSpPr>
          <p:nvPr/>
        </p:nvSpPr>
        <p:spPr bwMode="auto">
          <a:xfrm flipH="1">
            <a:off x="3638550" y="4840288"/>
            <a:ext cx="957263" cy="517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rgbClr val="333333"/>
                </a:solidFill>
                <a:miter lim="800000"/>
                <a:headEnd/>
                <a:tailEnd/>
              </a14:hiddenLine>
            </a:ext>
            <a:ext uri="{AF507438-7753-43E0-B8FC-AC1667EBCBE1}">
              <a14:hiddenEffects xmlns:a14="http://schemas.microsoft.com/office/drawing/2010/main">
                <a:effectLst>
                  <a:outerShdw dist="35921" dir="2700000" algn="ctr" rotWithShape="0">
                    <a:srgbClr val="AFAFAF"/>
                  </a:outerShdw>
                </a:effectLst>
              </a14:hiddenEffects>
            </a:ext>
          </a:extLst>
        </p:spPr>
        <p:txBody>
          <a:bodyPr wrap="none">
            <a:spAutoFit/>
          </a:bodyPr>
          <a:lstStyle/>
          <a:p>
            <a:r>
              <a:rPr lang="en-US" sz="1400" dirty="0"/>
              <a:t>Teredo</a:t>
            </a:r>
            <a:br>
              <a:rPr lang="en-US" sz="1400" dirty="0"/>
            </a:br>
            <a:r>
              <a:rPr lang="en-US" sz="1400" dirty="0"/>
              <a:t>Client A</a:t>
            </a:r>
          </a:p>
        </p:txBody>
      </p:sp>
      <p:sp>
        <p:nvSpPr>
          <p:cNvPr id="165" name="Rectangle 164"/>
          <p:cNvSpPr>
            <a:spLocks noChangeArrowheads="1"/>
          </p:cNvSpPr>
          <p:nvPr/>
        </p:nvSpPr>
        <p:spPr bwMode="auto">
          <a:xfrm flipH="1">
            <a:off x="6369050" y="6078538"/>
            <a:ext cx="1709738"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rgbClr val="333333"/>
                </a:solidFill>
                <a:miter lim="800000"/>
                <a:headEnd/>
                <a:tailEnd/>
              </a14:hiddenLine>
            </a:ext>
            <a:ext uri="{AF507438-7753-43E0-B8FC-AC1667EBCBE1}">
              <a14:hiddenEffects xmlns:a14="http://schemas.microsoft.com/office/drawing/2010/main">
                <a:effectLst>
                  <a:outerShdw dist="35921" dir="2700000" algn="ctr" rotWithShape="0">
                    <a:srgbClr val="AFAFAF"/>
                  </a:outerShdw>
                </a:effectLst>
              </a14:hiddenEffects>
            </a:ext>
          </a:extLst>
        </p:spPr>
        <p:txBody>
          <a:bodyPr>
            <a:spAutoFit/>
          </a:bodyPr>
          <a:lstStyle/>
          <a:p>
            <a:pPr algn="l"/>
            <a:r>
              <a:rPr lang="en-US" sz="1400" dirty="0"/>
              <a:t>Teredo Client B</a:t>
            </a:r>
          </a:p>
        </p:txBody>
      </p:sp>
      <p:sp>
        <p:nvSpPr>
          <p:cNvPr id="166" name="Rectangle 165"/>
          <p:cNvSpPr>
            <a:spLocks noChangeArrowheads="1"/>
          </p:cNvSpPr>
          <p:nvPr/>
        </p:nvSpPr>
        <p:spPr bwMode="auto">
          <a:xfrm flipH="1">
            <a:off x="4235450" y="2566988"/>
            <a:ext cx="1738313"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rgbClr val="333333"/>
                </a:solidFill>
                <a:miter lim="800000"/>
                <a:headEnd/>
                <a:tailEnd/>
              </a14:hiddenLine>
            </a:ext>
            <a:ext uri="{AF507438-7753-43E0-B8FC-AC1667EBCBE1}">
              <a14:hiddenEffects xmlns:a14="http://schemas.microsoft.com/office/drawing/2010/main">
                <a:effectLst>
                  <a:outerShdw dist="35921" dir="2700000" algn="ctr" rotWithShape="0">
                    <a:srgbClr val="AFAFAF"/>
                  </a:outerShdw>
                </a:effectLst>
              </a14:hiddenEffects>
            </a:ext>
          </a:extLst>
        </p:spPr>
        <p:txBody>
          <a:bodyPr>
            <a:spAutoFit/>
          </a:bodyPr>
          <a:lstStyle/>
          <a:p>
            <a:r>
              <a:rPr lang="en-US" sz="1400" dirty="0"/>
              <a:t>Restricted NAT</a:t>
            </a:r>
            <a:endParaRPr lang="en-US" sz="1400" b="0" dirty="0"/>
          </a:p>
        </p:txBody>
      </p:sp>
      <p:sp>
        <p:nvSpPr>
          <p:cNvPr id="167" name="Rectangle 166"/>
          <p:cNvSpPr>
            <a:spLocks noChangeArrowheads="1"/>
          </p:cNvSpPr>
          <p:nvPr/>
        </p:nvSpPr>
        <p:spPr bwMode="auto">
          <a:xfrm flipH="1">
            <a:off x="5459413" y="4814888"/>
            <a:ext cx="1754187"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rgbClr val="333333"/>
                </a:solidFill>
                <a:miter lim="800000"/>
                <a:headEnd/>
                <a:tailEnd/>
              </a14:hiddenLine>
            </a:ext>
            <a:ext uri="{AF507438-7753-43E0-B8FC-AC1667EBCBE1}">
              <a14:hiddenEffects xmlns:a14="http://schemas.microsoft.com/office/drawing/2010/main">
                <a:effectLst>
                  <a:outerShdw dist="35921" dir="2700000" algn="ctr" rotWithShape="0">
                    <a:srgbClr val="AFAFAF"/>
                  </a:outerShdw>
                </a:effectLst>
              </a14:hiddenEffects>
            </a:ext>
          </a:extLst>
        </p:spPr>
        <p:txBody>
          <a:bodyPr>
            <a:spAutoFit/>
          </a:bodyPr>
          <a:lstStyle/>
          <a:p>
            <a:r>
              <a:rPr lang="en-US" sz="1400" dirty="0"/>
              <a:t>Restricted NAT</a:t>
            </a:r>
            <a:endParaRPr lang="en-US" sz="1400" b="0" dirty="0"/>
          </a:p>
        </p:txBody>
      </p:sp>
      <p:sp>
        <p:nvSpPr>
          <p:cNvPr id="168" name="Line 13"/>
          <p:cNvSpPr>
            <a:spLocks noChangeShapeType="1"/>
          </p:cNvSpPr>
          <p:nvPr/>
        </p:nvSpPr>
        <p:spPr bwMode="auto">
          <a:xfrm rot="16200000">
            <a:off x="3983832" y="3532981"/>
            <a:ext cx="1335088" cy="9525"/>
          </a:xfrm>
          <a:prstGeom prst="line">
            <a:avLst/>
          </a:prstGeom>
          <a:noFill/>
          <a:ln w="38100">
            <a:solidFill>
              <a:srgbClr val="CC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anchor="ctr"/>
          <a:lstStyle/>
          <a:p>
            <a:endParaRPr lang="en-GB" dirty="0"/>
          </a:p>
        </p:txBody>
      </p:sp>
      <p:sp>
        <p:nvSpPr>
          <p:cNvPr id="169" name="Line 14"/>
          <p:cNvSpPr>
            <a:spLocks noChangeShapeType="1"/>
          </p:cNvSpPr>
          <p:nvPr/>
        </p:nvSpPr>
        <p:spPr bwMode="auto">
          <a:xfrm>
            <a:off x="4641850" y="3060700"/>
            <a:ext cx="2312988" cy="0"/>
          </a:xfrm>
          <a:prstGeom prst="line">
            <a:avLst/>
          </a:prstGeom>
          <a:noFill/>
          <a:ln w="38100">
            <a:solidFill>
              <a:srgbClr val="CC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anchor="ctr"/>
          <a:lstStyle/>
          <a:p>
            <a:endParaRPr lang="en-GB" dirty="0"/>
          </a:p>
        </p:txBody>
      </p:sp>
      <p:sp>
        <p:nvSpPr>
          <p:cNvPr id="170" name="Line 15"/>
          <p:cNvSpPr>
            <a:spLocks noChangeShapeType="1"/>
          </p:cNvSpPr>
          <p:nvPr/>
        </p:nvSpPr>
        <p:spPr bwMode="auto">
          <a:xfrm>
            <a:off x="4121150" y="4016375"/>
            <a:ext cx="525463" cy="7938"/>
          </a:xfrm>
          <a:prstGeom prst="line">
            <a:avLst/>
          </a:prstGeom>
          <a:noFill/>
          <a:ln w="38100">
            <a:solidFill>
              <a:srgbClr val="CC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anchor="ctr"/>
          <a:lstStyle/>
          <a:p>
            <a:endParaRPr lang="en-GB" dirty="0"/>
          </a:p>
        </p:txBody>
      </p:sp>
      <p:grpSp>
        <p:nvGrpSpPr>
          <p:cNvPr id="171" name="Group 170"/>
          <p:cNvGrpSpPr>
            <a:grpSpLocks/>
          </p:cNvGrpSpPr>
          <p:nvPr/>
        </p:nvGrpSpPr>
        <p:grpSpPr bwMode="auto">
          <a:xfrm>
            <a:off x="4979988" y="2752725"/>
            <a:ext cx="703262" cy="579438"/>
            <a:chOff x="970" y="2056"/>
            <a:chExt cx="443" cy="365"/>
          </a:xfrm>
        </p:grpSpPr>
        <p:grpSp>
          <p:nvGrpSpPr>
            <p:cNvPr id="172" name="Group 171"/>
            <p:cNvGrpSpPr>
              <a:grpSpLocks/>
            </p:cNvGrpSpPr>
            <p:nvPr/>
          </p:nvGrpSpPr>
          <p:grpSpPr bwMode="auto">
            <a:xfrm>
              <a:off x="970" y="2114"/>
              <a:ext cx="443" cy="289"/>
              <a:chOff x="152" y="2972"/>
              <a:chExt cx="967" cy="633"/>
            </a:xfrm>
          </p:grpSpPr>
          <p:pic>
            <p:nvPicPr>
              <p:cNvPr id="174" name="Picture 18" descr="IP_VolP Gateway"/>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52" y="2972"/>
                <a:ext cx="967" cy="633"/>
              </a:xfrm>
              <a:prstGeom prst="rect">
                <a:avLst/>
              </a:prstGeom>
              <a:noFill/>
              <a:extLst>
                <a:ext uri="{909E8E84-426E-40DD-AFC4-6F175D3DCCD1}">
                  <a14:hiddenFill xmlns:a14="http://schemas.microsoft.com/office/drawing/2010/main">
                    <a:solidFill>
                      <a:srgbClr val="FFFFFF"/>
                    </a:solidFill>
                  </a14:hiddenFill>
                </a:ext>
              </a:extLst>
            </p:spPr>
          </p:pic>
          <p:sp>
            <p:nvSpPr>
              <p:cNvPr id="175" name="Rectangle 19"/>
              <p:cNvSpPr>
                <a:spLocks noChangeArrowheads="1"/>
              </p:cNvSpPr>
              <p:nvPr/>
            </p:nvSpPr>
            <p:spPr bwMode="auto">
              <a:xfrm rot="878979">
                <a:off x="377" y="3065"/>
                <a:ext cx="503" cy="217"/>
              </a:xfrm>
              <a:prstGeom prst="rect">
                <a:avLst/>
              </a:prstGeom>
              <a:solidFill>
                <a:srgbClr val="CFCFCF"/>
              </a:solidFill>
              <a:ln>
                <a:noFill/>
              </a:ln>
              <a:effectLst/>
              <a:extLst>
                <a:ext uri="{91240B29-F687-4F45-9708-019B960494DF}">
                  <a14:hiddenLine xmlns:a14="http://schemas.microsoft.com/office/drawing/2010/main" w="9525" algn="ctr">
                    <a:solidFill>
                      <a:srgbClr val="333333"/>
                    </a:solidFill>
                    <a:miter lim="800000"/>
                    <a:headEnd/>
                    <a:tailEnd/>
                  </a14:hiddenLine>
                </a:ext>
                <a:ext uri="{AF507438-7753-43E0-B8FC-AC1667EBCBE1}">
                  <a14:hiddenEffects xmlns:a14="http://schemas.microsoft.com/office/drawing/2010/main">
                    <a:effectLst>
                      <a:outerShdw dist="35921" dir="2700000" algn="ctr" rotWithShape="0">
                        <a:srgbClr val="AFAFAF"/>
                      </a:outerShdw>
                    </a:effectLst>
                  </a14:hiddenEffects>
                </a:ext>
              </a:extLst>
            </p:spPr>
            <p:txBody>
              <a:bodyPr wrap="none" anchor="ctr"/>
              <a:lstStyle/>
              <a:p>
                <a:endParaRPr lang="en-GB" dirty="0"/>
              </a:p>
            </p:txBody>
          </p:sp>
        </p:grpSp>
        <p:sp>
          <p:nvSpPr>
            <p:cNvPr id="173" name="Rectangle 20"/>
            <p:cNvSpPr>
              <a:spLocks noChangeArrowheads="1"/>
            </p:cNvSpPr>
            <p:nvPr/>
          </p:nvSpPr>
          <p:spPr bwMode="auto">
            <a:xfrm flipH="1">
              <a:off x="1022" y="2056"/>
              <a:ext cx="260" cy="3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rgbClr val="333333"/>
                  </a:solidFill>
                  <a:miter lim="800000"/>
                  <a:headEnd/>
                  <a:tailEnd/>
                </a14:hiddenLine>
              </a:ext>
              <a:ext uri="{AF507438-7753-43E0-B8FC-AC1667EBCBE1}">
                <a14:hiddenEffects xmlns:a14="http://schemas.microsoft.com/office/drawing/2010/main">
                  <a:effectLst>
                    <a:outerShdw dist="35921" dir="2700000" algn="ctr" rotWithShape="0">
                      <a:srgbClr val="AFAFAF"/>
                    </a:outerShdw>
                  </a:effectLst>
                </a14:hiddenEffects>
              </a:ext>
            </a:extLst>
          </p:spPr>
          <p:txBody>
            <a:bodyPr>
              <a:spAutoFit/>
            </a:bodyPr>
            <a:lstStyle/>
            <a:p>
              <a:pPr algn="l"/>
              <a:r>
                <a:rPr lang="en-US" sz="3200" dirty="0">
                  <a:solidFill>
                    <a:srgbClr val="CC0000"/>
                  </a:solidFill>
                </a:rPr>
                <a:t>X</a:t>
              </a:r>
              <a:endParaRPr lang="en-US" sz="3200" b="0" dirty="0">
                <a:solidFill>
                  <a:srgbClr val="CC0000"/>
                </a:solidFill>
              </a:endParaRPr>
            </a:p>
          </p:txBody>
        </p:sp>
      </p:grpSp>
      <p:pic>
        <p:nvPicPr>
          <p:cNvPr id="176" name="Picture 175" descr="Computer_Desktop"/>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700463" y="3875088"/>
            <a:ext cx="795337" cy="969962"/>
          </a:xfrm>
          <a:prstGeom prst="rect">
            <a:avLst/>
          </a:prstGeom>
          <a:noFill/>
          <a:extLst>
            <a:ext uri="{909E8E84-426E-40DD-AFC4-6F175D3DCCD1}">
              <a14:hiddenFill xmlns:a14="http://schemas.microsoft.com/office/drawing/2010/main">
                <a:solidFill>
                  <a:srgbClr val="FFFFFF"/>
                </a:solidFill>
              </a14:hiddenFill>
            </a:ext>
          </a:extLst>
        </p:spPr>
      </p:pic>
      <p:sp>
        <p:nvSpPr>
          <p:cNvPr id="177" name="Line 22"/>
          <p:cNvSpPr>
            <a:spLocks noChangeShapeType="1"/>
          </p:cNvSpPr>
          <p:nvPr/>
        </p:nvSpPr>
        <p:spPr bwMode="auto">
          <a:xfrm rot="16200000">
            <a:off x="6569869" y="4414044"/>
            <a:ext cx="1608137" cy="9525"/>
          </a:xfrm>
          <a:prstGeom prst="line">
            <a:avLst/>
          </a:prstGeom>
          <a:noFill/>
          <a:ln w="38100">
            <a:solidFill>
              <a:srgbClr val="CC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anchor="ctr"/>
          <a:lstStyle/>
          <a:p>
            <a:endParaRPr lang="en-GB" dirty="0"/>
          </a:p>
        </p:txBody>
      </p:sp>
      <p:sp>
        <p:nvSpPr>
          <p:cNvPr id="178" name="Line 23"/>
          <p:cNvSpPr>
            <a:spLocks noChangeShapeType="1"/>
          </p:cNvSpPr>
          <p:nvPr/>
        </p:nvSpPr>
        <p:spPr bwMode="auto">
          <a:xfrm>
            <a:off x="6438900" y="5238750"/>
            <a:ext cx="2312988" cy="0"/>
          </a:xfrm>
          <a:prstGeom prst="line">
            <a:avLst/>
          </a:prstGeom>
          <a:noFill/>
          <a:ln w="38100">
            <a:solidFill>
              <a:srgbClr val="CC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anchor="ctr"/>
          <a:lstStyle/>
          <a:p>
            <a:endParaRPr lang="en-GB" dirty="0"/>
          </a:p>
        </p:txBody>
      </p:sp>
      <p:sp>
        <p:nvSpPr>
          <p:cNvPr id="179" name="Line 24"/>
          <p:cNvSpPr>
            <a:spLocks noChangeShapeType="1"/>
          </p:cNvSpPr>
          <p:nvPr/>
        </p:nvSpPr>
        <p:spPr bwMode="auto">
          <a:xfrm rot="5400000">
            <a:off x="8039101" y="5505450"/>
            <a:ext cx="525462" cy="7937"/>
          </a:xfrm>
          <a:prstGeom prst="line">
            <a:avLst/>
          </a:prstGeom>
          <a:noFill/>
          <a:ln w="38100">
            <a:solidFill>
              <a:srgbClr val="CC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anchor="ctr"/>
          <a:lstStyle/>
          <a:p>
            <a:endParaRPr lang="en-GB" dirty="0"/>
          </a:p>
        </p:txBody>
      </p:sp>
      <p:pic>
        <p:nvPicPr>
          <p:cNvPr id="180" name="Picture 179" descr="Internet"/>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410325" y="2463800"/>
            <a:ext cx="2074863" cy="2074863"/>
          </a:xfrm>
          <a:prstGeom prst="rect">
            <a:avLst/>
          </a:prstGeom>
          <a:noFill/>
          <a:extLst>
            <a:ext uri="{909E8E84-426E-40DD-AFC4-6F175D3DCCD1}">
              <a14:hiddenFill xmlns:a14="http://schemas.microsoft.com/office/drawing/2010/main">
                <a:solidFill>
                  <a:srgbClr val="FFFFFF"/>
                </a:solidFill>
              </a14:hiddenFill>
            </a:ext>
          </a:extLst>
        </p:spPr>
      </p:pic>
      <p:sp>
        <p:nvSpPr>
          <p:cNvPr id="181" name="AutoShape 26"/>
          <p:cNvSpPr>
            <a:spLocks noChangeArrowheads="1"/>
          </p:cNvSpPr>
          <p:nvPr/>
        </p:nvSpPr>
        <p:spPr bwMode="auto">
          <a:xfrm flipH="1">
            <a:off x="6872288" y="3203575"/>
            <a:ext cx="1160462" cy="528638"/>
          </a:xfrm>
          <a:prstGeom prst="roundRect">
            <a:avLst>
              <a:gd name="adj" fmla="val 4167"/>
            </a:avLst>
          </a:prstGeom>
          <a:solidFill>
            <a:schemeClr val="bg1"/>
          </a:solidFill>
          <a:ln w="9525" algn="ctr">
            <a:solidFill>
              <a:srgbClr val="4D4D4D"/>
            </a:solidFill>
            <a:round/>
            <a:headEnd/>
            <a:tailEnd/>
          </a:ln>
          <a:effectLst>
            <a:outerShdw dist="35921" dir="2700000" algn="ctr" rotWithShape="0">
              <a:srgbClr val="AFAFAF"/>
            </a:outerShdw>
          </a:effectLst>
        </p:spPr>
        <p:txBody>
          <a:bodyPr wrap="none" anchor="ctr">
            <a:spAutoFit/>
          </a:bodyPr>
          <a:lstStyle/>
          <a:p>
            <a:pPr>
              <a:lnSpc>
                <a:spcPct val="85000"/>
              </a:lnSpc>
            </a:pPr>
            <a:r>
              <a:rPr lang="en-US" sz="1600" dirty="0"/>
              <a:t>IPv4 </a:t>
            </a:r>
            <a:br>
              <a:rPr lang="en-US" sz="1600" dirty="0"/>
            </a:br>
            <a:r>
              <a:rPr lang="en-US" sz="1600" dirty="0"/>
              <a:t>Internet</a:t>
            </a:r>
          </a:p>
        </p:txBody>
      </p:sp>
      <p:pic>
        <p:nvPicPr>
          <p:cNvPr id="182" name="Picture 181" descr="Computer_Desktop"/>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8015288" y="5407025"/>
            <a:ext cx="795337" cy="9699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grpSp>
        <p:nvGrpSpPr>
          <p:cNvPr id="183" name="Group 182"/>
          <p:cNvGrpSpPr>
            <a:grpSpLocks/>
          </p:cNvGrpSpPr>
          <p:nvPr/>
        </p:nvGrpSpPr>
        <p:grpSpPr bwMode="auto">
          <a:xfrm>
            <a:off x="7118350" y="4568825"/>
            <a:ext cx="703263" cy="579438"/>
            <a:chOff x="970" y="2056"/>
            <a:chExt cx="443" cy="365"/>
          </a:xfrm>
        </p:grpSpPr>
        <p:grpSp>
          <p:nvGrpSpPr>
            <p:cNvPr id="184" name="Group 183"/>
            <p:cNvGrpSpPr>
              <a:grpSpLocks/>
            </p:cNvGrpSpPr>
            <p:nvPr/>
          </p:nvGrpSpPr>
          <p:grpSpPr bwMode="auto">
            <a:xfrm>
              <a:off x="970" y="2114"/>
              <a:ext cx="443" cy="289"/>
              <a:chOff x="152" y="2972"/>
              <a:chExt cx="967" cy="633"/>
            </a:xfrm>
          </p:grpSpPr>
          <p:pic>
            <p:nvPicPr>
              <p:cNvPr id="186" name="Picture 30" descr="IP_VolP Gateway"/>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52" y="2972"/>
                <a:ext cx="967" cy="633"/>
              </a:xfrm>
              <a:prstGeom prst="rect">
                <a:avLst/>
              </a:prstGeom>
              <a:noFill/>
              <a:extLst>
                <a:ext uri="{909E8E84-426E-40DD-AFC4-6F175D3DCCD1}">
                  <a14:hiddenFill xmlns:a14="http://schemas.microsoft.com/office/drawing/2010/main">
                    <a:solidFill>
                      <a:srgbClr val="FFFFFF"/>
                    </a:solidFill>
                  </a14:hiddenFill>
                </a:ext>
              </a:extLst>
            </p:spPr>
          </p:pic>
          <p:sp>
            <p:nvSpPr>
              <p:cNvPr id="187" name="Rectangle 31"/>
              <p:cNvSpPr>
                <a:spLocks noChangeArrowheads="1"/>
              </p:cNvSpPr>
              <p:nvPr/>
            </p:nvSpPr>
            <p:spPr bwMode="auto">
              <a:xfrm rot="878979">
                <a:off x="377" y="3065"/>
                <a:ext cx="503" cy="217"/>
              </a:xfrm>
              <a:prstGeom prst="rect">
                <a:avLst/>
              </a:prstGeom>
              <a:solidFill>
                <a:srgbClr val="CFCFCF"/>
              </a:solidFill>
              <a:ln>
                <a:noFill/>
              </a:ln>
              <a:effectLst/>
              <a:extLst>
                <a:ext uri="{91240B29-F687-4F45-9708-019B960494DF}">
                  <a14:hiddenLine xmlns:a14="http://schemas.microsoft.com/office/drawing/2010/main" w="9525" algn="ctr">
                    <a:solidFill>
                      <a:srgbClr val="333333"/>
                    </a:solidFill>
                    <a:miter lim="800000"/>
                    <a:headEnd/>
                    <a:tailEnd/>
                  </a14:hiddenLine>
                </a:ext>
                <a:ext uri="{AF507438-7753-43E0-B8FC-AC1667EBCBE1}">
                  <a14:hiddenEffects xmlns:a14="http://schemas.microsoft.com/office/drawing/2010/main">
                    <a:effectLst>
                      <a:outerShdw dist="35921" dir="2700000" algn="ctr" rotWithShape="0">
                        <a:srgbClr val="AFAFAF"/>
                      </a:outerShdw>
                    </a:effectLst>
                  </a14:hiddenEffects>
                </a:ext>
              </a:extLst>
            </p:spPr>
            <p:txBody>
              <a:bodyPr wrap="none" anchor="ctr"/>
              <a:lstStyle/>
              <a:p>
                <a:endParaRPr lang="en-GB" dirty="0"/>
              </a:p>
            </p:txBody>
          </p:sp>
        </p:grpSp>
        <p:sp>
          <p:nvSpPr>
            <p:cNvPr id="185" name="Rectangle 32"/>
            <p:cNvSpPr>
              <a:spLocks noChangeArrowheads="1"/>
            </p:cNvSpPr>
            <p:nvPr/>
          </p:nvSpPr>
          <p:spPr bwMode="auto">
            <a:xfrm flipH="1">
              <a:off x="1022" y="2056"/>
              <a:ext cx="260" cy="3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rgbClr val="333333"/>
                  </a:solidFill>
                  <a:miter lim="800000"/>
                  <a:headEnd/>
                  <a:tailEnd/>
                </a14:hiddenLine>
              </a:ext>
              <a:ext uri="{AF507438-7753-43E0-B8FC-AC1667EBCBE1}">
                <a14:hiddenEffects xmlns:a14="http://schemas.microsoft.com/office/drawing/2010/main">
                  <a:effectLst>
                    <a:outerShdw dist="35921" dir="2700000" algn="ctr" rotWithShape="0">
                      <a:srgbClr val="AFAFAF"/>
                    </a:outerShdw>
                  </a:effectLst>
                </a14:hiddenEffects>
              </a:ext>
            </a:extLst>
          </p:spPr>
          <p:txBody>
            <a:bodyPr>
              <a:spAutoFit/>
            </a:bodyPr>
            <a:lstStyle/>
            <a:p>
              <a:pPr algn="l"/>
              <a:r>
                <a:rPr lang="en-US" sz="3200" dirty="0">
                  <a:solidFill>
                    <a:srgbClr val="CC0000"/>
                  </a:solidFill>
                </a:rPr>
                <a:t>X</a:t>
              </a:r>
              <a:endParaRPr lang="en-US" sz="3200" b="0" dirty="0">
                <a:solidFill>
                  <a:srgbClr val="CC0000"/>
                </a:solidFill>
              </a:endParaRPr>
            </a:p>
          </p:txBody>
        </p:sp>
      </p:grpSp>
      <p:pic>
        <p:nvPicPr>
          <p:cNvPr id="188" name="Picture 187" descr="Serve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281988" y="2012950"/>
            <a:ext cx="650875" cy="769938"/>
          </a:xfrm>
          <a:prstGeom prst="rect">
            <a:avLst/>
          </a:prstGeom>
          <a:noFill/>
          <a:extLst>
            <a:ext uri="{909E8E84-426E-40DD-AFC4-6F175D3DCCD1}">
              <a14:hiddenFill xmlns:a14="http://schemas.microsoft.com/office/drawing/2010/main">
                <a:solidFill>
                  <a:srgbClr val="FFFFFF"/>
                </a:solidFill>
              </a14:hiddenFill>
            </a:ext>
          </a:extLst>
        </p:spPr>
      </p:pic>
      <p:grpSp>
        <p:nvGrpSpPr>
          <p:cNvPr id="189" name="Group 188"/>
          <p:cNvGrpSpPr>
            <a:grpSpLocks/>
          </p:cNvGrpSpPr>
          <p:nvPr/>
        </p:nvGrpSpPr>
        <p:grpSpPr bwMode="auto">
          <a:xfrm>
            <a:off x="4492625" y="4071938"/>
            <a:ext cx="2632075" cy="647700"/>
            <a:chOff x="2830" y="2421"/>
            <a:chExt cx="1658" cy="408"/>
          </a:xfrm>
        </p:grpSpPr>
        <p:grpSp>
          <p:nvGrpSpPr>
            <p:cNvPr id="190" name="Group 189"/>
            <p:cNvGrpSpPr>
              <a:grpSpLocks/>
            </p:cNvGrpSpPr>
            <p:nvPr/>
          </p:nvGrpSpPr>
          <p:grpSpPr bwMode="auto">
            <a:xfrm>
              <a:off x="2830" y="2469"/>
              <a:ext cx="1529" cy="331"/>
              <a:chOff x="1714" y="2721"/>
              <a:chExt cx="1529" cy="331"/>
            </a:xfrm>
          </p:grpSpPr>
          <p:sp>
            <p:nvSpPr>
              <p:cNvPr id="193" name="Line 36"/>
              <p:cNvSpPr>
                <a:spLocks noChangeShapeType="1"/>
              </p:cNvSpPr>
              <p:nvPr/>
            </p:nvSpPr>
            <p:spPr bwMode="auto">
              <a:xfrm>
                <a:off x="1714" y="2979"/>
                <a:ext cx="321" cy="5"/>
              </a:xfrm>
              <a:prstGeom prst="line">
                <a:avLst/>
              </a:prstGeom>
              <a:noFill/>
              <a:ln w="38100">
                <a:solidFill>
                  <a:srgbClr val="CC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anchor="ctr"/>
              <a:lstStyle/>
              <a:p>
                <a:endParaRPr lang="en-GB" dirty="0"/>
              </a:p>
            </p:txBody>
          </p:sp>
          <p:sp>
            <p:nvSpPr>
              <p:cNvPr id="194" name="Line 37"/>
              <p:cNvSpPr>
                <a:spLocks noChangeShapeType="1"/>
              </p:cNvSpPr>
              <p:nvPr/>
            </p:nvSpPr>
            <p:spPr bwMode="auto">
              <a:xfrm>
                <a:off x="2030" y="2737"/>
                <a:ext cx="1213" cy="5"/>
              </a:xfrm>
              <a:prstGeom prst="line">
                <a:avLst/>
              </a:prstGeom>
              <a:noFill/>
              <a:ln w="38100">
                <a:solidFill>
                  <a:srgbClr val="CC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anchor="ctr"/>
              <a:lstStyle/>
              <a:p>
                <a:endParaRPr lang="en-GB" dirty="0"/>
              </a:p>
            </p:txBody>
          </p:sp>
          <p:sp>
            <p:nvSpPr>
              <p:cNvPr id="195" name="Line 38"/>
              <p:cNvSpPr>
                <a:spLocks noChangeShapeType="1"/>
              </p:cNvSpPr>
              <p:nvPr/>
            </p:nvSpPr>
            <p:spPr bwMode="auto">
              <a:xfrm rot="5400000">
                <a:off x="3066" y="2884"/>
                <a:ext cx="331" cy="5"/>
              </a:xfrm>
              <a:prstGeom prst="line">
                <a:avLst/>
              </a:prstGeom>
              <a:noFill/>
              <a:ln w="38100">
                <a:solidFill>
                  <a:srgbClr val="CC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anchor="ctr"/>
              <a:lstStyle/>
              <a:p>
                <a:endParaRPr lang="en-GB" dirty="0"/>
              </a:p>
            </p:txBody>
          </p:sp>
          <p:sp>
            <p:nvSpPr>
              <p:cNvPr id="196" name="Line 39"/>
              <p:cNvSpPr>
                <a:spLocks noChangeShapeType="1"/>
              </p:cNvSpPr>
              <p:nvPr/>
            </p:nvSpPr>
            <p:spPr bwMode="auto">
              <a:xfrm rot="5400000">
                <a:off x="1905" y="2860"/>
                <a:ext cx="271" cy="5"/>
              </a:xfrm>
              <a:prstGeom prst="line">
                <a:avLst/>
              </a:prstGeom>
              <a:noFill/>
              <a:ln w="38100">
                <a:solidFill>
                  <a:srgbClr val="CC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anchor="ctr"/>
              <a:lstStyle/>
              <a:p>
                <a:endParaRPr lang="en-GB" dirty="0"/>
              </a:p>
            </p:txBody>
          </p:sp>
        </p:grpSp>
        <p:sp>
          <p:nvSpPr>
            <p:cNvPr id="191" name="Line 40"/>
            <p:cNvSpPr>
              <a:spLocks noChangeShapeType="1"/>
            </p:cNvSpPr>
            <p:nvPr/>
          </p:nvSpPr>
          <p:spPr bwMode="auto">
            <a:xfrm>
              <a:off x="4157" y="2824"/>
              <a:ext cx="331" cy="5"/>
            </a:xfrm>
            <a:prstGeom prst="line">
              <a:avLst/>
            </a:prstGeom>
            <a:noFill/>
            <a:ln w="38100">
              <a:solidFill>
                <a:srgbClr val="CC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anchor="ctr"/>
            <a:lstStyle/>
            <a:p>
              <a:endParaRPr lang="en-GB" dirty="0"/>
            </a:p>
          </p:txBody>
        </p:sp>
        <p:sp>
          <p:nvSpPr>
            <p:cNvPr id="192" name="AutoShape 41"/>
            <p:cNvSpPr>
              <a:spLocks noChangeArrowheads="1"/>
            </p:cNvSpPr>
            <p:nvPr/>
          </p:nvSpPr>
          <p:spPr bwMode="auto">
            <a:xfrm>
              <a:off x="3265" y="2421"/>
              <a:ext cx="203" cy="220"/>
            </a:xfrm>
            <a:prstGeom prst="roundRect">
              <a:avLst>
                <a:gd name="adj" fmla="val 0"/>
              </a:avLst>
            </a:prstGeom>
            <a:gradFill rotWithShape="1">
              <a:gsLst>
                <a:gs pos="0">
                  <a:srgbClr val="CECECE"/>
                </a:gs>
                <a:gs pos="50000">
                  <a:srgbClr val="F0F0F0"/>
                </a:gs>
                <a:gs pos="100000">
                  <a:srgbClr val="CECECE"/>
                </a:gs>
              </a:gsLst>
              <a:lin ang="5400000" scaled="1"/>
            </a:gradFill>
            <a:ln w="9525">
              <a:solidFill>
                <a:schemeClr val="tx1"/>
              </a:solidFill>
              <a:round/>
              <a:headEnd/>
              <a:tailEnd/>
            </a:ln>
            <a:effectLst>
              <a:outerShdw dist="35921" dir="2700000" algn="ctr" rotWithShape="0">
                <a:schemeClr val="tx1">
                  <a:alpha val="50000"/>
                </a:schemeClr>
              </a:outerShdw>
            </a:effectLst>
          </p:spPr>
          <p:txBody>
            <a:bodyPr wrap="none" anchor="ctr"/>
            <a:lstStyle/>
            <a:p>
              <a:r>
                <a:rPr lang="en-US" sz="2000" dirty="0">
                  <a:solidFill>
                    <a:srgbClr val="990033"/>
                  </a:solidFill>
                </a:rPr>
                <a:t>1</a:t>
              </a:r>
            </a:p>
          </p:txBody>
        </p:sp>
      </p:grpSp>
      <p:grpSp>
        <p:nvGrpSpPr>
          <p:cNvPr id="197" name="Group 196"/>
          <p:cNvGrpSpPr>
            <a:grpSpLocks/>
          </p:cNvGrpSpPr>
          <p:nvPr/>
        </p:nvGrpSpPr>
        <p:grpSpPr bwMode="auto">
          <a:xfrm>
            <a:off x="4740275" y="2624138"/>
            <a:ext cx="3529013" cy="1181100"/>
            <a:chOff x="2986" y="1509"/>
            <a:chExt cx="2223" cy="744"/>
          </a:xfrm>
        </p:grpSpPr>
        <p:sp>
          <p:nvSpPr>
            <p:cNvPr id="198" name="Line 43"/>
            <p:cNvSpPr>
              <a:spLocks noChangeShapeType="1"/>
            </p:cNvSpPr>
            <p:nvPr/>
          </p:nvSpPr>
          <p:spPr bwMode="auto">
            <a:xfrm flipH="1">
              <a:off x="2986" y="1512"/>
              <a:ext cx="2223" cy="741"/>
            </a:xfrm>
            <a:prstGeom prst="line">
              <a:avLst/>
            </a:prstGeom>
            <a:noFill/>
            <a:ln w="38100">
              <a:solidFill>
                <a:srgbClr val="CC0000"/>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anchor="ctr"/>
            <a:lstStyle/>
            <a:p>
              <a:endParaRPr lang="en-GB" dirty="0"/>
            </a:p>
          </p:txBody>
        </p:sp>
        <p:sp>
          <p:nvSpPr>
            <p:cNvPr id="199" name="AutoShape 44"/>
            <p:cNvSpPr>
              <a:spLocks noChangeArrowheads="1"/>
            </p:cNvSpPr>
            <p:nvPr/>
          </p:nvSpPr>
          <p:spPr bwMode="auto">
            <a:xfrm>
              <a:off x="4663" y="1509"/>
              <a:ext cx="203" cy="220"/>
            </a:xfrm>
            <a:prstGeom prst="roundRect">
              <a:avLst>
                <a:gd name="adj" fmla="val 0"/>
              </a:avLst>
            </a:prstGeom>
            <a:gradFill rotWithShape="1">
              <a:gsLst>
                <a:gs pos="0">
                  <a:srgbClr val="CECECE"/>
                </a:gs>
                <a:gs pos="50000">
                  <a:srgbClr val="F0F0F0"/>
                </a:gs>
                <a:gs pos="100000">
                  <a:srgbClr val="CECECE"/>
                </a:gs>
              </a:gsLst>
              <a:lin ang="5400000" scaled="1"/>
            </a:gradFill>
            <a:ln w="9525">
              <a:solidFill>
                <a:schemeClr val="tx1"/>
              </a:solidFill>
              <a:round/>
              <a:headEnd/>
              <a:tailEnd/>
            </a:ln>
            <a:effectLst>
              <a:outerShdw dist="35921" dir="2700000" algn="ctr" rotWithShape="0">
                <a:schemeClr val="tx1">
                  <a:alpha val="50000"/>
                </a:schemeClr>
              </a:outerShdw>
            </a:effectLst>
          </p:spPr>
          <p:txBody>
            <a:bodyPr wrap="none" anchor="ctr"/>
            <a:lstStyle/>
            <a:p>
              <a:r>
                <a:rPr lang="en-US" sz="2000" dirty="0">
                  <a:solidFill>
                    <a:srgbClr val="990033"/>
                  </a:solidFill>
                </a:rPr>
                <a:t>2</a:t>
              </a:r>
            </a:p>
          </p:txBody>
        </p:sp>
      </p:grpSp>
      <p:grpSp>
        <p:nvGrpSpPr>
          <p:cNvPr id="200" name="Group 199"/>
          <p:cNvGrpSpPr>
            <a:grpSpLocks/>
          </p:cNvGrpSpPr>
          <p:nvPr/>
        </p:nvGrpSpPr>
        <p:grpSpPr bwMode="auto">
          <a:xfrm>
            <a:off x="8121650" y="2681288"/>
            <a:ext cx="509588" cy="2482850"/>
            <a:chOff x="5116" y="1545"/>
            <a:chExt cx="321" cy="1564"/>
          </a:xfrm>
        </p:grpSpPr>
        <p:sp>
          <p:nvSpPr>
            <p:cNvPr id="201" name="Line 46"/>
            <p:cNvSpPr>
              <a:spLocks noChangeShapeType="1"/>
            </p:cNvSpPr>
            <p:nvPr/>
          </p:nvSpPr>
          <p:spPr bwMode="auto">
            <a:xfrm flipV="1">
              <a:off x="5116" y="1545"/>
              <a:ext cx="243" cy="1564"/>
            </a:xfrm>
            <a:prstGeom prst="line">
              <a:avLst/>
            </a:prstGeom>
            <a:noFill/>
            <a:ln w="38100">
              <a:solidFill>
                <a:srgbClr val="CC0000"/>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anchor="ctr"/>
            <a:lstStyle/>
            <a:p>
              <a:endParaRPr lang="en-GB" dirty="0"/>
            </a:p>
          </p:txBody>
        </p:sp>
        <p:sp>
          <p:nvSpPr>
            <p:cNvPr id="202" name="AutoShape 47"/>
            <p:cNvSpPr>
              <a:spLocks noChangeArrowheads="1"/>
            </p:cNvSpPr>
            <p:nvPr/>
          </p:nvSpPr>
          <p:spPr bwMode="auto">
            <a:xfrm>
              <a:off x="5234" y="1715"/>
              <a:ext cx="203" cy="220"/>
            </a:xfrm>
            <a:prstGeom prst="roundRect">
              <a:avLst>
                <a:gd name="adj" fmla="val 0"/>
              </a:avLst>
            </a:prstGeom>
            <a:gradFill rotWithShape="1">
              <a:gsLst>
                <a:gs pos="0">
                  <a:srgbClr val="CECECE"/>
                </a:gs>
                <a:gs pos="50000">
                  <a:srgbClr val="F0F0F0"/>
                </a:gs>
                <a:gs pos="100000">
                  <a:srgbClr val="CECECE"/>
                </a:gs>
              </a:gsLst>
              <a:lin ang="5400000" scaled="1"/>
            </a:gradFill>
            <a:ln w="9525">
              <a:solidFill>
                <a:schemeClr val="tx1"/>
              </a:solidFill>
              <a:round/>
              <a:headEnd/>
              <a:tailEnd/>
            </a:ln>
            <a:effectLst>
              <a:outerShdw dist="35921" dir="2700000" algn="ctr" rotWithShape="0">
                <a:schemeClr val="tx1">
                  <a:alpha val="50000"/>
                </a:schemeClr>
              </a:outerShdw>
            </a:effectLst>
          </p:spPr>
          <p:txBody>
            <a:bodyPr wrap="none" anchor="ctr"/>
            <a:lstStyle/>
            <a:p>
              <a:r>
                <a:rPr lang="en-US" sz="2000" dirty="0">
                  <a:solidFill>
                    <a:srgbClr val="990033"/>
                  </a:solidFill>
                </a:rPr>
                <a:t>3</a:t>
              </a:r>
            </a:p>
          </p:txBody>
        </p:sp>
      </p:grpSp>
      <p:grpSp>
        <p:nvGrpSpPr>
          <p:cNvPr id="203" name="Group 202"/>
          <p:cNvGrpSpPr>
            <a:grpSpLocks/>
          </p:cNvGrpSpPr>
          <p:nvPr/>
        </p:nvGrpSpPr>
        <p:grpSpPr bwMode="auto">
          <a:xfrm>
            <a:off x="4384675" y="4740275"/>
            <a:ext cx="3584575" cy="1103313"/>
            <a:chOff x="2762" y="2842"/>
            <a:chExt cx="2258" cy="695"/>
          </a:xfrm>
        </p:grpSpPr>
        <p:sp>
          <p:nvSpPr>
            <p:cNvPr id="204" name="Line 49"/>
            <p:cNvSpPr>
              <a:spLocks noChangeShapeType="1"/>
            </p:cNvSpPr>
            <p:nvPr/>
          </p:nvSpPr>
          <p:spPr bwMode="auto">
            <a:xfrm flipH="1" flipV="1">
              <a:off x="2762" y="2842"/>
              <a:ext cx="2258" cy="695"/>
            </a:xfrm>
            <a:prstGeom prst="line">
              <a:avLst/>
            </a:prstGeom>
            <a:noFill/>
            <a:ln w="38100">
              <a:solidFill>
                <a:srgbClr val="CC0000"/>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anchor="ctr"/>
            <a:lstStyle/>
            <a:p>
              <a:endParaRPr lang="en-GB" dirty="0"/>
            </a:p>
          </p:txBody>
        </p:sp>
        <p:sp>
          <p:nvSpPr>
            <p:cNvPr id="205" name="AutoShape 50"/>
            <p:cNvSpPr>
              <a:spLocks noChangeArrowheads="1"/>
            </p:cNvSpPr>
            <p:nvPr/>
          </p:nvSpPr>
          <p:spPr bwMode="auto">
            <a:xfrm>
              <a:off x="3146" y="2940"/>
              <a:ext cx="203" cy="220"/>
            </a:xfrm>
            <a:prstGeom prst="roundRect">
              <a:avLst>
                <a:gd name="adj" fmla="val 0"/>
              </a:avLst>
            </a:prstGeom>
            <a:gradFill rotWithShape="1">
              <a:gsLst>
                <a:gs pos="0">
                  <a:srgbClr val="CECECE"/>
                </a:gs>
                <a:gs pos="50000">
                  <a:srgbClr val="F0F0F0"/>
                </a:gs>
                <a:gs pos="100000">
                  <a:srgbClr val="CECECE"/>
                </a:gs>
              </a:gsLst>
              <a:lin ang="5400000" scaled="1"/>
            </a:gradFill>
            <a:ln w="9525">
              <a:solidFill>
                <a:schemeClr val="tx1"/>
              </a:solidFill>
              <a:round/>
              <a:headEnd/>
              <a:tailEnd/>
            </a:ln>
            <a:effectLst>
              <a:outerShdw dist="35921" dir="2700000" algn="ctr" rotWithShape="0">
                <a:schemeClr val="tx1">
                  <a:alpha val="50000"/>
                </a:schemeClr>
              </a:outerShdw>
            </a:effectLst>
          </p:spPr>
          <p:txBody>
            <a:bodyPr wrap="none" anchor="ctr"/>
            <a:lstStyle/>
            <a:p>
              <a:r>
                <a:rPr lang="en-US" sz="2000" dirty="0">
                  <a:solidFill>
                    <a:srgbClr val="990033"/>
                  </a:solidFill>
                </a:rPr>
                <a:t>5</a:t>
              </a:r>
            </a:p>
          </p:txBody>
        </p:sp>
      </p:grpSp>
      <p:grpSp>
        <p:nvGrpSpPr>
          <p:cNvPr id="206" name="Group 205"/>
          <p:cNvGrpSpPr>
            <a:grpSpLocks/>
          </p:cNvGrpSpPr>
          <p:nvPr/>
        </p:nvGrpSpPr>
        <p:grpSpPr bwMode="auto">
          <a:xfrm>
            <a:off x="4749800" y="3686175"/>
            <a:ext cx="3216275" cy="1439863"/>
            <a:chOff x="2992" y="2178"/>
            <a:chExt cx="2026" cy="907"/>
          </a:xfrm>
        </p:grpSpPr>
        <p:grpSp>
          <p:nvGrpSpPr>
            <p:cNvPr id="207" name="Group 206"/>
            <p:cNvGrpSpPr>
              <a:grpSpLocks/>
            </p:cNvGrpSpPr>
            <p:nvPr/>
          </p:nvGrpSpPr>
          <p:grpSpPr bwMode="auto">
            <a:xfrm>
              <a:off x="2992" y="2330"/>
              <a:ext cx="2026" cy="755"/>
              <a:chOff x="1858" y="2527"/>
              <a:chExt cx="2090" cy="783"/>
            </a:xfrm>
          </p:grpSpPr>
          <p:sp>
            <p:nvSpPr>
              <p:cNvPr id="209" name="Line 53"/>
              <p:cNvSpPr>
                <a:spLocks noChangeShapeType="1"/>
              </p:cNvSpPr>
              <p:nvPr/>
            </p:nvSpPr>
            <p:spPr bwMode="auto">
              <a:xfrm rot="-5400000">
                <a:off x="3539" y="2916"/>
                <a:ext cx="783" cy="6"/>
              </a:xfrm>
              <a:prstGeom prst="line">
                <a:avLst/>
              </a:prstGeom>
              <a:noFill/>
              <a:ln w="38100">
                <a:solidFill>
                  <a:srgbClr val="CC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anchor="ctr"/>
              <a:lstStyle/>
              <a:p>
                <a:endParaRPr lang="en-GB" dirty="0"/>
              </a:p>
            </p:txBody>
          </p:sp>
          <p:sp>
            <p:nvSpPr>
              <p:cNvPr id="210" name="Line 54"/>
              <p:cNvSpPr>
                <a:spLocks noChangeShapeType="1"/>
              </p:cNvSpPr>
              <p:nvPr/>
            </p:nvSpPr>
            <p:spPr bwMode="auto">
              <a:xfrm>
                <a:off x="1858" y="2527"/>
                <a:ext cx="2090" cy="0"/>
              </a:xfrm>
              <a:prstGeom prst="line">
                <a:avLst/>
              </a:prstGeom>
              <a:noFill/>
              <a:ln w="38100">
                <a:solidFill>
                  <a:srgbClr val="CC0000"/>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anchor="ctr"/>
              <a:lstStyle/>
              <a:p>
                <a:endParaRPr lang="en-GB" dirty="0"/>
              </a:p>
            </p:txBody>
          </p:sp>
        </p:grpSp>
        <p:sp>
          <p:nvSpPr>
            <p:cNvPr id="208" name="AutoShape 55"/>
            <p:cNvSpPr>
              <a:spLocks noChangeArrowheads="1"/>
            </p:cNvSpPr>
            <p:nvPr/>
          </p:nvSpPr>
          <p:spPr bwMode="auto">
            <a:xfrm>
              <a:off x="3820" y="2178"/>
              <a:ext cx="203" cy="220"/>
            </a:xfrm>
            <a:prstGeom prst="roundRect">
              <a:avLst>
                <a:gd name="adj" fmla="val 0"/>
              </a:avLst>
            </a:prstGeom>
            <a:gradFill rotWithShape="1">
              <a:gsLst>
                <a:gs pos="0">
                  <a:srgbClr val="CECECE"/>
                </a:gs>
                <a:gs pos="50000">
                  <a:srgbClr val="F0F0F0"/>
                </a:gs>
                <a:gs pos="100000">
                  <a:srgbClr val="CECECE"/>
                </a:gs>
              </a:gsLst>
              <a:lin ang="5400000" scaled="1"/>
            </a:gradFill>
            <a:ln w="9525">
              <a:solidFill>
                <a:schemeClr val="tx1"/>
              </a:solidFill>
              <a:round/>
              <a:headEnd/>
              <a:tailEnd/>
            </a:ln>
            <a:effectLst>
              <a:outerShdw dist="35921" dir="2700000" algn="ctr" rotWithShape="0">
                <a:schemeClr val="tx1">
                  <a:alpha val="50000"/>
                </a:schemeClr>
              </a:outerShdw>
            </a:effectLst>
          </p:spPr>
          <p:txBody>
            <a:bodyPr wrap="none" anchor="ctr"/>
            <a:lstStyle/>
            <a:p>
              <a:r>
                <a:rPr lang="en-US" sz="2000" dirty="0">
                  <a:solidFill>
                    <a:srgbClr val="990033"/>
                  </a:solidFill>
                </a:rPr>
                <a:t>4</a:t>
              </a:r>
            </a:p>
          </p:txBody>
        </p:sp>
      </p:grpSp>
      <p:grpSp>
        <p:nvGrpSpPr>
          <p:cNvPr id="211" name="Group 210"/>
          <p:cNvGrpSpPr>
            <a:grpSpLocks/>
          </p:cNvGrpSpPr>
          <p:nvPr/>
        </p:nvGrpSpPr>
        <p:grpSpPr bwMode="auto">
          <a:xfrm>
            <a:off x="184150" y="2947988"/>
            <a:ext cx="3332163" cy="544512"/>
            <a:chOff x="116" y="1713"/>
            <a:chExt cx="2099" cy="343"/>
          </a:xfrm>
        </p:grpSpPr>
        <p:sp>
          <p:nvSpPr>
            <p:cNvPr id="212" name="AutoShape 57"/>
            <p:cNvSpPr>
              <a:spLocks noChangeArrowheads="1"/>
            </p:cNvSpPr>
            <p:nvPr/>
          </p:nvSpPr>
          <p:spPr bwMode="auto">
            <a:xfrm>
              <a:off x="233" y="1713"/>
              <a:ext cx="1982" cy="343"/>
            </a:xfrm>
            <a:prstGeom prst="roundRect">
              <a:avLst>
                <a:gd name="adj" fmla="val 4167"/>
              </a:avLst>
            </a:prstGeom>
            <a:gradFill rotWithShape="1">
              <a:gsLst>
                <a:gs pos="0">
                  <a:srgbClr val="EEEFD7"/>
                </a:gs>
                <a:gs pos="100000">
                  <a:srgbClr val="E4CD9A"/>
                </a:gs>
              </a:gsLst>
              <a:path path="shape">
                <a:fillToRect l="50000" t="50000" r="50000" b="50000"/>
              </a:path>
            </a:gradFill>
            <a:ln w="9525" algn="ctr">
              <a:solidFill>
                <a:srgbClr val="333333"/>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115888" algn="l">
                <a:lnSpc>
                  <a:spcPct val="90000"/>
                </a:lnSpc>
                <a:spcBef>
                  <a:spcPct val="40000"/>
                </a:spcBef>
              </a:pPr>
              <a:r>
                <a:rPr lang="en-US" sz="1600" dirty="0"/>
                <a:t>Bubble packet to Teredo </a:t>
              </a:r>
              <a:br>
                <a:rPr lang="en-US" sz="1600" dirty="0"/>
              </a:br>
              <a:r>
                <a:rPr lang="en-US" sz="1600" dirty="0"/>
                <a:t>Client B</a:t>
              </a:r>
            </a:p>
          </p:txBody>
        </p:sp>
        <p:sp>
          <p:nvSpPr>
            <p:cNvPr id="213" name="AutoShape 58"/>
            <p:cNvSpPr>
              <a:spLocks noChangeArrowheads="1"/>
            </p:cNvSpPr>
            <p:nvPr/>
          </p:nvSpPr>
          <p:spPr bwMode="auto">
            <a:xfrm>
              <a:off x="116" y="1774"/>
              <a:ext cx="203" cy="220"/>
            </a:xfrm>
            <a:prstGeom prst="roundRect">
              <a:avLst>
                <a:gd name="adj" fmla="val 0"/>
              </a:avLst>
            </a:prstGeom>
            <a:gradFill rotWithShape="1">
              <a:gsLst>
                <a:gs pos="0">
                  <a:srgbClr val="CECECE"/>
                </a:gs>
                <a:gs pos="50000">
                  <a:srgbClr val="F0F0F0"/>
                </a:gs>
                <a:gs pos="100000">
                  <a:srgbClr val="CECECE"/>
                </a:gs>
              </a:gsLst>
              <a:lin ang="5400000" scaled="1"/>
            </a:gradFill>
            <a:ln w="9525">
              <a:solidFill>
                <a:schemeClr val="tx1"/>
              </a:solidFill>
              <a:round/>
              <a:headEnd/>
              <a:tailEnd/>
            </a:ln>
            <a:effectLst>
              <a:outerShdw dist="35921" dir="2700000" algn="ctr" rotWithShape="0">
                <a:schemeClr val="tx1">
                  <a:alpha val="50000"/>
                </a:schemeClr>
              </a:outerShdw>
            </a:effectLst>
          </p:spPr>
          <p:txBody>
            <a:bodyPr wrap="none" anchor="ctr"/>
            <a:lstStyle/>
            <a:p>
              <a:r>
                <a:rPr lang="en-US" sz="2000" dirty="0">
                  <a:solidFill>
                    <a:srgbClr val="990033"/>
                  </a:solidFill>
                </a:rPr>
                <a:t>1</a:t>
              </a:r>
            </a:p>
          </p:txBody>
        </p:sp>
      </p:grpSp>
      <p:grpSp>
        <p:nvGrpSpPr>
          <p:cNvPr id="214" name="Group 213"/>
          <p:cNvGrpSpPr>
            <a:grpSpLocks/>
          </p:cNvGrpSpPr>
          <p:nvPr/>
        </p:nvGrpSpPr>
        <p:grpSpPr bwMode="auto">
          <a:xfrm>
            <a:off x="179388" y="3586163"/>
            <a:ext cx="3332162" cy="544512"/>
            <a:chOff x="113" y="2115"/>
            <a:chExt cx="2099" cy="343"/>
          </a:xfrm>
        </p:grpSpPr>
        <p:sp>
          <p:nvSpPr>
            <p:cNvPr id="215" name="AutoShape 60"/>
            <p:cNvSpPr>
              <a:spLocks noChangeArrowheads="1"/>
            </p:cNvSpPr>
            <p:nvPr/>
          </p:nvSpPr>
          <p:spPr bwMode="auto">
            <a:xfrm>
              <a:off x="230" y="2115"/>
              <a:ext cx="1982" cy="343"/>
            </a:xfrm>
            <a:prstGeom prst="roundRect">
              <a:avLst>
                <a:gd name="adj" fmla="val 4167"/>
              </a:avLst>
            </a:prstGeom>
            <a:gradFill rotWithShape="1">
              <a:gsLst>
                <a:gs pos="0">
                  <a:srgbClr val="EEEFD7"/>
                </a:gs>
                <a:gs pos="100000">
                  <a:srgbClr val="E4CD9A"/>
                </a:gs>
              </a:gsLst>
              <a:path path="shape">
                <a:fillToRect l="50000" t="50000" r="50000" b="50000"/>
              </a:path>
            </a:gradFill>
            <a:ln w="9525" algn="ctr">
              <a:solidFill>
                <a:srgbClr val="333333"/>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115888" algn="l">
                <a:lnSpc>
                  <a:spcPct val="90000"/>
                </a:lnSpc>
                <a:spcBef>
                  <a:spcPct val="40000"/>
                </a:spcBef>
              </a:pPr>
              <a:r>
                <a:rPr lang="en-US" sz="1600" dirty="0"/>
                <a:t>Bubble packet to Teredo </a:t>
              </a:r>
              <a:br>
                <a:rPr lang="en-US" sz="1600" dirty="0"/>
              </a:br>
              <a:r>
                <a:rPr lang="en-US" sz="1600" dirty="0"/>
                <a:t>Server 2</a:t>
              </a:r>
            </a:p>
          </p:txBody>
        </p:sp>
        <p:sp>
          <p:nvSpPr>
            <p:cNvPr id="216" name="AutoShape 61"/>
            <p:cNvSpPr>
              <a:spLocks noChangeArrowheads="1"/>
            </p:cNvSpPr>
            <p:nvPr/>
          </p:nvSpPr>
          <p:spPr bwMode="auto">
            <a:xfrm>
              <a:off x="113" y="2176"/>
              <a:ext cx="203" cy="220"/>
            </a:xfrm>
            <a:prstGeom prst="roundRect">
              <a:avLst>
                <a:gd name="adj" fmla="val 0"/>
              </a:avLst>
            </a:prstGeom>
            <a:gradFill rotWithShape="1">
              <a:gsLst>
                <a:gs pos="0">
                  <a:srgbClr val="CECECE"/>
                </a:gs>
                <a:gs pos="50000">
                  <a:srgbClr val="F0F0F0"/>
                </a:gs>
                <a:gs pos="100000">
                  <a:srgbClr val="CECECE"/>
                </a:gs>
              </a:gsLst>
              <a:lin ang="5400000" scaled="1"/>
            </a:gradFill>
            <a:ln w="9525">
              <a:solidFill>
                <a:schemeClr val="tx1"/>
              </a:solidFill>
              <a:round/>
              <a:headEnd/>
              <a:tailEnd/>
            </a:ln>
            <a:effectLst>
              <a:outerShdw dist="35921" dir="2700000" algn="ctr" rotWithShape="0">
                <a:schemeClr val="tx1">
                  <a:alpha val="50000"/>
                </a:schemeClr>
              </a:outerShdw>
            </a:effectLst>
          </p:spPr>
          <p:txBody>
            <a:bodyPr wrap="none" anchor="ctr"/>
            <a:lstStyle/>
            <a:p>
              <a:r>
                <a:rPr lang="en-US" sz="2000" dirty="0">
                  <a:solidFill>
                    <a:srgbClr val="990033"/>
                  </a:solidFill>
                </a:rPr>
                <a:t>2</a:t>
              </a:r>
            </a:p>
          </p:txBody>
        </p:sp>
      </p:grpSp>
      <p:grpSp>
        <p:nvGrpSpPr>
          <p:cNvPr id="217" name="Group 216"/>
          <p:cNvGrpSpPr>
            <a:grpSpLocks/>
          </p:cNvGrpSpPr>
          <p:nvPr/>
        </p:nvGrpSpPr>
        <p:grpSpPr bwMode="auto">
          <a:xfrm>
            <a:off x="188913" y="4224338"/>
            <a:ext cx="3332162" cy="544512"/>
            <a:chOff x="119" y="2517"/>
            <a:chExt cx="2099" cy="343"/>
          </a:xfrm>
        </p:grpSpPr>
        <p:sp>
          <p:nvSpPr>
            <p:cNvPr id="218" name="AutoShape 63"/>
            <p:cNvSpPr>
              <a:spLocks noChangeArrowheads="1"/>
            </p:cNvSpPr>
            <p:nvPr/>
          </p:nvSpPr>
          <p:spPr bwMode="auto">
            <a:xfrm>
              <a:off x="236" y="2517"/>
              <a:ext cx="1982" cy="343"/>
            </a:xfrm>
            <a:prstGeom prst="roundRect">
              <a:avLst>
                <a:gd name="adj" fmla="val 4167"/>
              </a:avLst>
            </a:prstGeom>
            <a:gradFill rotWithShape="1">
              <a:gsLst>
                <a:gs pos="0">
                  <a:srgbClr val="EEEFD7"/>
                </a:gs>
                <a:gs pos="100000">
                  <a:srgbClr val="E4CD9A"/>
                </a:gs>
              </a:gsLst>
              <a:path path="shape">
                <a:fillToRect l="50000" t="50000" r="50000" b="50000"/>
              </a:path>
            </a:gradFill>
            <a:ln w="9525" algn="ctr">
              <a:solidFill>
                <a:srgbClr val="333333"/>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115888" algn="l">
                <a:lnSpc>
                  <a:spcPct val="90000"/>
                </a:lnSpc>
                <a:spcBef>
                  <a:spcPct val="40000"/>
                </a:spcBef>
              </a:pPr>
              <a:r>
                <a:rPr lang="en-US" sz="1600" dirty="0"/>
                <a:t>Forwarded bubble packet </a:t>
              </a:r>
              <a:br>
                <a:rPr lang="en-US" sz="1600" dirty="0"/>
              </a:br>
              <a:r>
                <a:rPr lang="en-US" sz="1600" dirty="0"/>
                <a:t>to Teredo Client B</a:t>
              </a:r>
            </a:p>
          </p:txBody>
        </p:sp>
        <p:sp>
          <p:nvSpPr>
            <p:cNvPr id="219" name="AutoShape 64"/>
            <p:cNvSpPr>
              <a:spLocks noChangeArrowheads="1"/>
            </p:cNvSpPr>
            <p:nvPr/>
          </p:nvSpPr>
          <p:spPr bwMode="auto">
            <a:xfrm>
              <a:off x="119" y="2578"/>
              <a:ext cx="203" cy="220"/>
            </a:xfrm>
            <a:prstGeom prst="roundRect">
              <a:avLst>
                <a:gd name="adj" fmla="val 0"/>
              </a:avLst>
            </a:prstGeom>
            <a:gradFill rotWithShape="1">
              <a:gsLst>
                <a:gs pos="0">
                  <a:srgbClr val="CECECE"/>
                </a:gs>
                <a:gs pos="50000">
                  <a:srgbClr val="F0F0F0"/>
                </a:gs>
                <a:gs pos="100000">
                  <a:srgbClr val="CECECE"/>
                </a:gs>
              </a:gsLst>
              <a:lin ang="5400000" scaled="1"/>
            </a:gradFill>
            <a:ln w="9525">
              <a:solidFill>
                <a:schemeClr val="tx1"/>
              </a:solidFill>
              <a:round/>
              <a:headEnd/>
              <a:tailEnd/>
            </a:ln>
            <a:effectLst>
              <a:outerShdw dist="35921" dir="2700000" algn="ctr" rotWithShape="0">
                <a:schemeClr val="tx1">
                  <a:alpha val="50000"/>
                </a:schemeClr>
              </a:outerShdw>
            </a:effectLst>
          </p:spPr>
          <p:txBody>
            <a:bodyPr wrap="none" anchor="ctr"/>
            <a:lstStyle/>
            <a:p>
              <a:r>
                <a:rPr lang="en-US" sz="2000" dirty="0">
                  <a:solidFill>
                    <a:srgbClr val="990033"/>
                  </a:solidFill>
                </a:rPr>
                <a:t>3</a:t>
              </a:r>
            </a:p>
          </p:txBody>
        </p:sp>
      </p:grpSp>
      <p:grpSp>
        <p:nvGrpSpPr>
          <p:cNvPr id="220" name="Group 219"/>
          <p:cNvGrpSpPr>
            <a:grpSpLocks/>
          </p:cNvGrpSpPr>
          <p:nvPr/>
        </p:nvGrpSpPr>
        <p:grpSpPr bwMode="auto">
          <a:xfrm>
            <a:off x="193675" y="4857750"/>
            <a:ext cx="3332163" cy="544513"/>
            <a:chOff x="122" y="2916"/>
            <a:chExt cx="2099" cy="343"/>
          </a:xfrm>
        </p:grpSpPr>
        <p:sp>
          <p:nvSpPr>
            <p:cNvPr id="221" name="AutoShape 66"/>
            <p:cNvSpPr>
              <a:spLocks noChangeArrowheads="1"/>
            </p:cNvSpPr>
            <p:nvPr/>
          </p:nvSpPr>
          <p:spPr bwMode="auto">
            <a:xfrm>
              <a:off x="239" y="2916"/>
              <a:ext cx="1982" cy="343"/>
            </a:xfrm>
            <a:prstGeom prst="roundRect">
              <a:avLst>
                <a:gd name="adj" fmla="val 4167"/>
              </a:avLst>
            </a:prstGeom>
            <a:gradFill rotWithShape="1">
              <a:gsLst>
                <a:gs pos="0">
                  <a:srgbClr val="EEEFD7"/>
                </a:gs>
                <a:gs pos="100000">
                  <a:srgbClr val="E4CD9A"/>
                </a:gs>
              </a:gsLst>
              <a:path path="shape">
                <a:fillToRect l="50000" t="50000" r="50000" b="50000"/>
              </a:path>
            </a:gradFill>
            <a:ln w="9525" algn="ctr">
              <a:solidFill>
                <a:srgbClr val="333333"/>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115888" algn="l">
                <a:lnSpc>
                  <a:spcPct val="90000"/>
                </a:lnSpc>
                <a:spcBef>
                  <a:spcPct val="40000"/>
                </a:spcBef>
              </a:pPr>
              <a:r>
                <a:rPr lang="en-US" sz="1600" dirty="0"/>
                <a:t>Bubble packet to Teredo </a:t>
              </a:r>
              <a:br>
                <a:rPr lang="en-US" sz="1600" dirty="0"/>
              </a:br>
              <a:r>
                <a:rPr lang="en-US" sz="1600" dirty="0"/>
                <a:t>Client A</a:t>
              </a:r>
            </a:p>
          </p:txBody>
        </p:sp>
        <p:sp>
          <p:nvSpPr>
            <p:cNvPr id="222" name="AutoShape 67"/>
            <p:cNvSpPr>
              <a:spLocks noChangeArrowheads="1"/>
            </p:cNvSpPr>
            <p:nvPr/>
          </p:nvSpPr>
          <p:spPr bwMode="auto">
            <a:xfrm>
              <a:off x="122" y="2977"/>
              <a:ext cx="203" cy="220"/>
            </a:xfrm>
            <a:prstGeom prst="roundRect">
              <a:avLst>
                <a:gd name="adj" fmla="val 0"/>
              </a:avLst>
            </a:prstGeom>
            <a:gradFill rotWithShape="1">
              <a:gsLst>
                <a:gs pos="0">
                  <a:srgbClr val="CECECE"/>
                </a:gs>
                <a:gs pos="50000">
                  <a:srgbClr val="F0F0F0"/>
                </a:gs>
                <a:gs pos="100000">
                  <a:srgbClr val="CECECE"/>
                </a:gs>
              </a:gsLst>
              <a:lin ang="5400000" scaled="1"/>
            </a:gradFill>
            <a:ln w="9525">
              <a:solidFill>
                <a:schemeClr val="tx1"/>
              </a:solidFill>
              <a:round/>
              <a:headEnd/>
              <a:tailEnd/>
            </a:ln>
            <a:effectLst>
              <a:outerShdw dist="35921" dir="2700000" algn="ctr" rotWithShape="0">
                <a:schemeClr val="tx1">
                  <a:alpha val="50000"/>
                </a:schemeClr>
              </a:outerShdw>
            </a:effectLst>
          </p:spPr>
          <p:txBody>
            <a:bodyPr wrap="none" anchor="ctr"/>
            <a:lstStyle/>
            <a:p>
              <a:r>
                <a:rPr lang="en-US" sz="2000" dirty="0">
                  <a:solidFill>
                    <a:srgbClr val="990033"/>
                  </a:solidFill>
                </a:rPr>
                <a:t>4</a:t>
              </a:r>
            </a:p>
          </p:txBody>
        </p:sp>
      </p:grpSp>
      <p:grpSp>
        <p:nvGrpSpPr>
          <p:cNvPr id="223" name="Group 222"/>
          <p:cNvGrpSpPr>
            <a:grpSpLocks/>
          </p:cNvGrpSpPr>
          <p:nvPr/>
        </p:nvGrpSpPr>
        <p:grpSpPr bwMode="auto">
          <a:xfrm>
            <a:off x="188913" y="5481638"/>
            <a:ext cx="3332162" cy="544512"/>
            <a:chOff x="119" y="3309"/>
            <a:chExt cx="2099" cy="343"/>
          </a:xfrm>
        </p:grpSpPr>
        <p:sp>
          <p:nvSpPr>
            <p:cNvPr id="224" name="AutoShape 69"/>
            <p:cNvSpPr>
              <a:spLocks noChangeArrowheads="1"/>
            </p:cNvSpPr>
            <p:nvPr/>
          </p:nvSpPr>
          <p:spPr bwMode="auto">
            <a:xfrm>
              <a:off x="236" y="3309"/>
              <a:ext cx="1982" cy="343"/>
            </a:xfrm>
            <a:prstGeom prst="roundRect">
              <a:avLst>
                <a:gd name="adj" fmla="val 4167"/>
              </a:avLst>
            </a:prstGeom>
            <a:gradFill rotWithShape="1">
              <a:gsLst>
                <a:gs pos="0">
                  <a:srgbClr val="EEEFD7"/>
                </a:gs>
                <a:gs pos="100000">
                  <a:srgbClr val="E4CD9A"/>
                </a:gs>
              </a:gsLst>
              <a:path path="shape">
                <a:fillToRect l="50000" t="50000" r="50000" b="50000"/>
              </a:path>
            </a:gradFill>
            <a:ln w="9525" algn="ctr">
              <a:solidFill>
                <a:srgbClr val="333333"/>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115888" algn="l">
                <a:lnSpc>
                  <a:spcPct val="90000"/>
                </a:lnSpc>
                <a:spcBef>
                  <a:spcPct val="40000"/>
                </a:spcBef>
              </a:pPr>
              <a:r>
                <a:rPr lang="en-US" sz="1600" dirty="0"/>
                <a:t>Direct packet to Teredo </a:t>
              </a:r>
              <a:br>
                <a:rPr lang="en-US" sz="1600" dirty="0"/>
              </a:br>
              <a:r>
                <a:rPr lang="en-US" sz="1600" dirty="0"/>
                <a:t>Client B</a:t>
              </a:r>
            </a:p>
          </p:txBody>
        </p:sp>
        <p:sp>
          <p:nvSpPr>
            <p:cNvPr id="225" name="AutoShape 70"/>
            <p:cNvSpPr>
              <a:spLocks noChangeArrowheads="1"/>
            </p:cNvSpPr>
            <p:nvPr/>
          </p:nvSpPr>
          <p:spPr bwMode="auto">
            <a:xfrm>
              <a:off x="119" y="3370"/>
              <a:ext cx="203" cy="220"/>
            </a:xfrm>
            <a:prstGeom prst="roundRect">
              <a:avLst>
                <a:gd name="adj" fmla="val 0"/>
              </a:avLst>
            </a:prstGeom>
            <a:gradFill rotWithShape="1">
              <a:gsLst>
                <a:gs pos="0">
                  <a:srgbClr val="CECECE"/>
                </a:gs>
                <a:gs pos="50000">
                  <a:srgbClr val="F0F0F0"/>
                </a:gs>
                <a:gs pos="100000">
                  <a:srgbClr val="CECECE"/>
                </a:gs>
              </a:gsLst>
              <a:lin ang="5400000" scaled="1"/>
            </a:gradFill>
            <a:ln w="9525">
              <a:solidFill>
                <a:schemeClr val="tx1"/>
              </a:solidFill>
              <a:round/>
              <a:headEnd/>
              <a:tailEnd/>
            </a:ln>
            <a:effectLst>
              <a:outerShdw dist="35921" dir="2700000" algn="ctr" rotWithShape="0">
                <a:schemeClr val="tx1">
                  <a:alpha val="50000"/>
                </a:schemeClr>
              </a:outerShdw>
            </a:effectLst>
          </p:spPr>
          <p:txBody>
            <a:bodyPr wrap="none" anchor="ctr"/>
            <a:lstStyle/>
            <a:p>
              <a:r>
                <a:rPr lang="en-US" sz="2000" dirty="0">
                  <a:solidFill>
                    <a:srgbClr val="990033"/>
                  </a:solidFill>
                </a:rPr>
                <a:t>5</a:t>
              </a:r>
            </a:p>
          </p:txBody>
        </p:sp>
      </p:grpSp>
      <p:sp>
        <p:nvSpPr>
          <p:cNvPr id="226" name="Rectangle 225"/>
          <p:cNvSpPr>
            <a:spLocks noChangeArrowheads="1"/>
          </p:cNvSpPr>
          <p:nvPr/>
        </p:nvSpPr>
        <p:spPr bwMode="auto">
          <a:xfrm>
            <a:off x="2613025" y="839788"/>
            <a:ext cx="3822700" cy="4270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rgbClr val="333333"/>
                </a:solidFill>
                <a:miter lim="800000"/>
                <a:headEnd/>
                <a:tailEnd/>
              </a14:hiddenLine>
            </a:ext>
            <a:ext uri="{AF507438-7753-43E0-B8FC-AC1667EBCBE1}">
              <a14:hiddenEffects xmlns:a14="http://schemas.microsoft.com/office/drawing/2010/main">
                <a:effectLst>
                  <a:outerShdw dist="35921" dir="2700000" algn="ctr" rotWithShape="0">
                    <a:srgbClr val="AFAFAF"/>
                  </a:outerShdw>
                </a:effectLst>
              </a14:hiddenEffects>
            </a:ext>
          </a:extLst>
        </p:spPr>
        <p:txBody>
          <a:bodyPr wrap="none">
            <a:spAutoFit/>
          </a:bodyPr>
          <a:lstStyle/>
          <a:p>
            <a:r>
              <a:rPr lang="en-US" sz="2200" dirty="0"/>
              <a:t>Teredo: Restricted NAT</a:t>
            </a:r>
          </a:p>
        </p:txBody>
      </p:sp>
      <p:grpSp>
        <p:nvGrpSpPr>
          <p:cNvPr id="227" name="Group 226"/>
          <p:cNvGrpSpPr>
            <a:grpSpLocks/>
          </p:cNvGrpSpPr>
          <p:nvPr/>
        </p:nvGrpSpPr>
        <p:grpSpPr bwMode="auto">
          <a:xfrm>
            <a:off x="46038" y="769938"/>
            <a:ext cx="9050337" cy="5718175"/>
            <a:chOff x="29" y="485"/>
            <a:chExt cx="5701" cy="3602"/>
          </a:xfrm>
        </p:grpSpPr>
        <p:sp>
          <p:nvSpPr>
            <p:cNvPr id="228" name="Rectangle 227"/>
            <p:cNvSpPr>
              <a:spLocks noChangeArrowheads="1"/>
            </p:cNvSpPr>
            <p:nvPr/>
          </p:nvSpPr>
          <p:spPr bwMode="auto">
            <a:xfrm>
              <a:off x="29" y="485"/>
              <a:ext cx="5701" cy="3602"/>
            </a:xfrm>
            <a:prstGeom prst="rect">
              <a:avLst/>
            </a:prstGeom>
            <a:solidFill>
              <a:schemeClr val="bg1"/>
            </a:solidFill>
            <a:ln>
              <a:noFill/>
            </a:ln>
            <a:effectLst/>
            <a:extLst>
              <a:ext uri="{91240B29-F687-4F45-9708-019B960494DF}">
                <a14:hiddenLine xmlns:a14="http://schemas.microsoft.com/office/drawing/2010/main" w="9525" algn="ctr">
                  <a:solidFill>
                    <a:srgbClr val="333333"/>
                  </a:solidFill>
                  <a:miter lim="800000"/>
                  <a:headEnd/>
                  <a:tailEnd/>
                </a14:hiddenLine>
              </a:ext>
              <a:ext uri="{AF507438-7753-43E0-B8FC-AC1667EBCBE1}">
                <a14:hiddenEffects xmlns:a14="http://schemas.microsoft.com/office/drawing/2010/main">
                  <a:effectLst>
                    <a:outerShdw dist="35921" dir="2700000" algn="ctr" rotWithShape="0">
                      <a:srgbClr val="AFAFAF"/>
                    </a:outerShdw>
                  </a:effectLst>
                </a14:hiddenEffects>
              </a:ext>
            </a:extLst>
          </p:spPr>
          <p:txBody>
            <a:bodyPr wrap="none" anchor="ctr"/>
            <a:lstStyle/>
            <a:p>
              <a:endParaRPr lang="en-GB" dirty="0"/>
            </a:p>
          </p:txBody>
        </p:sp>
        <p:sp>
          <p:nvSpPr>
            <p:cNvPr id="229" name="AutoShape 6"/>
            <p:cNvSpPr>
              <a:spLocks noChangeArrowheads="1"/>
            </p:cNvSpPr>
            <p:nvPr/>
          </p:nvSpPr>
          <p:spPr bwMode="auto">
            <a:xfrm>
              <a:off x="339" y="902"/>
              <a:ext cx="5000" cy="1870"/>
            </a:xfrm>
            <a:prstGeom prst="roundRect">
              <a:avLst>
                <a:gd name="adj" fmla="val 4167"/>
              </a:avLst>
            </a:prstGeom>
            <a:solidFill>
              <a:srgbClr val="DEE7F1"/>
            </a:solidFill>
            <a:ln w="9525" algn="ctr">
              <a:solidFill>
                <a:srgbClr val="333333"/>
              </a:solidFill>
              <a:round/>
              <a:headEnd/>
              <a:tailEnd/>
            </a:ln>
          </p:spPr>
          <p:txBody>
            <a:bodyPr/>
            <a:lstStyle/>
            <a:p>
              <a:pPr algn="l"/>
              <a:endParaRPr lang="en-US" dirty="0"/>
            </a:p>
          </p:txBody>
        </p:sp>
        <p:sp>
          <p:nvSpPr>
            <p:cNvPr id="230" name="AutoShape 7"/>
            <p:cNvSpPr>
              <a:spLocks noChangeArrowheads="1"/>
            </p:cNvSpPr>
            <p:nvPr/>
          </p:nvSpPr>
          <p:spPr bwMode="auto">
            <a:xfrm>
              <a:off x="474" y="1313"/>
              <a:ext cx="4748" cy="347"/>
            </a:xfrm>
            <a:prstGeom prst="roundRect">
              <a:avLst>
                <a:gd name="adj" fmla="val 4167"/>
              </a:avLst>
            </a:prstGeom>
            <a:gradFill rotWithShape="1">
              <a:gsLst>
                <a:gs pos="0">
                  <a:srgbClr val="E4CD9A"/>
                </a:gs>
                <a:gs pos="100000">
                  <a:srgbClr val="EEEFD7"/>
                </a:gs>
              </a:gsLst>
              <a:lin ang="2700000" scaled="1"/>
            </a:gradFill>
            <a:ln w="9525" algn="ctr">
              <a:solidFill>
                <a:srgbClr val="333333"/>
              </a:solidFill>
              <a:round/>
              <a:headEnd/>
              <a:tailEnd/>
            </a:ln>
          </p:spPr>
          <p:txBody>
            <a:bodyPr wrap="none" anchor="ctr"/>
            <a:lstStyle/>
            <a:p>
              <a:pPr algn="l">
                <a:lnSpc>
                  <a:spcPct val="90000"/>
                </a:lnSpc>
                <a:spcBef>
                  <a:spcPct val="40000"/>
                </a:spcBef>
              </a:pPr>
              <a:r>
                <a:rPr lang="en-US" dirty="0"/>
                <a:t>   </a:t>
              </a:r>
              <a:r>
                <a:rPr lang="en-US" dirty="0" smtClean="0"/>
                <a:t>Communicate with Teredo server</a:t>
              </a:r>
              <a:endParaRPr lang="en-US" dirty="0"/>
            </a:p>
          </p:txBody>
        </p:sp>
        <p:sp>
          <p:nvSpPr>
            <p:cNvPr id="231" name="AutoShape 8"/>
            <p:cNvSpPr>
              <a:spLocks noChangeArrowheads="1"/>
            </p:cNvSpPr>
            <p:nvPr/>
          </p:nvSpPr>
          <p:spPr bwMode="auto">
            <a:xfrm>
              <a:off x="412" y="1361"/>
              <a:ext cx="228" cy="252"/>
            </a:xfrm>
            <a:prstGeom prst="roundRect">
              <a:avLst>
                <a:gd name="adj" fmla="val 0"/>
              </a:avLst>
            </a:prstGeom>
            <a:gradFill rotWithShape="1">
              <a:gsLst>
                <a:gs pos="0">
                  <a:srgbClr val="CECECE"/>
                </a:gs>
                <a:gs pos="50000">
                  <a:srgbClr val="F0F0F0"/>
                </a:gs>
                <a:gs pos="100000">
                  <a:srgbClr val="CECECE"/>
                </a:gs>
              </a:gsLst>
              <a:lin ang="5400000" scaled="1"/>
            </a:gradFill>
            <a:ln w="9525">
              <a:solidFill>
                <a:schemeClr val="tx1"/>
              </a:solidFill>
              <a:round/>
              <a:headEnd/>
              <a:tailEnd/>
            </a:ln>
            <a:effectLst>
              <a:outerShdw dist="35921" dir="2700000" algn="ctr" rotWithShape="0">
                <a:schemeClr val="tx1">
                  <a:alpha val="50000"/>
                </a:schemeClr>
              </a:outerShdw>
            </a:effectLst>
          </p:spPr>
          <p:txBody>
            <a:bodyPr wrap="none" anchor="ctr"/>
            <a:lstStyle/>
            <a:p>
              <a:pPr>
                <a:lnSpc>
                  <a:spcPct val="90000"/>
                </a:lnSpc>
                <a:defRPr/>
              </a:pPr>
              <a:r>
                <a:rPr lang="en-US" sz="2000" dirty="0">
                  <a:solidFill>
                    <a:srgbClr val="990033"/>
                  </a:solidFill>
                </a:rPr>
                <a:t>1</a:t>
              </a:r>
            </a:p>
          </p:txBody>
        </p:sp>
        <p:sp>
          <p:nvSpPr>
            <p:cNvPr id="232" name="AutoShape 9"/>
            <p:cNvSpPr>
              <a:spLocks noChangeArrowheads="1"/>
            </p:cNvSpPr>
            <p:nvPr/>
          </p:nvSpPr>
          <p:spPr bwMode="auto">
            <a:xfrm>
              <a:off x="482" y="2196"/>
              <a:ext cx="4726" cy="347"/>
            </a:xfrm>
            <a:prstGeom prst="roundRect">
              <a:avLst>
                <a:gd name="adj" fmla="val 4167"/>
              </a:avLst>
            </a:prstGeom>
            <a:gradFill rotWithShape="1">
              <a:gsLst>
                <a:gs pos="0">
                  <a:srgbClr val="E4CD9A"/>
                </a:gs>
                <a:gs pos="100000">
                  <a:srgbClr val="EEEFD7"/>
                </a:gs>
              </a:gsLst>
              <a:lin ang="2700000" scaled="1"/>
            </a:gradFill>
            <a:ln w="9525" algn="ctr">
              <a:solidFill>
                <a:srgbClr val="333333"/>
              </a:solidFill>
              <a:round/>
              <a:headEnd/>
              <a:tailEnd/>
            </a:ln>
          </p:spPr>
          <p:txBody>
            <a:bodyPr wrap="none" anchor="ctr"/>
            <a:lstStyle/>
            <a:p>
              <a:pPr algn="l">
                <a:lnSpc>
                  <a:spcPct val="90000"/>
                </a:lnSpc>
                <a:spcBef>
                  <a:spcPct val="40000"/>
                </a:spcBef>
              </a:pPr>
              <a:r>
                <a:rPr lang="en-US" dirty="0"/>
                <a:t>   Establish communications between Teredo clients</a:t>
              </a:r>
            </a:p>
          </p:txBody>
        </p:sp>
        <p:sp>
          <p:nvSpPr>
            <p:cNvPr id="233" name="AutoShape 10"/>
            <p:cNvSpPr>
              <a:spLocks noChangeArrowheads="1"/>
            </p:cNvSpPr>
            <p:nvPr/>
          </p:nvSpPr>
          <p:spPr bwMode="auto">
            <a:xfrm>
              <a:off x="412" y="2244"/>
              <a:ext cx="228" cy="252"/>
            </a:xfrm>
            <a:prstGeom prst="roundRect">
              <a:avLst>
                <a:gd name="adj" fmla="val 0"/>
              </a:avLst>
            </a:prstGeom>
            <a:gradFill rotWithShape="1">
              <a:gsLst>
                <a:gs pos="0">
                  <a:srgbClr val="CECECE"/>
                </a:gs>
                <a:gs pos="50000">
                  <a:srgbClr val="F0F0F0"/>
                </a:gs>
                <a:gs pos="100000">
                  <a:srgbClr val="CECECE"/>
                </a:gs>
              </a:gsLst>
              <a:lin ang="5400000" scaled="1"/>
            </a:gradFill>
            <a:ln w="9525" algn="ctr">
              <a:solidFill>
                <a:schemeClr val="tx1"/>
              </a:solidFill>
              <a:round/>
              <a:headEnd/>
              <a:tailEnd/>
            </a:ln>
            <a:effectLst>
              <a:outerShdw dist="35921" dir="2700000" algn="ctr" rotWithShape="0">
                <a:schemeClr val="tx1">
                  <a:alpha val="50000"/>
                </a:schemeClr>
              </a:outerShdw>
            </a:effectLst>
          </p:spPr>
          <p:txBody>
            <a:bodyPr wrap="none" anchor="ctr"/>
            <a:lstStyle/>
            <a:p>
              <a:pPr>
                <a:lnSpc>
                  <a:spcPct val="90000"/>
                </a:lnSpc>
                <a:defRPr/>
              </a:pPr>
              <a:r>
                <a:rPr lang="en-US" sz="2000" dirty="0">
                  <a:solidFill>
                    <a:srgbClr val="990033"/>
                  </a:solidFill>
                </a:rPr>
                <a:t>3</a:t>
              </a:r>
            </a:p>
          </p:txBody>
        </p:sp>
        <p:sp>
          <p:nvSpPr>
            <p:cNvPr id="234" name="AutoShape 11"/>
            <p:cNvSpPr>
              <a:spLocks noChangeArrowheads="1"/>
            </p:cNvSpPr>
            <p:nvPr/>
          </p:nvSpPr>
          <p:spPr bwMode="auto">
            <a:xfrm>
              <a:off x="476" y="1744"/>
              <a:ext cx="4746" cy="348"/>
            </a:xfrm>
            <a:prstGeom prst="roundRect">
              <a:avLst>
                <a:gd name="adj" fmla="val 4167"/>
              </a:avLst>
            </a:prstGeom>
            <a:gradFill rotWithShape="1">
              <a:gsLst>
                <a:gs pos="0">
                  <a:srgbClr val="E4CD9A"/>
                </a:gs>
                <a:gs pos="100000">
                  <a:srgbClr val="EEEFD7"/>
                </a:gs>
              </a:gsLst>
              <a:lin ang="2700000" scaled="1"/>
            </a:gradFill>
            <a:ln w="9525" algn="ctr">
              <a:solidFill>
                <a:srgbClr val="333333"/>
              </a:solidFill>
              <a:round/>
              <a:headEnd/>
              <a:tailEnd/>
            </a:ln>
          </p:spPr>
          <p:txBody>
            <a:bodyPr wrap="none" anchor="ctr"/>
            <a:lstStyle/>
            <a:p>
              <a:pPr algn="l">
                <a:lnSpc>
                  <a:spcPct val="90000"/>
                </a:lnSpc>
                <a:spcBef>
                  <a:spcPct val="40000"/>
                </a:spcBef>
              </a:pPr>
              <a:r>
                <a:rPr lang="en-US" dirty="0"/>
                <a:t>   Discover the kind of NAT running at a given host</a:t>
              </a:r>
            </a:p>
          </p:txBody>
        </p:sp>
        <p:sp>
          <p:nvSpPr>
            <p:cNvPr id="235" name="AutoShape 12"/>
            <p:cNvSpPr>
              <a:spLocks noChangeArrowheads="1"/>
            </p:cNvSpPr>
            <p:nvPr/>
          </p:nvSpPr>
          <p:spPr bwMode="auto">
            <a:xfrm>
              <a:off x="412" y="1784"/>
              <a:ext cx="228" cy="251"/>
            </a:xfrm>
            <a:prstGeom prst="roundRect">
              <a:avLst>
                <a:gd name="adj" fmla="val 0"/>
              </a:avLst>
            </a:prstGeom>
            <a:gradFill rotWithShape="1">
              <a:gsLst>
                <a:gs pos="0">
                  <a:srgbClr val="CECECE"/>
                </a:gs>
                <a:gs pos="50000">
                  <a:srgbClr val="F0F0F0"/>
                </a:gs>
                <a:gs pos="100000">
                  <a:srgbClr val="CECECE"/>
                </a:gs>
              </a:gsLst>
              <a:lin ang="5400000" scaled="1"/>
            </a:gradFill>
            <a:ln w="9525" algn="ctr">
              <a:solidFill>
                <a:schemeClr val="tx1"/>
              </a:solidFill>
              <a:round/>
              <a:headEnd/>
              <a:tailEnd/>
            </a:ln>
            <a:effectLst>
              <a:outerShdw dist="35921" dir="2700000" algn="ctr" rotWithShape="0">
                <a:schemeClr val="tx1">
                  <a:alpha val="50000"/>
                </a:schemeClr>
              </a:outerShdw>
            </a:effectLst>
          </p:spPr>
          <p:txBody>
            <a:bodyPr wrap="none" anchor="ctr"/>
            <a:lstStyle/>
            <a:p>
              <a:pPr>
                <a:lnSpc>
                  <a:spcPct val="90000"/>
                </a:lnSpc>
                <a:defRPr/>
              </a:pPr>
              <a:r>
                <a:rPr lang="en-US" sz="2000" dirty="0">
                  <a:solidFill>
                    <a:srgbClr val="990033"/>
                  </a:solidFill>
                </a:rPr>
                <a:t>2</a:t>
              </a:r>
            </a:p>
          </p:txBody>
        </p:sp>
        <p:sp>
          <p:nvSpPr>
            <p:cNvPr id="236" name="Rectangle 235"/>
            <p:cNvSpPr>
              <a:spLocks noChangeArrowheads="1"/>
            </p:cNvSpPr>
            <p:nvPr/>
          </p:nvSpPr>
          <p:spPr bwMode="auto">
            <a:xfrm>
              <a:off x="365" y="949"/>
              <a:ext cx="1863" cy="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rgbClr val="333333"/>
                  </a:solidFill>
                  <a:miter lim="800000"/>
                  <a:headEnd/>
                  <a:tailEnd/>
                </a14:hiddenLine>
              </a:ext>
              <a:ext uri="{AF507438-7753-43E0-B8FC-AC1667EBCBE1}">
                <a14:hiddenEffects xmlns:a14="http://schemas.microsoft.com/office/drawing/2010/main">
                  <a:effectLst>
                    <a:outerShdw dist="35921" dir="2700000" algn="ctr" rotWithShape="0">
                      <a:srgbClr val="AFAFAF"/>
                    </a:outerShdw>
                  </a:effectLst>
                </a14:hiddenEffects>
              </a:ext>
            </a:extLst>
          </p:spPr>
          <p:txBody>
            <a:bodyPr wrap="none">
              <a:spAutoFit/>
            </a:bodyPr>
            <a:lstStyle/>
            <a:p>
              <a:r>
                <a:rPr lang="en-US" sz="2000" dirty="0"/>
                <a:t>How Teredo works:</a:t>
              </a:r>
            </a:p>
          </p:txBody>
        </p:sp>
      </p:grpSp>
      <p:grpSp>
        <p:nvGrpSpPr>
          <p:cNvPr id="237" name="Group 236"/>
          <p:cNvGrpSpPr>
            <a:grpSpLocks/>
          </p:cNvGrpSpPr>
          <p:nvPr/>
        </p:nvGrpSpPr>
        <p:grpSpPr bwMode="auto">
          <a:xfrm>
            <a:off x="70644" y="755649"/>
            <a:ext cx="9050338" cy="5718175"/>
            <a:chOff x="26" y="482"/>
            <a:chExt cx="5701" cy="3602"/>
          </a:xfrm>
        </p:grpSpPr>
        <p:sp>
          <p:nvSpPr>
            <p:cNvPr id="238" name="Rectangle 237"/>
            <p:cNvSpPr>
              <a:spLocks noChangeArrowheads="1"/>
            </p:cNvSpPr>
            <p:nvPr/>
          </p:nvSpPr>
          <p:spPr bwMode="auto">
            <a:xfrm>
              <a:off x="26" y="482"/>
              <a:ext cx="5701" cy="3602"/>
            </a:xfrm>
            <a:prstGeom prst="rect">
              <a:avLst/>
            </a:prstGeom>
            <a:solidFill>
              <a:schemeClr val="bg1"/>
            </a:solidFill>
            <a:ln>
              <a:noFill/>
            </a:ln>
            <a:effectLst/>
            <a:extLst>
              <a:ext uri="{91240B29-F687-4F45-9708-019B960494DF}">
                <a14:hiddenLine xmlns:a14="http://schemas.microsoft.com/office/drawing/2010/main" w="9525" algn="ctr">
                  <a:solidFill>
                    <a:srgbClr val="333333"/>
                  </a:solidFill>
                  <a:miter lim="800000"/>
                  <a:headEnd/>
                  <a:tailEnd/>
                </a14:hiddenLine>
              </a:ext>
              <a:ext uri="{AF507438-7753-43E0-B8FC-AC1667EBCBE1}">
                <a14:hiddenEffects xmlns:a14="http://schemas.microsoft.com/office/drawing/2010/main">
                  <a:effectLst>
                    <a:outerShdw dist="35921" dir="2700000" algn="ctr" rotWithShape="0">
                      <a:srgbClr val="AFAFAF"/>
                    </a:outerShdw>
                  </a:effectLst>
                </a14:hiddenEffects>
              </a:ext>
            </a:extLst>
          </p:spPr>
          <p:txBody>
            <a:bodyPr wrap="none" anchor="ctr"/>
            <a:lstStyle/>
            <a:p>
              <a:endParaRPr lang="en-GB" dirty="0"/>
            </a:p>
          </p:txBody>
        </p:sp>
        <p:sp>
          <p:nvSpPr>
            <p:cNvPr id="239" name="AutoShape 6"/>
            <p:cNvSpPr>
              <a:spLocks noChangeArrowheads="1"/>
            </p:cNvSpPr>
            <p:nvPr/>
          </p:nvSpPr>
          <p:spPr bwMode="auto">
            <a:xfrm>
              <a:off x="107" y="707"/>
              <a:ext cx="5512" cy="2016"/>
            </a:xfrm>
            <a:prstGeom prst="roundRect">
              <a:avLst>
                <a:gd name="adj" fmla="val 4167"/>
              </a:avLst>
            </a:prstGeom>
            <a:solidFill>
              <a:srgbClr val="DEE7F1"/>
            </a:solidFill>
            <a:ln w="9525" algn="ctr">
              <a:solidFill>
                <a:srgbClr val="333333"/>
              </a:solidFill>
              <a:round/>
              <a:headEnd/>
              <a:tailEnd/>
            </a:ln>
          </p:spPr>
          <p:txBody>
            <a:bodyPr/>
            <a:lstStyle/>
            <a:p>
              <a:pPr algn="l"/>
              <a:endParaRPr lang="en-US" dirty="0"/>
            </a:p>
          </p:txBody>
        </p:sp>
        <p:sp>
          <p:nvSpPr>
            <p:cNvPr id="240" name="Rounded Rectangle 844808"/>
            <p:cNvSpPr>
              <a:spLocks noChangeArrowheads="1"/>
            </p:cNvSpPr>
            <p:nvPr/>
          </p:nvSpPr>
          <p:spPr bwMode="auto">
            <a:xfrm>
              <a:off x="270" y="887"/>
              <a:ext cx="5198" cy="1033"/>
            </a:xfrm>
            <a:prstGeom prst="roundRect">
              <a:avLst>
                <a:gd name="adj" fmla="val 4167"/>
              </a:avLst>
            </a:prstGeom>
            <a:solidFill>
              <a:srgbClr val="F2E7CE"/>
            </a:solidFill>
            <a:ln w="9525" algn="ctr">
              <a:solidFill>
                <a:srgbClr val="333333"/>
              </a:solidFill>
              <a:round/>
              <a:headEnd/>
              <a:tailEnd/>
            </a:ln>
          </p:spPr>
          <p:txBody>
            <a:bodyPr wrap="none" anchor="ctr"/>
            <a:lstStyle/>
            <a:p>
              <a:pPr marL="228600" indent="-228600" algn="l">
                <a:lnSpc>
                  <a:spcPct val="90000"/>
                </a:lnSpc>
                <a:spcBef>
                  <a:spcPct val="40000"/>
                </a:spcBef>
                <a:buClr>
                  <a:srgbClr val="006699"/>
                </a:buClr>
                <a:buFontTx/>
                <a:buChar char="•"/>
              </a:pPr>
              <a:r>
                <a:rPr lang="en-US" dirty="0"/>
                <a:t>Address-assignment and automatic tunneling technology for </a:t>
              </a:r>
              <a:br>
                <a:rPr lang="en-US" dirty="0"/>
              </a:br>
              <a:r>
                <a:rPr lang="en-US" dirty="0"/>
                <a:t>unicast traffic between IPv6/IPv4 nodes located behind one </a:t>
              </a:r>
              <a:br>
                <a:rPr lang="en-US" dirty="0"/>
              </a:br>
              <a:r>
                <a:rPr lang="en-US" dirty="0"/>
                <a:t>or more IPv4 NATs on the IPv4 Internet</a:t>
              </a:r>
            </a:p>
            <a:p>
              <a:pPr marL="742950" lvl="1" indent="-285750" algn="l">
                <a:lnSpc>
                  <a:spcPct val="90000"/>
                </a:lnSpc>
                <a:spcBef>
                  <a:spcPct val="40000"/>
                </a:spcBef>
                <a:buClr>
                  <a:srgbClr val="006699"/>
                </a:buClr>
                <a:buFontTx/>
                <a:buChar char="•"/>
              </a:pPr>
              <a:r>
                <a:rPr lang="en-US" dirty="0"/>
                <a:t>6to4 relies on public IPv4 address and IPv6 router </a:t>
              </a:r>
              <a:br>
                <a:rPr lang="en-US" dirty="0"/>
              </a:br>
              <a:r>
                <a:rPr lang="en-US" dirty="0"/>
                <a:t>functionality in an edge device</a:t>
              </a:r>
            </a:p>
          </p:txBody>
        </p:sp>
        <p:sp>
          <p:nvSpPr>
            <p:cNvPr id="241" name="Rounded Rectangle 844808"/>
            <p:cNvSpPr>
              <a:spLocks noChangeArrowheads="1"/>
            </p:cNvSpPr>
            <p:nvPr/>
          </p:nvSpPr>
          <p:spPr bwMode="auto">
            <a:xfrm>
              <a:off x="266" y="2077"/>
              <a:ext cx="5198" cy="465"/>
            </a:xfrm>
            <a:prstGeom prst="roundRect">
              <a:avLst>
                <a:gd name="adj" fmla="val 4167"/>
              </a:avLst>
            </a:prstGeom>
            <a:solidFill>
              <a:srgbClr val="F2E7CE"/>
            </a:solidFill>
            <a:ln w="9525" algn="ctr">
              <a:solidFill>
                <a:srgbClr val="333333"/>
              </a:solidFill>
              <a:round/>
              <a:headEnd/>
              <a:tailEnd/>
            </a:ln>
          </p:spPr>
          <p:txBody>
            <a:bodyPr wrap="none" anchor="ctr"/>
            <a:lstStyle/>
            <a:p>
              <a:pPr marL="228600" indent="-228600" algn="l">
                <a:lnSpc>
                  <a:spcPct val="90000"/>
                </a:lnSpc>
                <a:spcBef>
                  <a:spcPct val="40000"/>
                </a:spcBef>
                <a:buClr>
                  <a:srgbClr val="006699"/>
                </a:buClr>
                <a:buFontTx/>
                <a:buChar char="•"/>
              </a:pPr>
              <a:r>
                <a:rPr lang="en-US" dirty="0"/>
                <a:t>Automatically adjusts behavior based on the type of the </a:t>
              </a:r>
              <a:br>
                <a:rPr lang="en-US" dirty="0"/>
              </a:br>
              <a:r>
                <a:rPr lang="en-US" dirty="0"/>
                <a:t>local NAT</a:t>
              </a:r>
            </a:p>
          </p:txBody>
        </p:sp>
      </p:grpSp>
      <p:grpSp>
        <p:nvGrpSpPr>
          <p:cNvPr id="242" name="Group 241"/>
          <p:cNvGrpSpPr>
            <a:grpSpLocks/>
          </p:cNvGrpSpPr>
          <p:nvPr/>
        </p:nvGrpSpPr>
        <p:grpSpPr bwMode="auto">
          <a:xfrm>
            <a:off x="46037" y="797718"/>
            <a:ext cx="9050337" cy="5718175"/>
            <a:chOff x="29" y="485"/>
            <a:chExt cx="5701" cy="3602"/>
          </a:xfrm>
        </p:grpSpPr>
        <p:sp>
          <p:nvSpPr>
            <p:cNvPr id="243" name="Rectangle 242"/>
            <p:cNvSpPr>
              <a:spLocks noChangeArrowheads="1"/>
            </p:cNvSpPr>
            <p:nvPr/>
          </p:nvSpPr>
          <p:spPr bwMode="auto">
            <a:xfrm>
              <a:off x="29" y="485"/>
              <a:ext cx="5701" cy="3602"/>
            </a:xfrm>
            <a:prstGeom prst="rect">
              <a:avLst/>
            </a:prstGeom>
            <a:solidFill>
              <a:schemeClr val="bg1"/>
            </a:solidFill>
            <a:ln>
              <a:noFill/>
            </a:ln>
            <a:effectLst/>
            <a:extLst>
              <a:ext uri="{91240B29-F687-4F45-9708-019B960494DF}">
                <a14:hiddenLine xmlns:a14="http://schemas.microsoft.com/office/drawing/2010/main" w="9525" algn="ctr">
                  <a:solidFill>
                    <a:srgbClr val="333333"/>
                  </a:solidFill>
                  <a:miter lim="800000"/>
                  <a:headEnd/>
                  <a:tailEnd/>
                </a14:hiddenLine>
              </a:ext>
              <a:ext uri="{AF507438-7753-43E0-B8FC-AC1667EBCBE1}">
                <a14:hiddenEffects xmlns:a14="http://schemas.microsoft.com/office/drawing/2010/main">
                  <a:effectLst>
                    <a:outerShdw dist="35921" dir="2700000" algn="ctr" rotWithShape="0">
                      <a:srgbClr val="AFAFAF"/>
                    </a:outerShdw>
                  </a:effectLst>
                </a14:hiddenEffects>
              </a:ext>
            </a:extLst>
          </p:spPr>
          <p:txBody>
            <a:bodyPr wrap="none" anchor="ctr"/>
            <a:lstStyle/>
            <a:p>
              <a:endParaRPr lang="en-GB" dirty="0"/>
            </a:p>
          </p:txBody>
        </p:sp>
        <p:grpSp>
          <p:nvGrpSpPr>
            <p:cNvPr id="244" name="Group 243"/>
            <p:cNvGrpSpPr>
              <a:grpSpLocks/>
            </p:cNvGrpSpPr>
            <p:nvPr/>
          </p:nvGrpSpPr>
          <p:grpSpPr bwMode="auto">
            <a:xfrm>
              <a:off x="336" y="882"/>
              <a:ext cx="5153" cy="3204"/>
              <a:chOff x="336" y="639"/>
              <a:chExt cx="5153" cy="3204"/>
            </a:xfrm>
          </p:grpSpPr>
          <p:sp>
            <p:nvSpPr>
              <p:cNvPr id="246" name="Line 85"/>
              <p:cNvSpPr>
                <a:spLocks noChangeShapeType="1"/>
              </p:cNvSpPr>
              <p:nvPr/>
            </p:nvSpPr>
            <p:spPr bwMode="auto">
              <a:xfrm rot="5400000" flipH="1">
                <a:off x="3558" y="1114"/>
                <a:ext cx="596" cy="1261"/>
              </a:xfrm>
              <a:prstGeom prst="line">
                <a:avLst/>
              </a:prstGeom>
              <a:noFill/>
              <a:ln w="38100">
                <a:solidFill>
                  <a:srgbClr val="CC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anchor="ctr"/>
              <a:lstStyle/>
              <a:p>
                <a:endParaRPr lang="en-GB" dirty="0"/>
              </a:p>
            </p:txBody>
          </p:sp>
          <p:sp>
            <p:nvSpPr>
              <p:cNvPr id="247" name="Line 86"/>
              <p:cNvSpPr>
                <a:spLocks noChangeShapeType="1"/>
              </p:cNvSpPr>
              <p:nvPr/>
            </p:nvSpPr>
            <p:spPr bwMode="auto">
              <a:xfrm flipV="1">
                <a:off x="2188" y="1447"/>
                <a:ext cx="884" cy="572"/>
              </a:xfrm>
              <a:prstGeom prst="line">
                <a:avLst/>
              </a:prstGeom>
              <a:noFill/>
              <a:ln w="38100">
                <a:solidFill>
                  <a:srgbClr val="CC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anchor="ctr"/>
              <a:lstStyle/>
              <a:p>
                <a:endParaRPr lang="en-GB" dirty="0"/>
              </a:p>
            </p:txBody>
          </p:sp>
          <p:sp>
            <p:nvSpPr>
              <p:cNvPr id="248" name="Rectangle 87"/>
              <p:cNvSpPr>
                <a:spLocks noChangeArrowheads="1"/>
              </p:cNvSpPr>
              <p:nvPr/>
            </p:nvSpPr>
            <p:spPr bwMode="auto">
              <a:xfrm flipH="1">
                <a:off x="4755" y="2154"/>
                <a:ext cx="734" cy="3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rgbClr val="333333"/>
                    </a:solidFill>
                    <a:miter lim="800000"/>
                    <a:headEnd/>
                    <a:tailEnd/>
                  </a14:hiddenLine>
                </a:ext>
                <a:ext uri="{AF507438-7753-43E0-B8FC-AC1667EBCBE1}">
                  <a14:hiddenEffects xmlns:a14="http://schemas.microsoft.com/office/drawing/2010/main">
                    <a:effectLst>
                      <a:outerShdw dist="35921" dir="2700000" algn="ctr" rotWithShape="0">
                        <a:srgbClr val="AFAFAF"/>
                      </a:outerShdw>
                    </a:effectLst>
                  </a14:hiddenEffects>
                </a:ext>
              </a:extLst>
            </p:spPr>
            <p:txBody>
              <a:bodyPr wrap="none">
                <a:spAutoFit/>
              </a:bodyPr>
              <a:lstStyle/>
              <a:p>
                <a:r>
                  <a:rPr lang="en-US" sz="1400" dirty="0"/>
                  <a:t>IPv6-only</a:t>
                </a:r>
                <a:br>
                  <a:rPr lang="en-US" sz="1400" dirty="0"/>
                </a:br>
                <a:r>
                  <a:rPr lang="en-US" sz="1400" dirty="0"/>
                  <a:t>host</a:t>
                </a:r>
                <a:endParaRPr lang="en-US" sz="1400" b="0" dirty="0"/>
              </a:p>
            </p:txBody>
          </p:sp>
          <p:sp>
            <p:nvSpPr>
              <p:cNvPr id="249" name="Rectangle 88"/>
              <p:cNvSpPr>
                <a:spLocks noChangeArrowheads="1"/>
              </p:cNvSpPr>
              <p:nvPr/>
            </p:nvSpPr>
            <p:spPr bwMode="auto">
              <a:xfrm flipH="1">
                <a:off x="2743" y="2578"/>
                <a:ext cx="905" cy="1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rgbClr val="333333"/>
                    </a:solidFill>
                    <a:miter lim="800000"/>
                    <a:headEnd/>
                    <a:tailEnd/>
                  </a14:hiddenLine>
                </a:ext>
                <a:ext uri="{AF507438-7753-43E0-B8FC-AC1667EBCBE1}">
                  <a14:hiddenEffects xmlns:a14="http://schemas.microsoft.com/office/drawing/2010/main">
                    <a:effectLst>
                      <a:outerShdw dist="35921" dir="2700000" algn="ctr" rotWithShape="0">
                        <a:srgbClr val="AFAFAF"/>
                      </a:outerShdw>
                    </a:effectLst>
                  </a14:hiddenEffects>
                </a:ext>
              </a:extLst>
            </p:spPr>
            <p:txBody>
              <a:bodyPr wrap="none">
                <a:spAutoFit/>
              </a:bodyPr>
              <a:lstStyle/>
              <a:p>
                <a:r>
                  <a:rPr lang="en-US" sz="1400" dirty="0"/>
                  <a:t>Teredo relay</a:t>
                </a:r>
              </a:p>
            </p:txBody>
          </p:sp>
          <p:sp>
            <p:nvSpPr>
              <p:cNvPr id="250" name="Rectangle 89"/>
              <p:cNvSpPr>
                <a:spLocks noChangeArrowheads="1"/>
              </p:cNvSpPr>
              <p:nvPr/>
            </p:nvSpPr>
            <p:spPr bwMode="auto">
              <a:xfrm flipH="1">
                <a:off x="1000" y="2360"/>
                <a:ext cx="374" cy="1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rgbClr val="333333"/>
                    </a:solidFill>
                    <a:miter lim="800000"/>
                    <a:headEnd/>
                    <a:tailEnd/>
                  </a14:hiddenLine>
                </a:ext>
                <a:ext uri="{AF507438-7753-43E0-B8FC-AC1667EBCBE1}">
                  <a14:hiddenEffects xmlns:a14="http://schemas.microsoft.com/office/drawing/2010/main">
                    <a:effectLst>
                      <a:outerShdw dist="35921" dir="2700000" algn="ctr" rotWithShape="0">
                        <a:srgbClr val="AFAFAF"/>
                      </a:outerShdw>
                    </a:effectLst>
                  </a14:hiddenEffects>
                </a:ext>
              </a:extLst>
            </p:spPr>
            <p:txBody>
              <a:bodyPr wrap="none">
                <a:spAutoFit/>
              </a:bodyPr>
              <a:lstStyle/>
              <a:p>
                <a:r>
                  <a:rPr lang="en-US" sz="1400" dirty="0"/>
                  <a:t>NAT</a:t>
                </a:r>
                <a:endParaRPr lang="en-US" sz="1400" b="0" dirty="0"/>
              </a:p>
            </p:txBody>
          </p:sp>
          <p:sp>
            <p:nvSpPr>
              <p:cNvPr id="251" name="Rectangle 90"/>
              <p:cNvSpPr>
                <a:spLocks noChangeArrowheads="1"/>
              </p:cNvSpPr>
              <p:nvPr/>
            </p:nvSpPr>
            <p:spPr bwMode="auto">
              <a:xfrm flipH="1">
                <a:off x="1179" y="3625"/>
                <a:ext cx="936" cy="1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rgbClr val="333333"/>
                    </a:solidFill>
                    <a:miter lim="800000"/>
                    <a:headEnd/>
                    <a:tailEnd/>
                  </a14:hiddenLine>
                </a:ext>
                <a:ext uri="{AF507438-7753-43E0-B8FC-AC1667EBCBE1}">
                  <a14:hiddenEffects xmlns:a14="http://schemas.microsoft.com/office/drawing/2010/main">
                    <a:effectLst>
                      <a:outerShdw dist="35921" dir="2700000" algn="ctr" rotWithShape="0">
                        <a:srgbClr val="AFAFAF"/>
                      </a:outerShdw>
                    </a:effectLst>
                  </a14:hiddenEffects>
                </a:ext>
              </a:extLst>
            </p:spPr>
            <p:txBody>
              <a:bodyPr wrap="none">
                <a:spAutoFit/>
              </a:bodyPr>
              <a:lstStyle/>
              <a:p>
                <a:r>
                  <a:rPr lang="en-US" sz="1400" dirty="0"/>
                  <a:t>Teredo client</a:t>
                </a:r>
                <a:endParaRPr lang="en-US" sz="1400" b="0" dirty="0"/>
              </a:p>
            </p:txBody>
          </p:sp>
          <p:grpSp>
            <p:nvGrpSpPr>
              <p:cNvPr id="252" name="Group 91"/>
              <p:cNvGrpSpPr>
                <a:grpSpLocks/>
              </p:cNvGrpSpPr>
              <p:nvPr/>
            </p:nvGrpSpPr>
            <p:grpSpPr bwMode="auto">
              <a:xfrm rot="5400000" flipH="1">
                <a:off x="3993" y="2256"/>
                <a:ext cx="296" cy="1353"/>
                <a:chOff x="464" y="2906"/>
                <a:chExt cx="435" cy="1101"/>
              </a:xfrm>
            </p:grpSpPr>
            <p:sp>
              <p:nvSpPr>
                <p:cNvPr id="300" name="Line 92"/>
                <p:cNvSpPr>
                  <a:spLocks noChangeShapeType="1"/>
                </p:cNvSpPr>
                <p:nvPr/>
              </p:nvSpPr>
              <p:spPr bwMode="auto">
                <a:xfrm flipH="1">
                  <a:off x="685" y="2909"/>
                  <a:ext cx="1" cy="1098"/>
                </a:xfrm>
                <a:prstGeom prst="line">
                  <a:avLst/>
                </a:prstGeom>
                <a:noFill/>
                <a:ln w="38100">
                  <a:solidFill>
                    <a:srgbClr val="CC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dirty="0"/>
                </a:p>
              </p:txBody>
            </p:sp>
            <p:sp>
              <p:nvSpPr>
                <p:cNvPr id="301" name="Line 93"/>
                <p:cNvSpPr>
                  <a:spLocks noChangeShapeType="1"/>
                </p:cNvSpPr>
                <p:nvPr/>
              </p:nvSpPr>
              <p:spPr bwMode="auto">
                <a:xfrm rot="16200000">
                  <a:off x="786" y="2797"/>
                  <a:ext cx="1" cy="219"/>
                </a:xfrm>
                <a:prstGeom prst="line">
                  <a:avLst/>
                </a:prstGeom>
                <a:noFill/>
                <a:ln w="38100">
                  <a:solidFill>
                    <a:srgbClr val="CC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dirty="0"/>
                </a:p>
              </p:txBody>
            </p:sp>
            <p:sp>
              <p:nvSpPr>
                <p:cNvPr id="302" name="Line 94"/>
                <p:cNvSpPr>
                  <a:spLocks noChangeShapeType="1"/>
                </p:cNvSpPr>
                <p:nvPr/>
              </p:nvSpPr>
              <p:spPr bwMode="auto">
                <a:xfrm rot="16200000">
                  <a:off x="789" y="3893"/>
                  <a:ext cx="1" cy="219"/>
                </a:xfrm>
                <a:prstGeom prst="line">
                  <a:avLst/>
                </a:prstGeom>
                <a:noFill/>
                <a:ln w="38100">
                  <a:solidFill>
                    <a:srgbClr val="CC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dirty="0"/>
                </a:p>
              </p:txBody>
            </p:sp>
            <p:sp>
              <p:nvSpPr>
                <p:cNvPr id="303" name="Line 95"/>
                <p:cNvSpPr>
                  <a:spLocks noChangeShapeType="1"/>
                </p:cNvSpPr>
                <p:nvPr/>
              </p:nvSpPr>
              <p:spPr bwMode="auto">
                <a:xfrm rot="16200000">
                  <a:off x="573" y="3359"/>
                  <a:ext cx="2" cy="219"/>
                </a:xfrm>
                <a:prstGeom prst="line">
                  <a:avLst/>
                </a:prstGeom>
                <a:noFill/>
                <a:ln w="38100">
                  <a:solidFill>
                    <a:srgbClr val="CC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dirty="0"/>
                </a:p>
              </p:txBody>
            </p:sp>
          </p:grpSp>
          <p:sp>
            <p:nvSpPr>
              <p:cNvPr id="253" name="Rectangle 96"/>
              <p:cNvSpPr>
                <a:spLocks noChangeArrowheads="1"/>
              </p:cNvSpPr>
              <p:nvPr/>
            </p:nvSpPr>
            <p:spPr bwMode="auto">
              <a:xfrm flipH="1">
                <a:off x="3706" y="3080"/>
                <a:ext cx="830" cy="1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rgbClr val="333333"/>
                    </a:solidFill>
                    <a:miter lim="800000"/>
                    <a:headEnd/>
                    <a:tailEnd/>
                  </a14:hiddenLine>
                </a:ext>
                <a:ext uri="{AF507438-7753-43E0-B8FC-AC1667EBCBE1}">
                  <a14:hiddenEffects xmlns:a14="http://schemas.microsoft.com/office/drawing/2010/main">
                    <a:effectLst>
                      <a:outerShdw dist="35921" dir="2700000" algn="ctr" rotWithShape="0">
                        <a:srgbClr val="AFAFAF"/>
                      </a:outerShdw>
                    </a:effectLst>
                  </a14:hiddenEffects>
                </a:ext>
              </a:extLst>
            </p:spPr>
            <p:txBody>
              <a:bodyPr wrap="none">
                <a:spAutoFit/>
              </a:bodyPr>
              <a:lstStyle/>
              <a:p>
                <a:r>
                  <a:rPr lang="en-US" sz="1400" dirty="0"/>
                  <a:t>IPv6 traffic</a:t>
                </a:r>
              </a:p>
            </p:txBody>
          </p:sp>
          <p:grpSp>
            <p:nvGrpSpPr>
              <p:cNvPr id="254" name="Group 97"/>
              <p:cNvGrpSpPr>
                <a:grpSpLocks/>
              </p:cNvGrpSpPr>
              <p:nvPr/>
            </p:nvGrpSpPr>
            <p:grpSpPr bwMode="auto">
              <a:xfrm rot="5400000">
                <a:off x="1699" y="-327"/>
                <a:ext cx="295" cy="2603"/>
                <a:chOff x="464" y="2906"/>
                <a:chExt cx="435" cy="1101"/>
              </a:xfrm>
            </p:grpSpPr>
            <p:sp>
              <p:nvSpPr>
                <p:cNvPr id="296" name="Line 98"/>
                <p:cNvSpPr>
                  <a:spLocks noChangeShapeType="1"/>
                </p:cNvSpPr>
                <p:nvPr/>
              </p:nvSpPr>
              <p:spPr bwMode="auto">
                <a:xfrm flipH="1">
                  <a:off x="685" y="2909"/>
                  <a:ext cx="1" cy="1098"/>
                </a:xfrm>
                <a:prstGeom prst="line">
                  <a:avLst/>
                </a:prstGeom>
                <a:noFill/>
                <a:ln w="38100">
                  <a:solidFill>
                    <a:srgbClr val="CC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dirty="0"/>
                </a:p>
              </p:txBody>
            </p:sp>
            <p:sp>
              <p:nvSpPr>
                <p:cNvPr id="297" name="Line 99"/>
                <p:cNvSpPr>
                  <a:spLocks noChangeShapeType="1"/>
                </p:cNvSpPr>
                <p:nvPr/>
              </p:nvSpPr>
              <p:spPr bwMode="auto">
                <a:xfrm rot="16200000">
                  <a:off x="786" y="2797"/>
                  <a:ext cx="1" cy="219"/>
                </a:xfrm>
                <a:prstGeom prst="line">
                  <a:avLst/>
                </a:prstGeom>
                <a:noFill/>
                <a:ln w="38100">
                  <a:solidFill>
                    <a:srgbClr val="CC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dirty="0"/>
                </a:p>
              </p:txBody>
            </p:sp>
            <p:sp>
              <p:nvSpPr>
                <p:cNvPr id="298" name="Line 100"/>
                <p:cNvSpPr>
                  <a:spLocks noChangeShapeType="1"/>
                </p:cNvSpPr>
                <p:nvPr/>
              </p:nvSpPr>
              <p:spPr bwMode="auto">
                <a:xfrm rot="16200000">
                  <a:off x="789" y="3893"/>
                  <a:ext cx="1" cy="219"/>
                </a:xfrm>
                <a:prstGeom prst="line">
                  <a:avLst/>
                </a:prstGeom>
                <a:noFill/>
                <a:ln w="38100">
                  <a:solidFill>
                    <a:srgbClr val="CC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dirty="0"/>
                </a:p>
              </p:txBody>
            </p:sp>
            <p:sp>
              <p:nvSpPr>
                <p:cNvPr id="299" name="Line 101"/>
                <p:cNvSpPr>
                  <a:spLocks noChangeShapeType="1"/>
                </p:cNvSpPr>
                <p:nvPr/>
              </p:nvSpPr>
              <p:spPr bwMode="auto">
                <a:xfrm rot="16200000">
                  <a:off x="573" y="3359"/>
                  <a:ext cx="2" cy="219"/>
                </a:xfrm>
                <a:prstGeom prst="line">
                  <a:avLst/>
                </a:prstGeom>
                <a:noFill/>
                <a:ln w="38100">
                  <a:solidFill>
                    <a:srgbClr val="CC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dirty="0"/>
                </a:p>
              </p:txBody>
            </p:sp>
          </p:grpSp>
          <p:sp>
            <p:nvSpPr>
              <p:cNvPr id="255" name="Rectangle 102"/>
              <p:cNvSpPr>
                <a:spLocks noChangeArrowheads="1"/>
              </p:cNvSpPr>
              <p:nvPr/>
            </p:nvSpPr>
            <p:spPr bwMode="auto">
              <a:xfrm>
                <a:off x="1070" y="639"/>
                <a:ext cx="1482" cy="1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rgbClr val="333333"/>
                    </a:solidFill>
                    <a:miter lim="800000"/>
                    <a:headEnd/>
                    <a:tailEnd/>
                  </a14:hiddenLine>
                </a:ext>
                <a:ext uri="{AF507438-7753-43E0-B8FC-AC1667EBCBE1}">
                  <a14:hiddenEffects xmlns:a14="http://schemas.microsoft.com/office/drawing/2010/main">
                    <a:effectLst>
                      <a:outerShdw dist="35921" dir="2700000" algn="ctr" rotWithShape="0">
                        <a:srgbClr val="AFAFAF"/>
                      </a:outerShdw>
                    </a:effectLst>
                  </a14:hiddenEffects>
                </a:ext>
              </a:extLst>
            </p:spPr>
            <p:txBody>
              <a:bodyPr wrap="none">
                <a:spAutoFit/>
              </a:bodyPr>
              <a:lstStyle/>
              <a:p>
                <a:r>
                  <a:rPr lang="en-US" sz="1400" dirty="0"/>
                  <a:t>IPv6 over IPv4 traffic</a:t>
                </a:r>
                <a:endParaRPr lang="en-US" sz="1400" b="0" dirty="0"/>
              </a:p>
            </p:txBody>
          </p:sp>
          <p:sp>
            <p:nvSpPr>
              <p:cNvPr id="256" name="Line 103"/>
              <p:cNvSpPr>
                <a:spLocks noChangeShapeType="1"/>
              </p:cNvSpPr>
              <p:nvPr/>
            </p:nvSpPr>
            <p:spPr bwMode="auto">
              <a:xfrm flipV="1">
                <a:off x="4570" y="1947"/>
                <a:ext cx="273" cy="231"/>
              </a:xfrm>
              <a:prstGeom prst="line">
                <a:avLst/>
              </a:prstGeom>
              <a:noFill/>
              <a:ln w="38100">
                <a:solidFill>
                  <a:srgbClr val="CC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anchor="ctr"/>
              <a:lstStyle/>
              <a:p>
                <a:endParaRPr lang="en-GB" dirty="0"/>
              </a:p>
            </p:txBody>
          </p:sp>
          <p:sp>
            <p:nvSpPr>
              <p:cNvPr id="257" name="Line 104"/>
              <p:cNvSpPr>
                <a:spLocks noChangeShapeType="1"/>
              </p:cNvSpPr>
              <p:nvPr/>
            </p:nvSpPr>
            <p:spPr bwMode="auto">
              <a:xfrm rot="-5400000">
                <a:off x="1709" y="2935"/>
                <a:ext cx="612" cy="6"/>
              </a:xfrm>
              <a:prstGeom prst="line">
                <a:avLst/>
              </a:prstGeom>
              <a:noFill/>
              <a:ln w="38100">
                <a:solidFill>
                  <a:srgbClr val="CC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anchor="ctr"/>
              <a:lstStyle/>
              <a:p>
                <a:endParaRPr lang="en-GB" dirty="0"/>
              </a:p>
            </p:txBody>
          </p:sp>
          <p:sp>
            <p:nvSpPr>
              <p:cNvPr id="258" name="Line 105"/>
              <p:cNvSpPr>
                <a:spLocks noChangeShapeType="1"/>
              </p:cNvSpPr>
              <p:nvPr/>
            </p:nvSpPr>
            <p:spPr bwMode="auto">
              <a:xfrm>
                <a:off x="1825" y="3237"/>
                <a:ext cx="648" cy="0"/>
              </a:xfrm>
              <a:prstGeom prst="line">
                <a:avLst/>
              </a:prstGeom>
              <a:noFill/>
              <a:ln w="38100">
                <a:solidFill>
                  <a:srgbClr val="CC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anchor="ctr"/>
              <a:lstStyle/>
              <a:p>
                <a:endParaRPr lang="en-GB" dirty="0"/>
              </a:p>
            </p:txBody>
          </p:sp>
          <p:sp>
            <p:nvSpPr>
              <p:cNvPr id="259" name="Line 106"/>
              <p:cNvSpPr>
                <a:spLocks noChangeShapeType="1"/>
              </p:cNvSpPr>
              <p:nvPr/>
            </p:nvSpPr>
            <p:spPr bwMode="auto">
              <a:xfrm rot="-5400000">
                <a:off x="2166" y="3398"/>
                <a:ext cx="331" cy="5"/>
              </a:xfrm>
              <a:prstGeom prst="line">
                <a:avLst/>
              </a:prstGeom>
              <a:noFill/>
              <a:ln w="38100">
                <a:solidFill>
                  <a:srgbClr val="CC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anchor="ctr"/>
              <a:lstStyle/>
              <a:p>
                <a:endParaRPr lang="en-GB" dirty="0"/>
              </a:p>
            </p:txBody>
          </p:sp>
          <p:pic>
            <p:nvPicPr>
              <p:cNvPr id="260" name="Picture 107" descr="Computer_Desktop"/>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2106" y="3354"/>
                <a:ext cx="401" cy="489"/>
              </a:xfrm>
              <a:prstGeom prst="rect">
                <a:avLst/>
              </a:prstGeom>
              <a:noFill/>
              <a:extLst>
                <a:ext uri="{909E8E84-426E-40DD-AFC4-6F175D3DCCD1}">
                  <a14:hiddenFill xmlns:a14="http://schemas.microsoft.com/office/drawing/2010/main">
                    <a:solidFill>
                      <a:srgbClr val="FFFFFF"/>
                    </a:solidFill>
                  </a14:hiddenFill>
                </a:ext>
              </a:extLst>
            </p:spPr>
          </p:pic>
          <p:sp>
            <p:nvSpPr>
              <p:cNvPr id="261" name="Line 108"/>
              <p:cNvSpPr>
                <a:spLocks noChangeShapeType="1"/>
              </p:cNvSpPr>
              <p:nvPr/>
            </p:nvSpPr>
            <p:spPr bwMode="auto">
              <a:xfrm>
                <a:off x="830" y="2199"/>
                <a:ext cx="1302" cy="0"/>
              </a:xfrm>
              <a:prstGeom prst="line">
                <a:avLst/>
              </a:prstGeom>
              <a:noFill/>
              <a:ln w="38100">
                <a:solidFill>
                  <a:srgbClr val="CC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anchor="ctr"/>
              <a:lstStyle/>
              <a:p>
                <a:endParaRPr lang="en-GB" dirty="0"/>
              </a:p>
            </p:txBody>
          </p:sp>
          <p:sp>
            <p:nvSpPr>
              <p:cNvPr id="262" name="Line 109"/>
              <p:cNvSpPr>
                <a:spLocks noChangeShapeType="1"/>
              </p:cNvSpPr>
              <p:nvPr/>
            </p:nvSpPr>
            <p:spPr bwMode="auto">
              <a:xfrm>
                <a:off x="563" y="2069"/>
                <a:ext cx="266" cy="1"/>
              </a:xfrm>
              <a:prstGeom prst="line">
                <a:avLst/>
              </a:prstGeom>
              <a:noFill/>
              <a:ln w="38100">
                <a:solidFill>
                  <a:srgbClr val="CC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anchor="ctr"/>
              <a:lstStyle/>
              <a:p>
                <a:endParaRPr lang="en-GB" dirty="0"/>
              </a:p>
            </p:txBody>
          </p:sp>
          <p:sp>
            <p:nvSpPr>
              <p:cNvPr id="263" name="Line 110"/>
              <p:cNvSpPr>
                <a:spLocks noChangeShapeType="1"/>
              </p:cNvSpPr>
              <p:nvPr/>
            </p:nvSpPr>
            <p:spPr bwMode="auto">
              <a:xfrm rot="-5400000">
                <a:off x="451" y="2340"/>
                <a:ext cx="752" cy="6"/>
              </a:xfrm>
              <a:prstGeom prst="line">
                <a:avLst/>
              </a:prstGeom>
              <a:noFill/>
              <a:ln w="38100">
                <a:solidFill>
                  <a:srgbClr val="CC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anchor="ctr"/>
              <a:lstStyle/>
              <a:p>
                <a:endParaRPr lang="en-GB" dirty="0"/>
              </a:p>
            </p:txBody>
          </p:sp>
          <p:pic>
            <p:nvPicPr>
              <p:cNvPr id="264" name="Picture 111" descr="Computer_Desktop"/>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336" y="1844"/>
                <a:ext cx="401" cy="489"/>
              </a:xfrm>
              <a:prstGeom prst="rect">
                <a:avLst/>
              </a:prstGeom>
              <a:noFill/>
              <a:extLst>
                <a:ext uri="{909E8E84-426E-40DD-AFC4-6F175D3DCCD1}">
                  <a14:hiddenFill xmlns:a14="http://schemas.microsoft.com/office/drawing/2010/main">
                    <a:solidFill>
                      <a:srgbClr val="FFFFFF"/>
                    </a:solidFill>
                  </a14:hiddenFill>
                </a:ext>
              </a:extLst>
            </p:spPr>
          </p:pic>
          <p:grpSp>
            <p:nvGrpSpPr>
              <p:cNvPr id="265" name="Group 112"/>
              <p:cNvGrpSpPr>
                <a:grpSpLocks/>
              </p:cNvGrpSpPr>
              <p:nvPr/>
            </p:nvGrpSpPr>
            <p:grpSpPr bwMode="auto">
              <a:xfrm>
                <a:off x="970" y="2011"/>
                <a:ext cx="443" cy="365"/>
                <a:chOff x="970" y="2056"/>
                <a:chExt cx="443" cy="365"/>
              </a:xfrm>
            </p:grpSpPr>
            <p:grpSp>
              <p:nvGrpSpPr>
                <p:cNvPr id="292" name="Group 113"/>
                <p:cNvGrpSpPr>
                  <a:grpSpLocks/>
                </p:cNvGrpSpPr>
                <p:nvPr/>
              </p:nvGrpSpPr>
              <p:grpSpPr bwMode="auto">
                <a:xfrm>
                  <a:off x="970" y="2114"/>
                  <a:ext cx="443" cy="289"/>
                  <a:chOff x="152" y="2972"/>
                  <a:chExt cx="967" cy="633"/>
                </a:xfrm>
              </p:grpSpPr>
              <p:pic>
                <p:nvPicPr>
                  <p:cNvPr id="294" name="Picture 114" descr="IP_VolP Gateway"/>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52" y="2972"/>
                    <a:ext cx="967" cy="633"/>
                  </a:xfrm>
                  <a:prstGeom prst="rect">
                    <a:avLst/>
                  </a:prstGeom>
                  <a:noFill/>
                  <a:extLst>
                    <a:ext uri="{909E8E84-426E-40DD-AFC4-6F175D3DCCD1}">
                      <a14:hiddenFill xmlns:a14="http://schemas.microsoft.com/office/drawing/2010/main">
                        <a:solidFill>
                          <a:srgbClr val="FFFFFF"/>
                        </a:solidFill>
                      </a14:hiddenFill>
                    </a:ext>
                  </a:extLst>
                </p:spPr>
              </p:pic>
              <p:sp>
                <p:nvSpPr>
                  <p:cNvPr id="295" name="Rectangle 115"/>
                  <p:cNvSpPr>
                    <a:spLocks noChangeArrowheads="1"/>
                  </p:cNvSpPr>
                  <p:nvPr/>
                </p:nvSpPr>
                <p:spPr bwMode="auto">
                  <a:xfrm rot="878979">
                    <a:off x="377" y="3065"/>
                    <a:ext cx="503" cy="217"/>
                  </a:xfrm>
                  <a:prstGeom prst="rect">
                    <a:avLst/>
                  </a:prstGeom>
                  <a:solidFill>
                    <a:srgbClr val="CFCFCF"/>
                  </a:solidFill>
                  <a:ln>
                    <a:noFill/>
                  </a:ln>
                  <a:effectLst/>
                  <a:extLst>
                    <a:ext uri="{91240B29-F687-4F45-9708-019B960494DF}">
                      <a14:hiddenLine xmlns:a14="http://schemas.microsoft.com/office/drawing/2010/main" w="9525" algn="ctr">
                        <a:solidFill>
                          <a:srgbClr val="333333"/>
                        </a:solidFill>
                        <a:miter lim="800000"/>
                        <a:headEnd/>
                        <a:tailEnd/>
                      </a14:hiddenLine>
                    </a:ext>
                    <a:ext uri="{AF507438-7753-43E0-B8FC-AC1667EBCBE1}">
                      <a14:hiddenEffects xmlns:a14="http://schemas.microsoft.com/office/drawing/2010/main">
                        <a:effectLst>
                          <a:outerShdw dist="35921" dir="2700000" algn="ctr" rotWithShape="0">
                            <a:srgbClr val="AFAFAF"/>
                          </a:outerShdw>
                        </a:effectLst>
                      </a14:hiddenEffects>
                    </a:ext>
                  </a:extLst>
                </p:spPr>
                <p:txBody>
                  <a:bodyPr wrap="none" anchor="ctr"/>
                  <a:lstStyle/>
                  <a:p>
                    <a:endParaRPr lang="en-GB" dirty="0"/>
                  </a:p>
                </p:txBody>
              </p:sp>
            </p:grpSp>
            <p:sp>
              <p:nvSpPr>
                <p:cNvPr id="293" name="Rectangle 116"/>
                <p:cNvSpPr>
                  <a:spLocks noChangeArrowheads="1"/>
                </p:cNvSpPr>
                <p:nvPr/>
              </p:nvSpPr>
              <p:spPr bwMode="auto">
                <a:xfrm flipH="1">
                  <a:off x="1022" y="2056"/>
                  <a:ext cx="260" cy="3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rgbClr val="333333"/>
                      </a:solidFill>
                      <a:miter lim="800000"/>
                      <a:headEnd/>
                      <a:tailEnd/>
                    </a14:hiddenLine>
                  </a:ext>
                  <a:ext uri="{AF507438-7753-43E0-B8FC-AC1667EBCBE1}">
                    <a14:hiddenEffects xmlns:a14="http://schemas.microsoft.com/office/drawing/2010/main">
                      <a:effectLst>
                        <a:outerShdw dist="35921" dir="2700000" algn="ctr" rotWithShape="0">
                          <a:srgbClr val="AFAFAF"/>
                        </a:outerShdw>
                      </a:effectLst>
                    </a14:hiddenEffects>
                  </a:ext>
                </a:extLst>
              </p:spPr>
              <p:txBody>
                <a:bodyPr>
                  <a:spAutoFit/>
                </a:bodyPr>
                <a:lstStyle/>
                <a:p>
                  <a:pPr algn="l"/>
                  <a:r>
                    <a:rPr lang="en-US" sz="3200" dirty="0">
                      <a:solidFill>
                        <a:srgbClr val="CC0000"/>
                      </a:solidFill>
                    </a:rPr>
                    <a:t>X</a:t>
                  </a:r>
                  <a:endParaRPr lang="en-US" sz="3200" b="0" dirty="0">
                    <a:solidFill>
                      <a:srgbClr val="CC0000"/>
                    </a:solidFill>
                  </a:endParaRPr>
                </a:p>
              </p:txBody>
            </p:sp>
          </p:grpSp>
          <p:sp>
            <p:nvSpPr>
              <p:cNvPr id="266" name="Rectangle 117"/>
              <p:cNvSpPr>
                <a:spLocks noChangeArrowheads="1"/>
              </p:cNvSpPr>
              <p:nvPr/>
            </p:nvSpPr>
            <p:spPr bwMode="auto">
              <a:xfrm flipH="1">
                <a:off x="1459" y="2891"/>
                <a:ext cx="374" cy="1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rgbClr val="333333"/>
                    </a:solidFill>
                    <a:miter lim="800000"/>
                    <a:headEnd/>
                    <a:tailEnd/>
                  </a14:hiddenLine>
                </a:ext>
                <a:ext uri="{AF507438-7753-43E0-B8FC-AC1667EBCBE1}">
                  <a14:hiddenEffects xmlns:a14="http://schemas.microsoft.com/office/drawing/2010/main">
                    <a:effectLst>
                      <a:outerShdw dist="35921" dir="2700000" algn="ctr" rotWithShape="0">
                        <a:srgbClr val="AFAFAF"/>
                      </a:outerShdw>
                    </a:effectLst>
                  </a14:hiddenEffects>
                </a:ext>
              </a:extLst>
            </p:spPr>
            <p:txBody>
              <a:bodyPr wrap="none">
                <a:spAutoFit/>
              </a:bodyPr>
              <a:lstStyle/>
              <a:p>
                <a:r>
                  <a:rPr lang="en-US" sz="1400" dirty="0"/>
                  <a:t>NAT</a:t>
                </a:r>
                <a:endParaRPr lang="en-US" sz="1400" b="0" dirty="0"/>
              </a:p>
            </p:txBody>
          </p:sp>
          <p:sp>
            <p:nvSpPr>
              <p:cNvPr id="267" name="Line 118"/>
              <p:cNvSpPr>
                <a:spLocks noChangeShapeType="1"/>
              </p:cNvSpPr>
              <p:nvPr/>
            </p:nvSpPr>
            <p:spPr bwMode="auto">
              <a:xfrm>
                <a:off x="2252" y="2067"/>
                <a:ext cx="2074" cy="0"/>
              </a:xfrm>
              <a:prstGeom prst="line">
                <a:avLst/>
              </a:prstGeom>
              <a:noFill/>
              <a:ln w="38100">
                <a:solidFill>
                  <a:srgbClr val="CC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anchor="ctr"/>
              <a:lstStyle/>
              <a:p>
                <a:endParaRPr lang="en-GB" dirty="0"/>
              </a:p>
            </p:txBody>
          </p:sp>
          <p:sp>
            <p:nvSpPr>
              <p:cNvPr id="268" name="Line 119"/>
              <p:cNvSpPr>
                <a:spLocks noChangeShapeType="1"/>
              </p:cNvSpPr>
              <p:nvPr/>
            </p:nvSpPr>
            <p:spPr bwMode="auto">
              <a:xfrm>
                <a:off x="2249" y="2445"/>
                <a:ext cx="2074" cy="0"/>
              </a:xfrm>
              <a:prstGeom prst="line">
                <a:avLst/>
              </a:prstGeom>
              <a:noFill/>
              <a:ln w="38100">
                <a:solidFill>
                  <a:srgbClr val="CC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anchor="ctr"/>
              <a:lstStyle/>
              <a:p>
                <a:endParaRPr lang="en-GB" dirty="0"/>
              </a:p>
            </p:txBody>
          </p:sp>
          <p:pic>
            <p:nvPicPr>
              <p:cNvPr id="269" name="Picture 120" descr="Internet"/>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4084" y="1978"/>
                <a:ext cx="579" cy="578"/>
              </a:xfrm>
              <a:prstGeom prst="rect">
                <a:avLst/>
              </a:prstGeom>
              <a:noFill/>
              <a:extLst>
                <a:ext uri="{909E8E84-426E-40DD-AFC4-6F175D3DCCD1}">
                  <a14:hiddenFill xmlns:a14="http://schemas.microsoft.com/office/drawing/2010/main">
                    <a:solidFill>
                      <a:srgbClr val="FFFFFF"/>
                    </a:solidFill>
                  </a14:hiddenFill>
                </a:ext>
              </a:extLst>
            </p:spPr>
          </p:pic>
          <p:sp>
            <p:nvSpPr>
              <p:cNvPr id="270" name="AutoShape 121"/>
              <p:cNvSpPr>
                <a:spLocks noChangeArrowheads="1"/>
              </p:cNvSpPr>
              <p:nvPr/>
            </p:nvSpPr>
            <p:spPr bwMode="auto">
              <a:xfrm flipH="1">
                <a:off x="3875" y="2543"/>
                <a:ext cx="986" cy="181"/>
              </a:xfrm>
              <a:prstGeom prst="roundRect">
                <a:avLst>
                  <a:gd name="adj" fmla="val 4167"/>
                </a:avLst>
              </a:prstGeom>
              <a:solidFill>
                <a:schemeClr val="bg1"/>
              </a:solidFill>
              <a:ln w="9525" algn="ctr">
                <a:solidFill>
                  <a:srgbClr val="4D4D4D"/>
                </a:solidFill>
                <a:round/>
                <a:headEnd/>
                <a:tailEnd/>
              </a:ln>
              <a:effectLst>
                <a:outerShdw dist="35921" dir="2700000" algn="ctr" rotWithShape="0">
                  <a:srgbClr val="AFAFAF"/>
                </a:outerShdw>
              </a:effectLst>
            </p:spPr>
            <p:txBody>
              <a:bodyPr wrap="none" anchor="ctr">
                <a:spAutoFit/>
              </a:bodyPr>
              <a:lstStyle/>
              <a:p>
                <a:pPr>
                  <a:lnSpc>
                    <a:spcPct val="85000"/>
                  </a:lnSpc>
                </a:pPr>
                <a:r>
                  <a:rPr lang="en-US" sz="1400" dirty="0"/>
                  <a:t>IPv6 Internet</a:t>
                </a:r>
              </a:p>
            </p:txBody>
          </p:sp>
          <p:pic>
            <p:nvPicPr>
              <p:cNvPr id="271" name="Picture 122" descr="Internet"/>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1623" y="1817"/>
                <a:ext cx="769" cy="769"/>
              </a:xfrm>
              <a:prstGeom prst="rect">
                <a:avLst/>
              </a:prstGeom>
              <a:noFill/>
              <a:extLst>
                <a:ext uri="{909E8E84-426E-40DD-AFC4-6F175D3DCCD1}">
                  <a14:hiddenFill xmlns:a14="http://schemas.microsoft.com/office/drawing/2010/main">
                    <a:solidFill>
                      <a:srgbClr val="FFFFFF"/>
                    </a:solidFill>
                  </a14:hiddenFill>
                </a:ext>
              </a:extLst>
            </p:spPr>
          </p:pic>
          <p:sp>
            <p:nvSpPr>
              <p:cNvPr id="272" name="AutoShape 123"/>
              <p:cNvSpPr>
                <a:spLocks noChangeArrowheads="1"/>
              </p:cNvSpPr>
              <p:nvPr/>
            </p:nvSpPr>
            <p:spPr bwMode="auto">
              <a:xfrm flipH="1">
                <a:off x="1515" y="2572"/>
                <a:ext cx="986" cy="181"/>
              </a:xfrm>
              <a:prstGeom prst="roundRect">
                <a:avLst>
                  <a:gd name="adj" fmla="val 4167"/>
                </a:avLst>
              </a:prstGeom>
              <a:solidFill>
                <a:schemeClr val="bg1"/>
              </a:solidFill>
              <a:ln w="9525" algn="ctr">
                <a:solidFill>
                  <a:srgbClr val="4D4D4D"/>
                </a:solidFill>
                <a:round/>
                <a:headEnd/>
                <a:tailEnd/>
              </a:ln>
              <a:effectLst>
                <a:outerShdw dist="35921" dir="2700000" algn="ctr" rotWithShape="0">
                  <a:srgbClr val="AFAFAF"/>
                </a:outerShdw>
              </a:effectLst>
            </p:spPr>
            <p:txBody>
              <a:bodyPr wrap="none" anchor="ctr">
                <a:spAutoFit/>
              </a:bodyPr>
              <a:lstStyle/>
              <a:p>
                <a:pPr>
                  <a:lnSpc>
                    <a:spcPct val="85000"/>
                  </a:lnSpc>
                </a:pPr>
                <a:r>
                  <a:rPr lang="en-US" sz="1400" dirty="0"/>
                  <a:t>IPv4 Internet</a:t>
                </a:r>
              </a:p>
            </p:txBody>
          </p:sp>
          <p:grpSp>
            <p:nvGrpSpPr>
              <p:cNvPr id="273" name="Group 124"/>
              <p:cNvGrpSpPr>
                <a:grpSpLocks/>
              </p:cNvGrpSpPr>
              <p:nvPr/>
            </p:nvGrpSpPr>
            <p:grpSpPr bwMode="auto">
              <a:xfrm>
                <a:off x="1812" y="2783"/>
                <a:ext cx="443" cy="365"/>
                <a:chOff x="1794" y="2783"/>
                <a:chExt cx="443" cy="365"/>
              </a:xfrm>
            </p:grpSpPr>
            <p:grpSp>
              <p:nvGrpSpPr>
                <p:cNvPr id="288" name="Group 125"/>
                <p:cNvGrpSpPr>
                  <a:grpSpLocks/>
                </p:cNvGrpSpPr>
                <p:nvPr/>
              </p:nvGrpSpPr>
              <p:grpSpPr bwMode="auto">
                <a:xfrm>
                  <a:off x="1794" y="2841"/>
                  <a:ext cx="443" cy="289"/>
                  <a:chOff x="152" y="2972"/>
                  <a:chExt cx="967" cy="633"/>
                </a:xfrm>
              </p:grpSpPr>
              <p:pic>
                <p:nvPicPr>
                  <p:cNvPr id="290" name="Picture 126" descr="IP_VolP Gateway"/>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52" y="2972"/>
                    <a:ext cx="967" cy="633"/>
                  </a:xfrm>
                  <a:prstGeom prst="rect">
                    <a:avLst/>
                  </a:prstGeom>
                  <a:noFill/>
                  <a:extLst>
                    <a:ext uri="{909E8E84-426E-40DD-AFC4-6F175D3DCCD1}">
                      <a14:hiddenFill xmlns:a14="http://schemas.microsoft.com/office/drawing/2010/main">
                        <a:solidFill>
                          <a:srgbClr val="FFFFFF"/>
                        </a:solidFill>
                      </a14:hiddenFill>
                    </a:ext>
                  </a:extLst>
                </p:spPr>
              </p:pic>
              <p:sp>
                <p:nvSpPr>
                  <p:cNvPr id="291" name="Rectangle 127"/>
                  <p:cNvSpPr>
                    <a:spLocks noChangeArrowheads="1"/>
                  </p:cNvSpPr>
                  <p:nvPr/>
                </p:nvSpPr>
                <p:spPr bwMode="auto">
                  <a:xfrm rot="878979">
                    <a:off x="377" y="3065"/>
                    <a:ext cx="503" cy="217"/>
                  </a:xfrm>
                  <a:prstGeom prst="rect">
                    <a:avLst/>
                  </a:prstGeom>
                  <a:solidFill>
                    <a:srgbClr val="CFCFCF"/>
                  </a:solidFill>
                  <a:ln>
                    <a:noFill/>
                  </a:ln>
                  <a:effectLst/>
                  <a:extLst>
                    <a:ext uri="{91240B29-F687-4F45-9708-019B960494DF}">
                      <a14:hiddenLine xmlns:a14="http://schemas.microsoft.com/office/drawing/2010/main" w="9525" algn="ctr">
                        <a:solidFill>
                          <a:srgbClr val="333333"/>
                        </a:solidFill>
                        <a:miter lim="800000"/>
                        <a:headEnd/>
                        <a:tailEnd/>
                      </a14:hiddenLine>
                    </a:ext>
                    <a:ext uri="{AF507438-7753-43E0-B8FC-AC1667EBCBE1}">
                      <a14:hiddenEffects xmlns:a14="http://schemas.microsoft.com/office/drawing/2010/main">
                        <a:effectLst>
                          <a:outerShdw dist="35921" dir="2700000" algn="ctr" rotWithShape="0">
                            <a:srgbClr val="AFAFAF"/>
                          </a:outerShdw>
                        </a:effectLst>
                      </a14:hiddenEffects>
                    </a:ext>
                  </a:extLst>
                </p:spPr>
                <p:txBody>
                  <a:bodyPr wrap="none" anchor="ctr"/>
                  <a:lstStyle/>
                  <a:p>
                    <a:endParaRPr lang="en-GB" dirty="0"/>
                  </a:p>
                </p:txBody>
              </p:sp>
            </p:grpSp>
            <p:sp>
              <p:nvSpPr>
                <p:cNvPr id="289" name="Rectangle 128"/>
                <p:cNvSpPr>
                  <a:spLocks noChangeArrowheads="1"/>
                </p:cNvSpPr>
                <p:nvPr/>
              </p:nvSpPr>
              <p:spPr bwMode="auto">
                <a:xfrm flipH="1">
                  <a:off x="1846" y="2783"/>
                  <a:ext cx="260" cy="3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rgbClr val="333333"/>
                      </a:solidFill>
                      <a:miter lim="800000"/>
                      <a:headEnd/>
                      <a:tailEnd/>
                    </a14:hiddenLine>
                  </a:ext>
                  <a:ext uri="{AF507438-7753-43E0-B8FC-AC1667EBCBE1}">
                    <a14:hiddenEffects xmlns:a14="http://schemas.microsoft.com/office/drawing/2010/main">
                      <a:effectLst>
                        <a:outerShdw dist="35921" dir="2700000" algn="ctr" rotWithShape="0">
                          <a:srgbClr val="AFAFAF"/>
                        </a:outerShdw>
                      </a:effectLst>
                    </a14:hiddenEffects>
                  </a:ext>
                </a:extLst>
              </p:spPr>
              <p:txBody>
                <a:bodyPr>
                  <a:spAutoFit/>
                </a:bodyPr>
                <a:lstStyle/>
                <a:p>
                  <a:pPr algn="l"/>
                  <a:r>
                    <a:rPr lang="en-US" sz="3200" dirty="0">
                      <a:solidFill>
                        <a:srgbClr val="CC0000"/>
                      </a:solidFill>
                    </a:rPr>
                    <a:t>X</a:t>
                  </a:r>
                  <a:endParaRPr lang="en-US" sz="3200" b="0" dirty="0">
                    <a:solidFill>
                      <a:srgbClr val="CC0000"/>
                    </a:solidFill>
                  </a:endParaRPr>
                </a:p>
              </p:txBody>
            </p:sp>
          </p:grpSp>
          <p:grpSp>
            <p:nvGrpSpPr>
              <p:cNvPr id="274" name="Group 129"/>
              <p:cNvGrpSpPr>
                <a:grpSpLocks/>
              </p:cNvGrpSpPr>
              <p:nvPr/>
            </p:nvGrpSpPr>
            <p:grpSpPr bwMode="auto">
              <a:xfrm>
                <a:off x="2976" y="2332"/>
                <a:ext cx="443" cy="290"/>
                <a:chOff x="152" y="2972"/>
                <a:chExt cx="967" cy="633"/>
              </a:xfrm>
            </p:grpSpPr>
            <p:pic>
              <p:nvPicPr>
                <p:cNvPr id="286" name="Picture 130" descr="IP_VolP Gateway"/>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152" y="2972"/>
                  <a:ext cx="967" cy="633"/>
                </a:xfrm>
                <a:prstGeom prst="rect">
                  <a:avLst/>
                </a:prstGeom>
                <a:noFill/>
                <a:extLst>
                  <a:ext uri="{909E8E84-426E-40DD-AFC4-6F175D3DCCD1}">
                    <a14:hiddenFill xmlns:a14="http://schemas.microsoft.com/office/drawing/2010/main">
                      <a:solidFill>
                        <a:srgbClr val="FFFFFF"/>
                      </a:solidFill>
                    </a14:hiddenFill>
                  </a:ext>
                </a:extLst>
              </p:spPr>
            </p:pic>
            <p:sp>
              <p:nvSpPr>
                <p:cNvPr id="287" name="Rectangle 131"/>
                <p:cNvSpPr>
                  <a:spLocks noChangeArrowheads="1"/>
                </p:cNvSpPr>
                <p:nvPr/>
              </p:nvSpPr>
              <p:spPr bwMode="auto">
                <a:xfrm rot="878979">
                  <a:off x="377" y="3065"/>
                  <a:ext cx="503" cy="217"/>
                </a:xfrm>
                <a:prstGeom prst="rect">
                  <a:avLst/>
                </a:prstGeom>
                <a:solidFill>
                  <a:srgbClr val="CFCFCF"/>
                </a:solidFill>
                <a:ln>
                  <a:noFill/>
                </a:ln>
                <a:effectLst/>
                <a:extLst>
                  <a:ext uri="{91240B29-F687-4F45-9708-019B960494DF}">
                    <a14:hiddenLine xmlns:a14="http://schemas.microsoft.com/office/drawing/2010/main" w="9525" algn="ctr">
                      <a:solidFill>
                        <a:srgbClr val="333333"/>
                      </a:solidFill>
                      <a:miter lim="800000"/>
                      <a:headEnd/>
                      <a:tailEnd/>
                    </a14:hiddenLine>
                  </a:ext>
                  <a:ext uri="{AF507438-7753-43E0-B8FC-AC1667EBCBE1}">
                    <a14:hiddenEffects xmlns:a14="http://schemas.microsoft.com/office/drawing/2010/main">
                      <a:effectLst>
                        <a:outerShdw dist="35921" dir="2700000" algn="ctr" rotWithShape="0">
                          <a:srgbClr val="AFAFAF"/>
                        </a:outerShdw>
                      </a:effectLst>
                    </a14:hiddenEffects>
                  </a:ext>
                </a:extLst>
              </p:spPr>
              <p:txBody>
                <a:bodyPr wrap="none" anchor="ctr"/>
                <a:lstStyle/>
                <a:p>
                  <a:endParaRPr lang="en-GB" dirty="0"/>
                </a:p>
              </p:txBody>
            </p:sp>
          </p:grpSp>
          <p:pic>
            <p:nvPicPr>
              <p:cNvPr id="275" name="Picture 132" descr="Serve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949" y="1697"/>
                <a:ext cx="410" cy="485"/>
              </a:xfrm>
              <a:prstGeom prst="rect">
                <a:avLst/>
              </a:prstGeom>
              <a:noFill/>
              <a:extLst>
                <a:ext uri="{909E8E84-426E-40DD-AFC4-6F175D3DCCD1}">
                  <a14:hiddenFill xmlns:a14="http://schemas.microsoft.com/office/drawing/2010/main">
                    <a:solidFill>
                      <a:srgbClr val="FFFFFF"/>
                    </a:solidFill>
                  </a14:hiddenFill>
                </a:ext>
              </a:extLst>
            </p:spPr>
          </p:pic>
          <p:sp>
            <p:nvSpPr>
              <p:cNvPr id="276" name="Rectangle 133"/>
              <p:cNvSpPr>
                <a:spLocks noChangeArrowheads="1"/>
              </p:cNvSpPr>
              <p:nvPr/>
            </p:nvSpPr>
            <p:spPr bwMode="auto">
              <a:xfrm flipH="1">
                <a:off x="2628" y="2133"/>
                <a:ext cx="988" cy="1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rgbClr val="333333"/>
                    </a:solidFill>
                    <a:miter lim="800000"/>
                    <a:headEnd/>
                    <a:tailEnd/>
                  </a14:hiddenLine>
                </a:ext>
                <a:ext uri="{AF507438-7753-43E0-B8FC-AC1667EBCBE1}">
                  <a14:hiddenEffects xmlns:a14="http://schemas.microsoft.com/office/drawing/2010/main">
                    <a:effectLst>
                      <a:outerShdw dist="35921" dir="2700000" algn="ctr" rotWithShape="0">
                        <a:srgbClr val="AFAFAF"/>
                      </a:outerShdw>
                    </a:effectLst>
                  </a14:hiddenEffects>
                </a:ext>
              </a:extLst>
            </p:spPr>
            <p:txBody>
              <a:bodyPr wrap="none">
                <a:spAutoFit/>
              </a:bodyPr>
              <a:lstStyle/>
              <a:p>
                <a:r>
                  <a:rPr lang="en-US" sz="1400" dirty="0"/>
                  <a:t>Teredo server</a:t>
                </a:r>
              </a:p>
            </p:txBody>
          </p:sp>
          <p:pic>
            <p:nvPicPr>
              <p:cNvPr id="277" name="Picture 134" descr="Computer_Desktop"/>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2949" y="1146"/>
                <a:ext cx="402" cy="489"/>
              </a:xfrm>
              <a:prstGeom prst="rect">
                <a:avLst/>
              </a:prstGeom>
              <a:noFill/>
              <a:extLst>
                <a:ext uri="{909E8E84-426E-40DD-AFC4-6F175D3DCCD1}">
                  <a14:hiddenFill xmlns:a14="http://schemas.microsoft.com/office/drawing/2010/main">
                    <a:solidFill>
                      <a:srgbClr val="FFFFFF"/>
                    </a:solidFill>
                  </a14:hiddenFill>
                </a:ext>
              </a:extLst>
            </p:spPr>
          </p:pic>
          <p:sp>
            <p:nvSpPr>
              <p:cNvPr id="278" name="Rectangle 135"/>
              <p:cNvSpPr>
                <a:spLocks noChangeArrowheads="1"/>
              </p:cNvSpPr>
              <p:nvPr/>
            </p:nvSpPr>
            <p:spPr bwMode="auto">
              <a:xfrm flipH="1">
                <a:off x="2044" y="1184"/>
                <a:ext cx="916" cy="4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rgbClr val="333333"/>
                    </a:solidFill>
                    <a:miter lim="800000"/>
                    <a:headEnd/>
                    <a:tailEnd/>
                  </a14:hiddenLine>
                </a:ext>
                <a:ext uri="{AF507438-7753-43E0-B8FC-AC1667EBCBE1}">
                  <a14:hiddenEffects xmlns:a14="http://schemas.microsoft.com/office/drawing/2010/main">
                    <a:effectLst>
                      <a:outerShdw dist="35921" dir="2700000" algn="ctr" rotWithShape="0">
                        <a:srgbClr val="AFAFAF"/>
                      </a:outerShdw>
                    </a:effectLst>
                  </a14:hiddenEffects>
                </a:ext>
              </a:extLst>
            </p:spPr>
            <p:txBody>
              <a:bodyPr wrap="none">
                <a:spAutoFit/>
              </a:bodyPr>
              <a:lstStyle/>
              <a:p>
                <a:r>
                  <a:rPr lang="en-US" sz="1400" dirty="0"/>
                  <a:t>Teredo </a:t>
                </a:r>
                <a:br>
                  <a:rPr lang="en-US" sz="1400" dirty="0"/>
                </a:br>
                <a:r>
                  <a:rPr lang="en-US" sz="1400" dirty="0"/>
                  <a:t>host-specific</a:t>
                </a:r>
                <a:br>
                  <a:rPr lang="en-US" sz="1400" dirty="0"/>
                </a:br>
                <a:r>
                  <a:rPr lang="en-US" sz="1400" dirty="0"/>
                  <a:t> relay</a:t>
                </a:r>
              </a:p>
            </p:txBody>
          </p:sp>
          <p:pic>
            <p:nvPicPr>
              <p:cNvPr id="279" name="Picture 136" descr="Computer_Workstation"/>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4724" y="1507"/>
                <a:ext cx="525" cy="655"/>
              </a:xfrm>
              <a:prstGeom prst="rect">
                <a:avLst/>
              </a:prstGeom>
              <a:noFill/>
              <a:extLst>
                <a:ext uri="{909E8E84-426E-40DD-AFC4-6F175D3DCCD1}">
                  <a14:hiddenFill xmlns:a14="http://schemas.microsoft.com/office/drawing/2010/main">
                    <a:solidFill>
                      <a:srgbClr val="FFFFFF"/>
                    </a:solidFill>
                  </a14:hiddenFill>
                </a:ext>
              </a:extLst>
            </p:spPr>
          </p:pic>
          <p:grpSp>
            <p:nvGrpSpPr>
              <p:cNvPr id="280" name="Group 137"/>
              <p:cNvGrpSpPr>
                <a:grpSpLocks/>
              </p:cNvGrpSpPr>
              <p:nvPr/>
            </p:nvGrpSpPr>
            <p:grpSpPr bwMode="auto">
              <a:xfrm rot="17727780" flipH="1">
                <a:off x="3872" y="873"/>
                <a:ext cx="300" cy="1267"/>
                <a:chOff x="464" y="2906"/>
                <a:chExt cx="435" cy="1101"/>
              </a:xfrm>
            </p:grpSpPr>
            <p:sp>
              <p:nvSpPr>
                <p:cNvPr id="282" name="Line 138"/>
                <p:cNvSpPr>
                  <a:spLocks noChangeShapeType="1"/>
                </p:cNvSpPr>
                <p:nvPr/>
              </p:nvSpPr>
              <p:spPr bwMode="auto">
                <a:xfrm flipH="1">
                  <a:off x="685" y="2909"/>
                  <a:ext cx="1" cy="1098"/>
                </a:xfrm>
                <a:prstGeom prst="line">
                  <a:avLst/>
                </a:prstGeom>
                <a:noFill/>
                <a:ln w="38100">
                  <a:solidFill>
                    <a:srgbClr val="CC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dirty="0"/>
                </a:p>
              </p:txBody>
            </p:sp>
            <p:sp>
              <p:nvSpPr>
                <p:cNvPr id="283" name="Line 139"/>
                <p:cNvSpPr>
                  <a:spLocks noChangeShapeType="1"/>
                </p:cNvSpPr>
                <p:nvPr/>
              </p:nvSpPr>
              <p:spPr bwMode="auto">
                <a:xfrm rot="16200000">
                  <a:off x="786" y="2797"/>
                  <a:ext cx="1" cy="219"/>
                </a:xfrm>
                <a:prstGeom prst="line">
                  <a:avLst/>
                </a:prstGeom>
                <a:noFill/>
                <a:ln w="38100">
                  <a:solidFill>
                    <a:srgbClr val="CC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dirty="0"/>
                </a:p>
              </p:txBody>
            </p:sp>
            <p:sp>
              <p:nvSpPr>
                <p:cNvPr id="284" name="Line 140"/>
                <p:cNvSpPr>
                  <a:spLocks noChangeShapeType="1"/>
                </p:cNvSpPr>
                <p:nvPr/>
              </p:nvSpPr>
              <p:spPr bwMode="auto">
                <a:xfrm rot="16200000">
                  <a:off x="789" y="3893"/>
                  <a:ext cx="1" cy="219"/>
                </a:xfrm>
                <a:prstGeom prst="line">
                  <a:avLst/>
                </a:prstGeom>
                <a:noFill/>
                <a:ln w="38100">
                  <a:solidFill>
                    <a:srgbClr val="CC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dirty="0"/>
                </a:p>
              </p:txBody>
            </p:sp>
            <p:sp>
              <p:nvSpPr>
                <p:cNvPr id="285" name="Line 141"/>
                <p:cNvSpPr>
                  <a:spLocks noChangeShapeType="1"/>
                </p:cNvSpPr>
                <p:nvPr/>
              </p:nvSpPr>
              <p:spPr bwMode="auto">
                <a:xfrm rot="16200000">
                  <a:off x="573" y="3359"/>
                  <a:ext cx="2" cy="219"/>
                </a:xfrm>
                <a:prstGeom prst="line">
                  <a:avLst/>
                </a:prstGeom>
                <a:noFill/>
                <a:ln w="38100">
                  <a:solidFill>
                    <a:srgbClr val="CC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dirty="0"/>
                </a:p>
              </p:txBody>
            </p:sp>
          </p:grpSp>
          <p:sp>
            <p:nvSpPr>
              <p:cNvPr id="281" name="Rectangle 142"/>
              <p:cNvSpPr>
                <a:spLocks noChangeArrowheads="1"/>
              </p:cNvSpPr>
              <p:nvPr/>
            </p:nvSpPr>
            <p:spPr bwMode="auto">
              <a:xfrm>
                <a:off x="3819" y="1074"/>
                <a:ext cx="1147" cy="3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rgbClr val="333333"/>
                    </a:solidFill>
                    <a:miter lim="800000"/>
                    <a:headEnd/>
                    <a:tailEnd/>
                  </a14:hiddenLine>
                </a:ext>
                <a:ext uri="{AF507438-7753-43E0-B8FC-AC1667EBCBE1}">
                  <a14:hiddenEffects xmlns:a14="http://schemas.microsoft.com/office/drawing/2010/main">
                    <a:effectLst>
                      <a:outerShdw dist="35921" dir="2700000" algn="ctr" rotWithShape="0">
                        <a:srgbClr val="AFAFAF"/>
                      </a:outerShdw>
                    </a:effectLst>
                  </a14:hiddenEffects>
                </a:ext>
              </a:extLst>
            </p:spPr>
            <p:txBody>
              <a:bodyPr wrap="none">
                <a:spAutoFit/>
              </a:bodyPr>
              <a:lstStyle/>
              <a:p>
                <a:r>
                  <a:rPr lang="en-US" sz="1400" dirty="0"/>
                  <a:t>IPv6 or IPv6 </a:t>
                </a:r>
                <a:br>
                  <a:rPr lang="en-US" sz="1400" dirty="0"/>
                </a:br>
                <a:r>
                  <a:rPr lang="en-US" sz="1400" dirty="0"/>
                  <a:t>over IPv4 traffic</a:t>
                </a:r>
              </a:p>
            </p:txBody>
          </p:sp>
        </p:grpSp>
        <p:sp>
          <p:nvSpPr>
            <p:cNvPr id="245" name="Rectangle 143"/>
            <p:cNvSpPr>
              <a:spLocks noChangeArrowheads="1"/>
            </p:cNvSpPr>
            <p:nvPr/>
          </p:nvSpPr>
          <p:spPr bwMode="auto">
            <a:xfrm>
              <a:off x="1158" y="496"/>
              <a:ext cx="3385" cy="269"/>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lgn="ctr">
                  <a:solidFill>
                    <a:srgbClr val="333333"/>
                  </a:solidFill>
                  <a:miter lim="800000"/>
                  <a:headEnd/>
                  <a:tailEnd/>
                </a14:hiddenLine>
              </a:ext>
              <a:ext uri="{AF507438-7753-43E0-B8FC-AC1667EBCBE1}">
                <a14:hiddenEffects xmlns:a14="http://schemas.microsoft.com/office/drawing/2010/main">
                  <a:effectLst>
                    <a:outerShdw dist="35921" dir="2700000" algn="ctr" rotWithShape="0">
                      <a:srgbClr val="AFAFAF"/>
                    </a:outerShdw>
                  </a:effectLst>
                </a14:hiddenEffects>
              </a:ext>
            </a:extLst>
          </p:spPr>
          <p:txBody>
            <a:bodyPr wrap="none">
              <a:spAutoFit/>
            </a:bodyPr>
            <a:lstStyle/>
            <a:p>
              <a:r>
                <a:rPr lang="en-US" sz="2200" dirty="0"/>
                <a:t>Components of Teredo Tunneling</a:t>
              </a:r>
            </a:p>
          </p:txBody>
        </p:sp>
      </p:grpSp>
      <p:grpSp>
        <p:nvGrpSpPr>
          <p:cNvPr id="304" name="Group 33"/>
          <p:cNvGrpSpPr>
            <a:grpSpLocks/>
          </p:cNvGrpSpPr>
          <p:nvPr/>
        </p:nvGrpSpPr>
        <p:grpSpPr bwMode="auto">
          <a:xfrm>
            <a:off x="8035925" y="6265863"/>
            <a:ext cx="914400" cy="425450"/>
            <a:chOff x="384" y="3024"/>
            <a:chExt cx="720" cy="336"/>
          </a:xfrm>
        </p:grpSpPr>
        <p:sp>
          <p:nvSpPr>
            <p:cNvPr id="305" name="Oval 34"/>
            <p:cNvSpPr>
              <a:spLocks noChangeArrowheads="1"/>
            </p:cNvSpPr>
            <p:nvPr/>
          </p:nvSpPr>
          <p:spPr bwMode="auto">
            <a:xfrm>
              <a:off x="384" y="3024"/>
              <a:ext cx="720" cy="336"/>
            </a:xfrm>
            <a:prstGeom prst="ellipse">
              <a:avLst/>
            </a:prstGeom>
            <a:gradFill rotWithShape="0">
              <a:gsLst>
                <a:gs pos="0">
                  <a:srgbClr val="666699"/>
                </a:gs>
                <a:gs pos="100000">
                  <a:srgbClr val="99CCFF"/>
                </a:gs>
              </a:gsLst>
              <a:lin ang="5400000" scaled="1"/>
            </a:gradFill>
            <a:ln w="9525" algn="ctr">
              <a:noFill/>
              <a:round/>
              <a:headEnd/>
              <a:tailEnd/>
            </a:ln>
            <a:effectLst>
              <a:outerShdw dist="17961" dir="2700000" algn="ctr" rotWithShape="0">
                <a:srgbClr val="969696"/>
              </a:outerShdw>
            </a:effectLst>
          </p:spPr>
          <p:txBody>
            <a:bodyPr wrap="none" anchor="ctr"/>
            <a:lstStyle/>
            <a:p>
              <a:pPr>
                <a:defRPr/>
              </a:pPr>
              <a:endParaRPr lang="en-US" dirty="0"/>
            </a:p>
          </p:txBody>
        </p:sp>
        <p:grpSp>
          <p:nvGrpSpPr>
            <p:cNvPr id="306" name="Group 35"/>
            <p:cNvGrpSpPr>
              <a:grpSpLocks/>
            </p:cNvGrpSpPr>
            <p:nvPr/>
          </p:nvGrpSpPr>
          <p:grpSpPr bwMode="auto">
            <a:xfrm>
              <a:off x="480" y="3096"/>
              <a:ext cx="240" cy="192"/>
              <a:chOff x="480" y="3096"/>
              <a:chExt cx="240" cy="192"/>
            </a:xfrm>
          </p:grpSpPr>
          <p:sp>
            <p:nvSpPr>
              <p:cNvPr id="307" name="Oval 36"/>
              <p:cNvSpPr>
                <a:spLocks noChangeArrowheads="1"/>
              </p:cNvSpPr>
              <p:nvPr/>
            </p:nvSpPr>
            <p:spPr bwMode="auto">
              <a:xfrm>
                <a:off x="480" y="3096"/>
                <a:ext cx="240" cy="192"/>
              </a:xfrm>
              <a:prstGeom prst="ellipse">
                <a:avLst/>
              </a:prstGeom>
              <a:gradFill rotWithShape="0">
                <a:gsLst>
                  <a:gs pos="0">
                    <a:srgbClr val="666699"/>
                  </a:gs>
                  <a:gs pos="100000">
                    <a:srgbClr val="99CCFF"/>
                  </a:gs>
                </a:gsLst>
                <a:lin ang="18900000" scaled="1"/>
              </a:gradFill>
              <a:ln>
                <a:noFill/>
              </a:ln>
              <a:extLst>
                <a:ext uri="{91240B29-F687-4F45-9708-019B960494DF}">
                  <a14:hiddenLine xmlns:a14="http://schemas.microsoft.com/office/drawing/2010/main" w="9525" algn="ctr">
                    <a:solidFill>
                      <a:srgbClr val="000000"/>
                    </a:solidFill>
                    <a:round/>
                    <a:headEnd/>
                    <a:tailEnd/>
                  </a14:hiddenLine>
                </a:ext>
              </a:extLst>
            </p:spPr>
            <p:txBody>
              <a:bodyPr wrap="none" anchor="ctr"/>
              <a:lstStyle/>
              <a:p>
                <a:endParaRPr lang="en-US" dirty="0"/>
              </a:p>
            </p:txBody>
          </p:sp>
          <p:sp>
            <p:nvSpPr>
              <p:cNvPr id="308" name="Freeform 37"/>
              <p:cNvSpPr>
                <a:spLocks/>
              </p:cNvSpPr>
              <p:nvPr/>
            </p:nvSpPr>
            <p:spPr bwMode="auto">
              <a:xfrm>
                <a:off x="539" y="3123"/>
                <a:ext cx="139" cy="133"/>
              </a:xfrm>
              <a:custGeom>
                <a:avLst/>
                <a:gdLst/>
                <a:ahLst/>
                <a:cxnLst>
                  <a:cxn ang="0">
                    <a:pos x="0" y="0"/>
                  </a:cxn>
                  <a:cxn ang="0">
                    <a:pos x="0" y="576"/>
                  </a:cxn>
                  <a:cxn ang="0">
                    <a:pos x="432" y="288"/>
                  </a:cxn>
                  <a:cxn ang="0">
                    <a:pos x="0" y="0"/>
                  </a:cxn>
                </a:cxnLst>
                <a:rect l="0" t="0" r="r" b="b"/>
                <a:pathLst>
                  <a:path w="432" h="576">
                    <a:moveTo>
                      <a:pt x="0" y="0"/>
                    </a:moveTo>
                    <a:cubicBezTo>
                      <a:pt x="0" y="0"/>
                      <a:pt x="91" y="226"/>
                      <a:pt x="0" y="576"/>
                    </a:cubicBezTo>
                    <a:cubicBezTo>
                      <a:pt x="216" y="432"/>
                      <a:pt x="432" y="288"/>
                      <a:pt x="432" y="288"/>
                    </a:cubicBezTo>
                    <a:lnTo>
                      <a:pt x="0" y="0"/>
                    </a:lnTo>
                    <a:close/>
                  </a:path>
                </a:pathLst>
              </a:custGeom>
              <a:gradFill rotWithShape="1">
                <a:gsLst>
                  <a:gs pos="0">
                    <a:srgbClr val="FFFFCC"/>
                  </a:gs>
                  <a:gs pos="100000">
                    <a:srgbClr val="FFCC66"/>
                  </a:gs>
                </a:gsLst>
                <a:lin ang="18900000" scaled="1"/>
              </a:gradFill>
              <a:ln w="9525" cap="flat" cmpd="sng">
                <a:solidFill>
                  <a:srgbClr val="666699"/>
                </a:solidFill>
                <a:prstDash val="solid"/>
                <a:round/>
                <a:headEnd type="none" w="med" len="med"/>
                <a:tailEnd type="none" w="med" len="med"/>
              </a:ln>
              <a:effectLst>
                <a:outerShdw dist="17961" dir="8100000" algn="ctr" rotWithShape="0">
                  <a:schemeClr val="tx1"/>
                </a:outerShdw>
              </a:effectLst>
            </p:spPr>
            <p:txBody>
              <a:bodyPr wrap="none" anchor="ctr"/>
              <a:lstStyle/>
              <a:p>
                <a:pPr>
                  <a:defRPr/>
                </a:pPr>
                <a:endParaRPr lang="en-US" dirty="0"/>
              </a:p>
            </p:txBody>
          </p:sp>
        </p:grpSp>
      </p:grpSp>
      <p:grpSp>
        <p:nvGrpSpPr>
          <p:cNvPr id="309" name="Group 38"/>
          <p:cNvGrpSpPr>
            <a:grpSpLocks/>
          </p:cNvGrpSpPr>
          <p:nvPr/>
        </p:nvGrpSpPr>
        <p:grpSpPr bwMode="auto">
          <a:xfrm>
            <a:off x="8523288" y="6356350"/>
            <a:ext cx="304800" cy="244475"/>
            <a:chOff x="768" y="3096"/>
            <a:chExt cx="240" cy="192"/>
          </a:xfrm>
        </p:grpSpPr>
        <p:sp>
          <p:nvSpPr>
            <p:cNvPr id="310" name="Oval 39"/>
            <p:cNvSpPr>
              <a:spLocks noChangeArrowheads="1"/>
            </p:cNvSpPr>
            <p:nvPr/>
          </p:nvSpPr>
          <p:spPr bwMode="auto">
            <a:xfrm>
              <a:off x="768" y="3096"/>
              <a:ext cx="240" cy="192"/>
            </a:xfrm>
            <a:prstGeom prst="ellipse">
              <a:avLst/>
            </a:prstGeom>
            <a:gradFill rotWithShape="0">
              <a:gsLst>
                <a:gs pos="0">
                  <a:srgbClr val="666699"/>
                </a:gs>
                <a:gs pos="100000">
                  <a:srgbClr val="99CCFF"/>
                </a:gs>
              </a:gsLst>
              <a:lin ang="18900000" scaled="1"/>
            </a:gradFill>
            <a:ln>
              <a:noFill/>
            </a:ln>
            <a:extLst>
              <a:ext uri="{91240B29-F687-4F45-9708-019B960494DF}">
                <a14:hiddenLine xmlns:a14="http://schemas.microsoft.com/office/drawing/2010/main" w="9525" algn="ctr">
                  <a:solidFill>
                    <a:srgbClr val="000000"/>
                  </a:solidFill>
                  <a:round/>
                  <a:headEnd/>
                  <a:tailEnd/>
                </a14:hiddenLine>
              </a:ext>
            </a:extLst>
          </p:spPr>
          <p:txBody>
            <a:bodyPr wrap="none" anchor="ctr"/>
            <a:lstStyle/>
            <a:p>
              <a:endParaRPr lang="en-US" dirty="0"/>
            </a:p>
          </p:txBody>
        </p:sp>
        <p:sp>
          <p:nvSpPr>
            <p:cNvPr id="311" name="Rectangle 40"/>
            <p:cNvSpPr>
              <a:spLocks noChangeArrowheads="1"/>
            </p:cNvSpPr>
            <p:nvPr/>
          </p:nvSpPr>
          <p:spPr bwMode="auto">
            <a:xfrm>
              <a:off x="841" y="3145"/>
              <a:ext cx="95" cy="96"/>
            </a:xfrm>
            <a:prstGeom prst="rect">
              <a:avLst/>
            </a:prstGeom>
            <a:gradFill rotWithShape="1">
              <a:gsLst>
                <a:gs pos="0">
                  <a:srgbClr val="FFFFCC"/>
                </a:gs>
                <a:gs pos="100000">
                  <a:srgbClr val="FFCC66"/>
                </a:gs>
              </a:gsLst>
              <a:lin ang="18900000" scaled="1"/>
            </a:gradFill>
            <a:ln w="9525" algn="ctr">
              <a:solidFill>
                <a:srgbClr val="666699"/>
              </a:solidFill>
              <a:miter lim="800000"/>
              <a:headEnd/>
              <a:tailEnd/>
            </a:ln>
            <a:effectLst>
              <a:outerShdw dist="17961" dir="8100000" algn="ctr" rotWithShape="0">
                <a:schemeClr val="tx1"/>
              </a:outerShdw>
            </a:effectLst>
          </p:spPr>
          <p:txBody>
            <a:bodyPr wrap="none" anchor="ctr"/>
            <a:lstStyle/>
            <a:p>
              <a:pPr>
                <a:defRPr/>
              </a:pPr>
              <a:endParaRPr lang="en-US" dirty="0"/>
            </a:p>
          </p:txBody>
        </p:sp>
      </p:grpSp>
    </p:spTree>
    <p:extLst>
      <p:ext uri="{BB962C8B-B14F-4D97-AF65-F5344CB8AC3E}">
        <p14:creationId xmlns:p14="http://schemas.microsoft.com/office/powerpoint/2010/main" val="9675849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nodeType="clickEffect">
                                  <p:stCondLst>
                                    <p:cond delay="0"/>
                                  </p:stCondLst>
                                  <p:childTnLst>
                                    <p:set>
                                      <p:cBhvr>
                                        <p:cTn id="6" dur="1" fill="hold">
                                          <p:stCondLst>
                                            <p:cond delay="0"/>
                                          </p:stCondLst>
                                        </p:cTn>
                                        <p:tgtEl>
                                          <p:spTgt spid="242"/>
                                        </p:tgtEl>
                                        <p:attrNameLst>
                                          <p:attrName>style.visibility</p:attrName>
                                        </p:attrNameLst>
                                      </p:cBhvr>
                                      <p:to>
                                        <p:strVal val="hidden"/>
                                      </p:to>
                                    </p:set>
                                  </p:childTnLst>
                                </p:cTn>
                              </p:par>
                              <p:par>
                                <p:cTn id="7" presetID="1" presetClass="entr" presetSubtype="0" fill="hold" nodeType="withEffect">
                                  <p:stCondLst>
                                    <p:cond delay="0"/>
                                  </p:stCondLst>
                                  <p:childTnLst>
                                    <p:set>
                                      <p:cBhvr>
                                        <p:cTn id="8" dur="1" fill="hold">
                                          <p:stCondLst>
                                            <p:cond delay="0"/>
                                          </p:stCondLst>
                                        </p:cTn>
                                        <p:tgtEl>
                                          <p:spTgt spid="237"/>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227"/>
                                        </p:tgtEl>
                                        <p:attrNameLst>
                                          <p:attrName>style.visibility</p:attrName>
                                        </p:attrNameLst>
                                      </p:cBhvr>
                                      <p:to>
                                        <p:strVal val="visible"/>
                                      </p:to>
                                    </p:set>
                                  </p:childTnLst>
                                </p:cTn>
                              </p:par>
                              <p:par>
                                <p:cTn id="13" presetID="1" presetClass="exit" presetSubtype="0" fill="hold" nodeType="withEffect">
                                  <p:stCondLst>
                                    <p:cond delay="0"/>
                                  </p:stCondLst>
                                  <p:childTnLst>
                                    <p:set>
                                      <p:cBhvr>
                                        <p:cTn id="14" dur="1" fill="hold">
                                          <p:stCondLst>
                                            <p:cond delay="0"/>
                                          </p:stCondLst>
                                        </p:cTn>
                                        <p:tgtEl>
                                          <p:spTgt spid="237"/>
                                        </p:tgtEl>
                                        <p:attrNameLst>
                                          <p:attrName>style.visibility</p:attrName>
                                        </p:attrNameLst>
                                      </p:cBhvr>
                                      <p:to>
                                        <p:strVal val="hidden"/>
                                      </p:to>
                                    </p:set>
                                  </p:childTnLst>
                                </p:cTn>
                              </p:par>
                            </p:childTnLst>
                          </p:cTn>
                        </p:par>
                      </p:childTnLst>
                    </p:cTn>
                  </p:par>
                  <p:par>
                    <p:cTn id="15" fill="hold">
                      <p:stCondLst>
                        <p:cond delay="indefinite"/>
                      </p:stCondLst>
                      <p:childTnLst>
                        <p:par>
                          <p:cTn id="16" fill="hold">
                            <p:stCondLst>
                              <p:cond delay="0"/>
                            </p:stCondLst>
                            <p:childTnLst>
                              <p:par>
                                <p:cTn id="17" presetID="22" presetClass="entr" presetSubtype="8" fill="hold" nodeType="clickEffect">
                                  <p:stCondLst>
                                    <p:cond delay="0"/>
                                  </p:stCondLst>
                                  <p:childTnLst>
                                    <p:set>
                                      <p:cBhvr>
                                        <p:cTn id="18" dur="1" fill="hold">
                                          <p:stCondLst>
                                            <p:cond delay="0"/>
                                          </p:stCondLst>
                                        </p:cTn>
                                        <p:tgtEl>
                                          <p:spTgt spid="211"/>
                                        </p:tgtEl>
                                        <p:attrNameLst>
                                          <p:attrName>style.visibility</p:attrName>
                                        </p:attrNameLst>
                                      </p:cBhvr>
                                      <p:to>
                                        <p:strVal val="visible"/>
                                      </p:to>
                                    </p:set>
                                    <p:animEffect transition="in" filter="wipe(left)">
                                      <p:cBhvr>
                                        <p:cTn id="19" dur="1000"/>
                                        <p:tgtEl>
                                          <p:spTgt spid="211"/>
                                        </p:tgtEl>
                                      </p:cBhvr>
                                    </p:animEffect>
                                  </p:childTnLst>
                                </p:cTn>
                              </p:par>
                              <p:par>
                                <p:cTn id="20" presetID="1" presetClass="exit" presetSubtype="0" fill="hold" nodeType="withEffect">
                                  <p:stCondLst>
                                    <p:cond delay="0"/>
                                  </p:stCondLst>
                                  <p:childTnLst>
                                    <p:set>
                                      <p:cBhvr>
                                        <p:cTn id="21" dur="1" fill="hold">
                                          <p:stCondLst>
                                            <p:cond delay="0"/>
                                          </p:stCondLst>
                                        </p:cTn>
                                        <p:tgtEl>
                                          <p:spTgt spid="227"/>
                                        </p:tgtEl>
                                        <p:attrNameLst>
                                          <p:attrName>style.visibility</p:attrName>
                                        </p:attrNameLst>
                                      </p:cBhvr>
                                      <p:to>
                                        <p:strVal val="hidden"/>
                                      </p:to>
                                    </p:set>
                                  </p:childTnLst>
                                </p:cTn>
                              </p:par>
                            </p:childTnLst>
                          </p:cTn>
                        </p:par>
                        <p:par>
                          <p:cTn id="22" fill="hold">
                            <p:stCondLst>
                              <p:cond delay="1000"/>
                            </p:stCondLst>
                            <p:childTnLst>
                              <p:par>
                                <p:cTn id="23" presetID="22" presetClass="entr" presetSubtype="8" fill="hold" nodeType="afterEffect">
                                  <p:stCondLst>
                                    <p:cond delay="0"/>
                                  </p:stCondLst>
                                  <p:childTnLst>
                                    <p:set>
                                      <p:cBhvr>
                                        <p:cTn id="24" dur="1" fill="hold">
                                          <p:stCondLst>
                                            <p:cond delay="0"/>
                                          </p:stCondLst>
                                        </p:cTn>
                                        <p:tgtEl>
                                          <p:spTgt spid="189"/>
                                        </p:tgtEl>
                                        <p:attrNameLst>
                                          <p:attrName>style.visibility</p:attrName>
                                        </p:attrNameLst>
                                      </p:cBhvr>
                                      <p:to>
                                        <p:strVal val="visible"/>
                                      </p:to>
                                    </p:set>
                                    <p:animEffect transition="in" filter="wipe(left)">
                                      <p:cBhvr>
                                        <p:cTn id="25" dur="1000"/>
                                        <p:tgtEl>
                                          <p:spTgt spid="189"/>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8" fill="hold" nodeType="clickEffect">
                                  <p:stCondLst>
                                    <p:cond delay="0"/>
                                  </p:stCondLst>
                                  <p:childTnLst>
                                    <p:set>
                                      <p:cBhvr>
                                        <p:cTn id="29" dur="1" fill="hold">
                                          <p:stCondLst>
                                            <p:cond delay="0"/>
                                          </p:stCondLst>
                                        </p:cTn>
                                        <p:tgtEl>
                                          <p:spTgt spid="214"/>
                                        </p:tgtEl>
                                        <p:attrNameLst>
                                          <p:attrName>style.visibility</p:attrName>
                                        </p:attrNameLst>
                                      </p:cBhvr>
                                      <p:to>
                                        <p:strVal val="visible"/>
                                      </p:to>
                                    </p:set>
                                    <p:animEffect transition="in" filter="wipe(left)">
                                      <p:cBhvr>
                                        <p:cTn id="30" dur="1000"/>
                                        <p:tgtEl>
                                          <p:spTgt spid="214"/>
                                        </p:tgtEl>
                                      </p:cBhvr>
                                    </p:animEffect>
                                  </p:childTnLst>
                                </p:cTn>
                              </p:par>
                            </p:childTnLst>
                          </p:cTn>
                        </p:par>
                        <p:par>
                          <p:cTn id="31" fill="hold">
                            <p:stCondLst>
                              <p:cond delay="1000"/>
                            </p:stCondLst>
                            <p:childTnLst>
                              <p:par>
                                <p:cTn id="32" presetID="22" presetClass="entr" presetSubtype="8" fill="hold" nodeType="afterEffect">
                                  <p:stCondLst>
                                    <p:cond delay="0"/>
                                  </p:stCondLst>
                                  <p:childTnLst>
                                    <p:set>
                                      <p:cBhvr>
                                        <p:cTn id="33" dur="1" fill="hold">
                                          <p:stCondLst>
                                            <p:cond delay="0"/>
                                          </p:stCondLst>
                                        </p:cTn>
                                        <p:tgtEl>
                                          <p:spTgt spid="197"/>
                                        </p:tgtEl>
                                        <p:attrNameLst>
                                          <p:attrName>style.visibility</p:attrName>
                                        </p:attrNameLst>
                                      </p:cBhvr>
                                      <p:to>
                                        <p:strVal val="visible"/>
                                      </p:to>
                                    </p:set>
                                    <p:animEffect transition="in" filter="wipe(left)">
                                      <p:cBhvr>
                                        <p:cTn id="34" dur="1000"/>
                                        <p:tgtEl>
                                          <p:spTgt spid="197"/>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8" fill="hold" nodeType="clickEffect">
                                  <p:stCondLst>
                                    <p:cond delay="0"/>
                                  </p:stCondLst>
                                  <p:childTnLst>
                                    <p:set>
                                      <p:cBhvr>
                                        <p:cTn id="38" dur="1" fill="hold">
                                          <p:stCondLst>
                                            <p:cond delay="0"/>
                                          </p:stCondLst>
                                        </p:cTn>
                                        <p:tgtEl>
                                          <p:spTgt spid="217"/>
                                        </p:tgtEl>
                                        <p:attrNameLst>
                                          <p:attrName>style.visibility</p:attrName>
                                        </p:attrNameLst>
                                      </p:cBhvr>
                                      <p:to>
                                        <p:strVal val="visible"/>
                                      </p:to>
                                    </p:set>
                                    <p:animEffect transition="in" filter="wipe(left)">
                                      <p:cBhvr>
                                        <p:cTn id="39" dur="1000"/>
                                        <p:tgtEl>
                                          <p:spTgt spid="217"/>
                                        </p:tgtEl>
                                      </p:cBhvr>
                                    </p:animEffect>
                                  </p:childTnLst>
                                </p:cTn>
                              </p:par>
                            </p:childTnLst>
                          </p:cTn>
                        </p:par>
                        <p:par>
                          <p:cTn id="40" fill="hold">
                            <p:stCondLst>
                              <p:cond delay="1000"/>
                            </p:stCondLst>
                            <p:childTnLst>
                              <p:par>
                                <p:cTn id="41" presetID="22" presetClass="entr" presetSubtype="1" fill="hold" nodeType="afterEffect">
                                  <p:stCondLst>
                                    <p:cond delay="0"/>
                                  </p:stCondLst>
                                  <p:childTnLst>
                                    <p:set>
                                      <p:cBhvr>
                                        <p:cTn id="42" dur="1" fill="hold">
                                          <p:stCondLst>
                                            <p:cond delay="0"/>
                                          </p:stCondLst>
                                        </p:cTn>
                                        <p:tgtEl>
                                          <p:spTgt spid="200"/>
                                        </p:tgtEl>
                                        <p:attrNameLst>
                                          <p:attrName>style.visibility</p:attrName>
                                        </p:attrNameLst>
                                      </p:cBhvr>
                                      <p:to>
                                        <p:strVal val="visible"/>
                                      </p:to>
                                    </p:set>
                                    <p:animEffect transition="in" filter="wipe(up)">
                                      <p:cBhvr>
                                        <p:cTn id="43" dur="1000"/>
                                        <p:tgtEl>
                                          <p:spTgt spid="200"/>
                                        </p:tgtEl>
                                      </p:cBhvr>
                                    </p:animEffect>
                                  </p:childTnLst>
                                </p:cTn>
                              </p:par>
                            </p:childTnLst>
                          </p:cTn>
                        </p:par>
                      </p:childTnLst>
                    </p:cTn>
                  </p:par>
                  <p:par>
                    <p:cTn id="44" fill="hold">
                      <p:stCondLst>
                        <p:cond delay="indefinite"/>
                      </p:stCondLst>
                      <p:childTnLst>
                        <p:par>
                          <p:cTn id="45" fill="hold">
                            <p:stCondLst>
                              <p:cond delay="0"/>
                            </p:stCondLst>
                            <p:childTnLst>
                              <p:par>
                                <p:cTn id="46" presetID="22" presetClass="entr" presetSubtype="8" fill="hold" nodeType="clickEffect">
                                  <p:stCondLst>
                                    <p:cond delay="0"/>
                                  </p:stCondLst>
                                  <p:childTnLst>
                                    <p:set>
                                      <p:cBhvr>
                                        <p:cTn id="47" dur="1" fill="hold">
                                          <p:stCondLst>
                                            <p:cond delay="0"/>
                                          </p:stCondLst>
                                        </p:cTn>
                                        <p:tgtEl>
                                          <p:spTgt spid="220"/>
                                        </p:tgtEl>
                                        <p:attrNameLst>
                                          <p:attrName>style.visibility</p:attrName>
                                        </p:attrNameLst>
                                      </p:cBhvr>
                                      <p:to>
                                        <p:strVal val="visible"/>
                                      </p:to>
                                    </p:set>
                                    <p:animEffect transition="in" filter="wipe(left)">
                                      <p:cBhvr>
                                        <p:cTn id="48" dur="1000"/>
                                        <p:tgtEl>
                                          <p:spTgt spid="220"/>
                                        </p:tgtEl>
                                      </p:cBhvr>
                                    </p:animEffect>
                                  </p:childTnLst>
                                </p:cTn>
                              </p:par>
                            </p:childTnLst>
                          </p:cTn>
                        </p:par>
                        <p:par>
                          <p:cTn id="49" fill="hold">
                            <p:stCondLst>
                              <p:cond delay="1000"/>
                            </p:stCondLst>
                            <p:childTnLst>
                              <p:par>
                                <p:cTn id="50" presetID="22" presetClass="entr" presetSubtype="2" fill="hold" nodeType="afterEffect">
                                  <p:stCondLst>
                                    <p:cond delay="0"/>
                                  </p:stCondLst>
                                  <p:childTnLst>
                                    <p:set>
                                      <p:cBhvr>
                                        <p:cTn id="51" dur="1" fill="hold">
                                          <p:stCondLst>
                                            <p:cond delay="0"/>
                                          </p:stCondLst>
                                        </p:cTn>
                                        <p:tgtEl>
                                          <p:spTgt spid="206"/>
                                        </p:tgtEl>
                                        <p:attrNameLst>
                                          <p:attrName>style.visibility</p:attrName>
                                        </p:attrNameLst>
                                      </p:cBhvr>
                                      <p:to>
                                        <p:strVal val="visible"/>
                                      </p:to>
                                    </p:set>
                                    <p:animEffect transition="in" filter="wipe(right)">
                                      <p:cBhvr>
                                        <p:cTn id="52" dur="1000"/>
                                        <p:tgtEl>
                                          <p:spTgt spid="206"/>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8" fill="hold" nodeType="clickEffect">
                                  <p:stCondLst>
                                    <p:cond delay="0"/>
                                  </p:stCondLst>
                                  <p:childTnLst>
                                    <p:set>
                                      <p:cBhvr>
                                        <p:cTn id="56" dur="1" fill="hold">
                                          <p:stCondLst>
                                            <p:cond delay="0"/>
                                          </p:stCondLst>
                                        </p:cTn>
                                        <p:tgtEl>
                                          <p:spTgt spid="223"/>
                                        </p:tgtEl>
                                        <p:attrNameLst>
                                          <p:attrName>style.visibility</p:attrName>
                                        </p:attrNameLst>
                                      </p:cBhvr>
                                      <p:to>
                                        <p:strVal val="visible"/>
                                      </p:to>
                                    </p:set>
                                    <p:animEffect transition="in" filter="wipe(left)">
                                      <p:cBhvr>
                                        <p:cTn id="57" dur="1000"/>
                                        <p:tgtEl>
                                          <p:spTgt spid="223"/>
                                        </p:tgtEl>
                                      </p:cBhvr>
                                    </p:animEffect>
                                  </p:childTnLst>
                                </p:cTn>
                              </p:par>
                            </p:childTnLst>
                          </p:cTn>
                        </p:par>
                        <p:par>
                          <p:cTn id="58" fill="hold">
                            <p:stCondLst>
                              <p:cond delay="1000"/>
                            </p:stCondLst>
                            <p:childTnLst>
                              <p:par>
                                <p:cTn id="59" presetID="22" presetClass="entr" presetSubtype="8" fill="hold" nodeType="afterEffect">
                                  <p:stCondLst>
                                    <p:cond delay="0"/>
                                  </p:stCondLst>
                                  <p:childTnLst>
                                    <p:set>
                                      <p:cBhvr>
                                        <p:cTn id="60" dur="1" fill="hold">
                                          <p:stCondLst>
                                            <p:cond delay="0"/>
                                          </p:stCondLst>
                                        </p:cTn>
                                        <p:tgtEl>
                                          <p:spTgt spid="203"/>
                                        </p:tgtEl>
                                        <p:attrNameLst>
                                          <p:attrName>style.visibility</p:attrName>
                                        </p:attrNameLst>
                                      </p:cBhvr>
                                      <p:to>
                                        <p:strVal val="visible"/>
                                      </p:to>
                                    </p:set>
                                    <p:animEffect transition="in" filter="wipe(left)">
                                      <p:cBhvr>
                                        <p:cTn id="61" dur="1000"/>
                                        <p:tgtEl>
                                          <p:spTgt spid="203"/>
                                        </p:tgtEl>
                                      </p:cBhvr>
                                    </p:animEffect>
                                  </p:childTnLst>
                                </p:cTn>
                              </p:par>
                              <p:par>
                                <p:cTn id="62" presetID="1" presetClass="entr" presetSubtype="0" fill="hold" nodeType="withEffect">
                                  <p:stCondLst>
                                    <p:cond delay="0"/>
                                  </p:stCondLst>
                                  <p:childTnLst>
                                    <p:set>
                                      <p:cBhvr>
                                        <p:cTn id="63" dur="1" fill="hold">
                                          <p:stCondLst>
                                            <p:cond delay="0"/>
                                          </p:stCondLst>
                                        </p:cTn>
                                        <p:tgtEl>
                                          <p:spTgt spid="30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Line 4"/>
          <p:cNvSpPr>
            <a:spLocks noChangeShapeType="1"/>
          </p:cNvSpPr>
          <p:nvPr/>
        </p:nvSpPr>
        <p:spPr bwMode="auto">
          <a:xfrm flipH="1">
            <a:off x="0" y="706438"/>
            <a:ext cx="9144000" cy="6151562"/>
          </a:xfrm>
          <a:prstGeom prst="line">
            <a:avLst/>
          </a:prstGeom>
          <a:noFill/>
          <a:ln w="38100">
            <a:solidFill>
              <a:srgbClr val="CC0000"/>
            </a:solidFill>
            <a:round/>
            <a:headEnd/>
            <a:tailEnd/>
          </a:ln>
        </p:spPr>
        <p:txBody>
          <a:bodyPr wrap="none" anchor="ctr"/>
          <a:lstStyle/>
          <a:p>
            <a:endParaRPr lang="en-US" dirty="0"/>
          </a:p>
        </p:txBody>
      </p:sp>
      <p:sp>
        <p:nvSpPr>
          <p:cNvPr id="6" name="Rectangle 2"/>
          <p:cNvSpPr>
            <a:spLocks noGrp="1" noChangeArrowheads="1"/>
          </p:cNvSpPr>
          <p:nvPr>
            <p:ph type="title"/>
          </p:nvPr>
        </p:nvSpPr>
        <p:spPr>
          <a:xfrm>
            <a:off x="460375" y="0"/>
            <a:ext cx="7773988" cy="741363"/>
          </a:xfrm>
        </p:spPr>
        <p:txBody>
          <a:bodyPr/>
          <a:lstStyle/>
          <a:p>
            <a:r>
              <a:rPr lang="en-US" dirty="0" smtClean="0"/>
              <a:t>Notes Page Over-flow Slide. Do Not Print Slide. See Notes pane.</a:t>
            </a:r>
          </a:p>
        </p:txBody>
      </p:sp>
    </p:spTree>
    <p:extLst>
      <p:ext uri="{BB962C8B-B14F-4D97-AF65-F5344CB8AC3E}">
        <p14:creationId xmlns:p14="http://schemas.microsoft.com/office/powerpoint/2010/main" val="83631514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What Is </a:t>
            </a:r>
            <a:r>
              <a:rPr lang="en-GB" dirty="0" smtClean="0"/>
              <a:t>6to4?</a:t>
            </a:r>
            <a:endParaRPr lang="en-GB" dirty="0"/>
          </a:p>
        </p:txBody>
      </p:sp>
      <p:grpSp>
        <p:nvGrpSpPr>
          <p:cNvPr id="68" name="Group 67"/>
          <p:cNvGrpSpPr/>
          <p:nvPr/>
        </p:nvGrpSpPr>
        <p:grpSpPr>
          <a:xfrm>
            <a:off x="-1" y="793750"/>
            <a:ext cx="9050337" cy="5718175"/>
            <a:chOff x="-11934031" y="-2324100"/>
            <a:chExt cx="9050337" cy="5718175"/>
          </a:xfrm>
        </p:grpSpPr>
        <p:sp>
          <p:nvSpPr>
            <p:cNvPr id="69" name="Rectangle 10"/>
            <p:cNvSpPr>
              <a:spLocks noChangeArrowheads="1"/>
            </p:cNvSpPr>
            <p:nvPr/>
          </p:nvSpPr>
          <p:spPr bwMode="auto">
            <a:xfrm>
              <a:off x="-11934031" y="-2324100"/>
              <a:ext cx="9050337" cy="5718175"/>
            </a:xfrm>
            <a:prstGeom prst="rect">
              <a:avLst/>
            </a:prstGeom>
            <a:solidFill>
              <a:schemeClr val="bg1"/>
            </a:solidFill>
            <a:ln>
              <a:noFill/>
            </a:ln>
            <a:effectLst/>
            <a:extLst>
              <a:ext uri="{91240B29-F687-4F45-9708-019B960494DF}">
                <a14:hiddenLine xmlns:a14="http://schemas.microsoft.com/office/drawing/2010/main" w="9525" algn="ctr">
                  <a:solidFill>
                    <a:srgbClr val="333333"/>
                  </a:solidFill>
                  <a:miter lim="800000"/>
                  <a:headEnd/>
                  <a:tailEnd/>
                </a14:hiddenLine>
              </a:ext>
              <a:ext uri="{AF507438-7753-43E0-B8FC-AC1667EBCBE1}">
                <a14:hiddenEffects xmlns:a14="http://schemas.microsoft.com/office/drawing/2010/main">
                  <a:effectLst>
                    <a:outerShdw dist="35921" dir="2700000" algn="ctr" rotWithShape="0">
                      <a:srgbClr val="AFAFAF"/>
                    </a:outerShdw>
                  </a:effectLst>
                </a14:hiddenEffects>
              </a:ext>
            </a:extLst>
          </p:spPr>
          <p:txBody>
            <a:bodyPr wrap="none" anchor="ctr"/>
            <a:lstStyle/>
            <a:p>
              <a:endParaRPr lang="en-GB" dirty="0"/>
            </a:p>
          </p:txBody>
        </p:sp>
        <p:grpSp>
          <p:nvGrpSpPr>
            <p:cNvPr id="70" name="Group 9"/>
            <p:cNvGrpSpPr>
              <a:grpSpLocks/>
            </p:cNvGrpSpPr>
            <p:nvPr/>
          </p:nvGrpSpPr>
          <p:grpSpPr bwMode="auto">
            <a:xfrm>
              <a:off x="-11776869" y="-1966913"/>
              <a:ext cx="8750300" cy="3548063"/>
              <a:chOff x="119" y="710"/>
              <a:chExt cx="5512" cy="2235"/>
            </a:xfrm>
          </p:grpSpPr>
          <p:sp>
            <p:nvSpPr>
              <p:cNvPr id="71" name="AutoShape 6"/>
              <p:cNvSpPr>
                <a:spLocks noChangeArrowheads="1"/>
              </p:cNvSpPr>
              <p:nvPr/>
            </p:nvSpPr>
            <p:spPr bwMode="auto">
              <a:xfrm>
                <a:off x="119" y="710"/>
                <a:ext cx="5512" cy="2235"/>
              </a:xfrm>
              <a:prstGeom prst="roundRect">
                <a:avLst>
                  <a:gd name="adj" fmla="val 4167"/>
                </a:avLst>
              </a:prstGeom>
              <a:solidFill>
                <a:srgbClr val="DEE7F1"/>
              </a:solidFill>
              <a:ln w="9525" algn="ctr">
                <a:solidFill>
                  <a:srgbClr val="333333"/>
                </a:solidFill>
                <a:round/>
                <a:headEnd/>
                <a:tailEnd/>
              </a:ln>
            </p:spPr>
            <p:txBody>
              <a:bodyPr/>
              <a:lstStyle/>
              <a:p>
                <a:pPr algn="l"/>
                <a:endParaRPr lang="en-US" dirty="0"/>
              </a:p>
            </p:txBody>
          </p:sp>
          <p:sp>
            <p:nvSpPr>
              <p:cNvPr id="72" name="Rounded Rectangle 844812"/>
              <p:cNvSpPr>
                <a:spLocks noChangeArrowheads="1"/>
              </p:cNvSpPr>
              <p:nvPr/>
            </p:nvSpPr>
            <p:spPr bwMode="auto">
              <a:xfrm>
                <a:off x="282" y="1657"/>
                <a:ext cx="5198" cy="568"/>
              </a:xfrm>
              <a:prstGeom prst="roundRect">
                <a:avLst>
                  <a:gd name="adj" fmla="val 4167"/>
                </a:avLst>
              </a:prstGeom>
              <a:solidFill>
                <a:srgbClr val="F2E7CE"/>
              </a:solidFill>
              <a:ln w="9525" algn="ctr">
                <a:solidFill>
                  <a:srgbClr val="333333"/>
                </a:solidFill>
                <a:round/>
                <a:headEnd/>
                <a:tailEnd/>
              </a:ln>
            </p:spPr>
            <p:txBody>
              <a:bodyPr wrap="none" anchor="ctr"/>
              <a:lstStyle/>
              <a:p>
                <a:pPr marL="228600" indent="-228600" algn="l">
                  <a:lnSpc>
                    <a:spcPct val="90000"/>
                  </a:lnSpc>
                  <a:spcBef>
                    <a:spcPct val="40000"/>
                  </a:spcBef>
                  <a:buClr>
                    <a:srgbClr val="006699"/>
                  </a:buClr>
                  <a:buFontTx/>
                  <a:buChar char="•"/>
                </a:pPr>
                <a:r>
                  <a:rPr lang="en-US" dirty="0"/>
                  <a:t>6to4 address:</a:t>
                </a:r>
              </a:p>
              <a:p>
                <a:pPr marL="692150" lvl="1" indent="-234950" algn="l">
                  <a:lnSpc>
                    <a:spcPct val="90000"/>
                  </a:lnSpc>
                  <a:spcBef>
                    <a:spcPct val="40000"/>
                  </a:spcBef>
                  <a:buClr>
                    <a:srgbClr val="006699"/>
                  </a:buClr>
                </a:pPr>
                <a:r>
                  <a:rPr lang="en-US" dirty="0"/>
                  <a:t>2002:WWXX:YYZZ:Subnet_ID:Interface_ID</a:t>
                </a:r>
              </a:p>
            </p:txBody>
          </p:sp>
          <p:sp>
            <p:nvSpPr>
              <p:cNvPr id="73" name="Rounded Rectangle 844808"/>
              <p:cNvSpPr>
                <a:spLocks noChangeArrowheads="1"/>
              </p:cNvSpPr>
              <p:nvPr/>
            </p:nvSpPr>
            <p:spPr bwMode="auto">
              <a:xfrm>
                <a:off x="282" y="890"/>
                <a:ext cx="5198" cy="649"/>
              </a:xfrm>
              <a:prstGeom prst="roundRect">
                <a:avLst>
                  <a:gd name="adj" fmla="val 4167"/>
                </a:avLst>
              </a:prstGeom>
              <a:solidFill>
                <a:srgbClr val="F2E7CE"/>
              </a:solidFill>
              <a:ln w="9525" algn="ctr">
                <a:solidFill>
                  <a:srgbClr val="333333"/>
                </a:solidFill>
                <a:round/>
                <a:headEnd/>
                <a:tailEnd/>
              </a:ln>
            </p:spPr>
            <p:txBody>
              <a:bodyPr wrap="none" anchor="ctr"/>
              <a:lstStyle/>
              <a:p>
                <a:pPr marL="228600" indent="-228600" algn="l">
                  <a:lnSpc>
                    <a:spcPct val="90000"/>
                  </a:lnSpc>
                  <a:spcBef>
                    <a:spcPct val="40000"/>
                  </a:spcBef>
                  <a:buClr>
                    <a:srgbClr val="006699"/>
                  </a:buClr>
                  <a:buFontTx/>
                  <a:buChar char="•"/>
                </a:pPr>
                <a:r>
                  <a:rPr lang="en-US" dirty="0"/>
                  <a:t>Address assignment and automatic tunneling technology for </a:t>
                </a:r>
                <a:br>
                  <a:rPr lang="en-US" dirty="0"/>
                </a:br>
                <a:r>
                  <a:rPr lang="en-US" dirty="0"/>
                  <a:t>unicast traffic between IPv6/IPv4 nodes across </a:t>
                </a:r>
                <a:br>
                  <a:rPr lang="en-US" dirty="0"/>
                </a:br>
                <a:r>
                  <a:rPr lang="en-US" dirty="0"/>
                  <a:t>the IPv4 Internet</a:t>
                </a:r>
              </a:p>
            </p:txBody>
          </p:sp>
          <p:sp>
            <p:nvSpPr>
              <p:cNvPr id="74" name="Rounded Rectangle 844808"/>
              <p:cNvSpPr>
                <a:spLocks noChangeArrowheads="1"/>
              </p:cNvSpPr>
              <p:nvPr/>
            </p:nvSpPr>
            <p:spPr bwMode="auto">
              <a:xfrm>
                <a:off x="287" y="2353"/>
                <a:ext cx="5189" cy="335"/>
              </a:xfrm>
              <a:prstGeom prst="roundRect">
                <a:avLst>
                  <a:gd name="adj" fmla="val 4167"/>
                </a:avLst>
              </a:prstGeom>
              <a:solidFill>
                <a:srgbClr val="F2E7CE"/>
              </a:solidFill>
              <a:ln w="9525" algn="ctr">
                <a:solidFill>
                  <a:srgbClr val="333333"/>
                </a:solidFill>
                <a:round/>
                <a:headEnd/>
                <a:tailEnd/>
              </a:ln>
            </p:spPr>
            <p:txBody>
              <a:bodyPr wrap="none" anchor="ctr"/>
              <a:lstStyle/>
              <a:p>
                <a:pPr marL="228600" indent="-228600" algn="l">
                  <a:lnSpc>
                    <a:spcPct val="90000"/>
                  </a:lnSpc>
                  <a:spcBef>
                    <a:spcPct val="40000"/>
                  </a:spcBef>
                  <a:buClr>
                    <a:srgbClr val="006699"/>
                  </a:buClr>
                  <a:buFontTx/>
                  <a:buChar char="•"/>
                </a:pPr>
                <a:r>
                  <a:rPr lang="en-US" dirty="0"/>
                  <a:t>6to4 treats the IPv4 Internet as a single link</a:t>
                </a:r>
              </a:p>
            </p:txBody>
          </p:sp>
        </p:grpSp>
      </p:grpSp>
      <p:grpSp>
        <p:nvGrpSpPr>
          <p:cNvPr id="75" name="Group 74"/>
          <p:cNvGrpSpPr/>
          <p:nvPr/>
        </p:nvGrpSpPr>
        <p:grpSpPr>
          <a:xfrm>
            <a:off x="0" y="854075"/>
            <a:ext cx="9050337" cy="5718175"/>
            <a:chOff x="0" y="854075"/>
            <a:chExt cx="9050337" cy="5718175"/>
          </a:xfrm>
        </p:grpSpPr>
        <p:sp>
          <p:nvSpPr>
            <p:cNvPr id="76" name="Rectangle 10"/>
            <p:cNvSpPr>
              <a:spLocks noChangeArrowheads="1"/>
            </p:cNvSpPr>
            <p:nvPr/>
          </p:nvSpPr>
          <p:spPr bwMode="auto">
            <a:xfrm>
              <a:off x="0" y="854075"/>
              <a:ext cx="9050337" cy="5718175"/>
            </a:xfrm>
            <a:prstGeom prst="rect">
              <a:avLst/>
            </a:prstGeom>
            <a:solidFill>
              <a:schemeClr val="bg1"/>
            </a:solidFill>
            <a:ln>
              <a:noFill/>
            </a:ln>
            <a:effectLst/>
            <a:extLst>
              <a:ext uri="{91240B29-F687-4F45-9708-019B960494DF}">
                <a14:hiddenLine xmlns:a14="http://schemas.microsoft.com/office/drawing/2010/main" w="9525" algn="ctr">
                  <a:solidFill>
                    <a:srgbClr val="333333"/>
                  </a:solidFill>
                  <a:miter lim="800000"/>
                  <a:headEnd/>
                  <a:tailEnd/>
                </a14:hiddenLine>
              </a:ext>
              <a:ext uri="{AF507438-7753-43E0-B8FC-AC1667EBCBE1}">
                <a14:hiddenEffects xmlns:a14="http://schemas.microsoft.com/office/drawing/2010/main">
                  <a:effectLst>
                    <a:outerShdw dist="35921" dir="2700000" algn="ctr" rotWithShape="0">
                      <a:srgbClr val="AFAFAF"/>
                    </a:outerShdw>
                  </a:effectLst>
                </a14:hiddenEffects>
              </a:ext>
            </a:extLst>
          </p:spPr>
          <p:txBody>
            <a:bodyPr wrap="none" anchor="ctr"/>
            <a:lstStyle/>
            <a:p>
              <a:endParaRPr lang="en-GB" dirty="0"/>
            </a:p>
          </p:txBody>
        </p:sp>
        <p:grpSp>
          <p:nvGrpSpPr>
            <p:cNvPr id="77" name="Group 76"/>
            <p:cNvGrpSpPr/>
            <p:nvPr/>
          </p:nvGrpSpPr>
          <p:grpSpPr>
            <a:xfrm>
              <a:off x="76200" y="1757363"/>
              <a:ext cx="8239126" cy="4679951"/>
              <a:chOff x="76200" y="1757363"/>
              <a:chExt cx="8239126" cy="4679951"/>
            </a:xfrm>
          </p:grpSpPr>
          <p:sp>
            <p:nvSpPr>
              <p:cNvPr id="78" name="Line 13"/>
              <p:cNvSpPr>
                <a:spLocks noChangeShapeType="1"/>
              </p:cNvSpPr>
              <p:nvPr/>
            </p:nvSpPr>
            <p:spPr bwMode="auto">
              <a:xfrm rot="5400000" flipH="1">
                <a:off x="2720975" y="3170238"/>
                <a:ext cx="1076325" cy="9525"/>
              </a:xfrm>
              <a:prstGeom prst="line">
                <a:avLst/>
              </a:prstGeom>
              <a:noFill/>
              <a:ln w="38100">
                <a:solidFill>
                  <a:srgbClr val="CC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anchor="ctr"/>
              <a:lstStyle/>
              <a:p>
                <a:endParaRPr lang="en-GB" dirty="0"/>
              </a:p>
            </p:txBody>
          </p:sp>
          <p:sp>
            <p:nvSpPr>
              <p:cNvPr id="79" name="Line 14"/>
              <p:cNvSpPr>
                <a:spLocks noChangeShapeType="1"/>
              </p:cNvSpPr>
              <p:nvPr/>
            </p:nvSpPr>
            <p:spPr bwMode="auto">
              <a:xfrm flipH="1">
                <a:off x="952500" y="2638426"/>
                <a:ext cx="1890713" cy="0"/>
              </a:xfrm>
              <a:prstGeom prst="line">
                <a:avLst/>
              </a:prstGeom>
              <a:noFill/>
              <a:ln w="38100">
                <a:solidFill>
                  <a:srgbClr val="CC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anchor="ctr"/>
              <a:lstStyle/>
              <a:p>
                <a:endParaRPr lang="en-GB" dirty="0"/>
              </a:p>
            </p:txBody>
          </p:sp>
          <p:pic>
            <p:nvPicPr>
              <p:cNvPr id="80" name="Picture 15" descr="Internet"/>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343025" y="2133601"/>
                <a:ext cx="1020763" cy="1017588"/>
              </a:xfrm>
              <a:prstGeom prst="rect">
                <a:avLst/>
              </a:prstGeom>
              <a:noFill/>
              <a:extLst>
                <a:ext uri="{909E8E84-426E-40DD-AFC4-6F175D3DCCD1}">
                  <a14:hiddenFill xmlns:a14="http://schemas.microsoft.com/office/drawing/2010/main">
                    <a:solidFill>
                      <a:srgbClr val="FFFFFF"/>
                    </a:solidFill>
                  </a14:hiddenFill>
                </a:ext>
              </a:extLst>
            </p:spPr>
          </p:pic>
          <p:grpSp>
            <p:nvGrpSpPr>
              <p:cNvPr id="81" name="Group 16"/>
              <p:cNvGrpSpPr>
                <a:grpSpLocks/>
              </p:cNvGrpSpPr>
              <p:nvPr/>
            </p:nvGrpSpPr>
            <p:grpSpPr bwMode="auto">
              <a:xfrm>
                <a:off x="2794000" y="2419351"/>
                <a:ext cx="781050" cy="509588"/>
                <a:chOff x="152" y="2972"/>
                <a:chExt cx="967" cy="633"/>
              </a:xfrm>
            </p:grpSpPr>
            <p:pic>
              <p:nvPicPr>
                <p:cNvPr id="123" name="Picture 17" descr="IP_VolP Gateway"/>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52" y="2972"/>
                  <a:ext cx="967" cy="633"/>
                </a:xfrm>
                <a:prstGeom prst="rect">
                  <a:avLst/>
                </a:prstGeom>
                <a:noFill/>
                <a:extLst>
                  <a:ext uri="{909E8E84-426E-40DD-AFC4-6F175D3DCCD1}">
                    <a14:hiddenFill xmlns:a14="http://schemas.microsoft.com/office/drawing/2010/main">
                      <a:solidFill>
                        <a:srgbClr val="FFFFFF"/>
                      </a:solidFill>
                    </a14:hiddenFill>
                  </a:ext>
                </a:extLst>
              </p:spPr>
            </p:pic>
            <p:sp>
              <p:nvSpPr>
                <p:cNvPr id="124" name="Rectangle 18"/>
                <p:cNvSpPr>
                  <a:spLocks noChangeArrowheads="1"/>
                </p:cNvSpPr>
                <p:nvPr/>
              </p:nvSpPr>
              <p:spPr bwMode="auto">
                <a:xfrm rot="878979">
                  <a:off x="377" y="3065"/>
                  <a:ext cx="503" cy="217"/>
                </a:xfrm>
                <a:prstGeom prst="rect">
                  <a:avLst/>
                </a:prstGeom>
                <a:solidFill>
                  <a:srgbClr val="CFCFCF"/>
                </a:solidFill>
                <a:ln>
                  <a:noFill/>
                </a:ln>
                <a:effectLst/>
                <a:extLst>
                  <a:ext uri="{91240B29-F687-4F45-9708-019B960494DF}">
                    <a14:hiddenLine xmlns:a14="http://schemas.microsoft.com/office/drawing/2010/main" w="9525" algn="ctr">
                      <a:solidFill>
                        <a:srgbClr val="333333"/>
                      </a:solidFill>
                      <a:miter lim="800000"/>
                      <a:headEnd/>
                      <a:tailEnd/>
                    </a14:hiddenLine>
                  </a:ext>
                  <a:ext uri="{AF507438-7753-43E0-B8FC-AC1667EBCBE1}">
                    <a14:hiddenEffects xmlns:a14="http://schemas.microsoft.com/office/drawing/2010/main">
                      <a:effectLst>
                        <a:outerShdw dist="35921" dir="2700000" algn="ctr" rotWithShape="0">
                          <a:srgbClr val="AFAFAF"/>
                        </a:outerShdw>
                      </a:effectLst>
                    </a14:hiddenEffects>
                  </a:ext>
                </a:extLst>
              </p:spPr>
              <p:txBody>
                <a:bodyPr wrap="none" anchor="ctr"/>
                <a:lstStyle/>
                <a:p>
                  <a:endParaRPr lang="en-GB" dirty="0"/>
                </a:p>
              </p:txBody>
            </p:sp>
          </p:grpSp>
          <p:sp>
            <p:nvSpPr>
              <p:cNvPr id="82" name="Rectangle 19"/>
              <p:cNvSpPr>
                <a:spLocks noChangeArrowheads="1"/>
              </p:cNvSpPr>
              <p:nvPr/>
            </p:nvSpPr>
            <p:spPr bwMode="auto">
              <a:xfrm>
                <a:off x="1044575" y="4792663"/>
                <a:ext cx="1344613" cy="517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rgbClr val="333333"/>
                    </a:solidFill>
                    <a:miter lim="800000"/>
                    <a:headEnd/>
                    <a:tailEnd/>
                  </a14:hiddenLine>
                </a:ext>
                <a:ext uri="{AF507438-7753-43E0-B8FC-AC1667EBCBE1}">
                  <a14:hiddenEffects xmlns:a14="http://schemas.microsoft.com/office/drawing/2010/main">
                    <a:effectLst>
                      <a:outerShdw dist="35921" dir="2700000" algn="ctr" rotWithShape="0">
                        <a:srgbClr val="AFAFAF"/>
                      </a:outerShdw>
                    </a:effectLst>
                  </a14:hiddenEffects>
                </a:ext>
              </a:extLst>
            </p:spPr>
            <p:txBody>
              <a:bodyPr wrap="none">
                <a:spAutoFit/>
              </a:bodyPr>
              <a:lstStyle/>
              <a:p>
                <a:r>
                  <a:rPr lang="en-US" sz="1400" dirty="0"/>
                  <a:t>IPv6 host B</a:t>
                </a:r>
              </a:p>
              <a:p>
                <a:r>
                  <a:rPr lang="en-US" sz="1400" b="0" dirty="0"/>
                  <a:t>IPv6/IPv4</a:t>
                </a:r>
              </a:p>
            </p:txBody>
          </p:sp>
          <p:sp>
            <p:nvSpPr>
              <p:cNvPr id="83" name="Rectangle 20"/>
              <p:cNvSpPr>
                <a:spLocks noChangeArrowheads="1"/>
              </p:cNvSpPr>
              <p:nvPr/>
            </p:nvSpPr>
            <p:spPr bwMode="auto">
              <a:xfrm>
                <a:off x="2587625" y="1938338"/>
                <a:ext cx="1203325" cy="517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rgbClr val="333333"/>
                    </a:solidFill>
                    <a:miter lim="800000"/>
                    <a:headEnd/>
                    <a:tailEnd/>
                  </a14:hiddenLine>
                </a:ext>
                <a:ext uri="{AF507438-7753-43E0-B8FC-AC1667EBCBE1}">
                  <a14:hiddenEffects xmlns:a14="http://schemas.microsoft.com/office/drawing/2010/main">
                    <a:effectLst>
                      <a:outerShdw dist="35921" dir="2700000" algn="ctr" rotWithShape="0">
                        <a:srgbClr val="AFAFAF"/>
                      </a:outerShdw>
                    </a:effectLst>
                  </a14:hiddenEffects>
                </a:ext>
              </a:extLst>
            </p:spPr>
            <p:txBody>
              <a:bodyPr wrap="none">
                <a:spAutoFit/>
              </a:bodyPr>
              <a:lstStyle/>
              <a:p>
                <a:r>
                  <a:rPr lang="en-US" sz="1400" dirty="0"/>
                  <a:t>6to4 relay</a:t>
                </a:r>
              </a:p>
              <a:p>
                <a:r>
                  <a:rPr lang="en-US" sz="1400" b="0" dirty="0"/>
                  <a:t>IPv6/IPv4</a:t>
                </a:r>
              </a:p>
            </p:txBody>
          </p:sp>
          <p:pic>
            <p:nvPicPr>
              <p:cNvPr id="84" name="Picture 21" descr="Serve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60363" y="2236788"/>
                <a:ext cx="723900" cy="854075"/>
              </a:xfrm>
              <a:prstGeom prst="rect">
                <a:avLst/>
              </a:prstGeom>
              <a:noFill/>
              <a:extLst>
                <a:ext uri="{909E8E84-426E-40DD-AFC4-6F175D3DCCD1}">
                  <a14:hiddenFill xmlns:a14="http://schemas.microsoft.com/office/drawing/2010/main">
                    <a:solidFill>
                      <a:srgbClr val="FFFFFF"/>
                    </a:solidFill>
                  </a14:hiddenFill>
                </a:ext>
              </a:extLst>
            </p:spPr>
          </p:pic>
          <p:sp>
            <p:nvSpPr>
              <p:cNvPr id="85" name="Rectangle 22"/>
              <p:cNvSpPr>
                <a:spLocks noChangeArrowheads="1"/>
              </p:cNvSpPr>
              <p:nvPr/>
            </p:nvSpPr>
            <p:spPr bwMode="auto">
              <a:xfrm>
                <a:off x="4225925" y="3135313"/>
                <a:ext cx="1327150" cy="517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rgbClr val="333333"/>
                    </a:solidFill>
                    <a:miter lim="800000"/>
                    <a:headEnd/>
                    <a:tailEnd/>
                  </a14:hiddenLine>
                </a:ext>
                <a:ext uri="{AF507438-7753-43E0-B8FC-AC1667EBCBE1}">
                  <a14:hiddenEffects xmlns:a14="http://schemas.microsoft.com/office/drawing/2010/main">
                    <a:effectLst>
                      <a:outerShdw dist="35921" dir="2700000" algn="ctr" rotWithShape="0">
                        <a:srgbClr val="AFAFAF"/>
                      </a:outerShdw>
                    </a:effectLst>
                  </a14:hiddenEffects>
                </a:ext>
              </a:extLst>
            </p:spPr>
            <p:txBody>
              <a:bodyPr wrap="none">
                <a:spAutoFit/>
              </a:bodyPr>
              <a:lstStyle/>
              <a:p>
                <a:r>
                  <a:rPr lang="en-US" sz="1400" dirty="0"/>
                  <a:t>6to4 router</a:t>
                </a:r>
              </a:p>
              <a:p>
                <a:r>
                  <a:rPr lang="en-US" sz="1400" b="0" dirty="0"/>
                  <a:t>IPv6/IPv4</a:t>
                </a:r>
              </a:p>
            </p:txBody>
          </p:sp>
          <p:sp>
            <p:nvSpPr>
              <p:cNvPr id="86" name="Rectangle 23"/>
              <p:cNvSpPr>
                <a:spLocks noChangeArrowheads="1"/>
              </p:cNvSpPr>
              <p:nvPr/>
            </p:nvSpPr>
            <p:spPr bwMode="auto">
              <a:xfrm>
                <a:off x="3608388" y="4716463"/>
                <a:ext cx="1327150" cy="517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rgbClr val="333333"/>
                    </a:solidFill>
                    <a:miter lim="800000"/>
                    <a:headEnd/>
                    <a:tailEnd/>
                  </a14:hiddenLine>
                </a:ext>
                <a:ext uri="{AF507438-7753-43E0-B8FC-AC1667EBCBE1}">
                  <a14:hiddenEffects xmlns:a14="http://schemas.microsoft.com/office/drawing/2010/main">
                    <a:effectLst>
                      <a:outerShdw dist="35921" dir="2700000" algn="ctr" rotWithShape="0">
                        <a:srgbClr val="AFAFAF"/>
                      </a:outerShdw>
                    </a:effectLst>
                  </a14:hiddenEffects>
                </a:ext>
              </a:extLst>
            </p:spPr>
            <p:txBody>
              <a:bodyPr wrap="none">
                <a:spAutoFit/>
              </a:bodyPr>
              <a:lstStyle/>
              <a:p>
                <a:r>
                  <a:rPr lang="en-US" sz="1400" dirty="0"/>
                  <a:t>6to4 router</a:t>
                </a:r>
              </a:p>
              <a:p>
                <a:r>
                  <a:rPr lang="en-US" sz="1400" b="0" dirty="0"/>
                  <a:t>IPv6/IPv4</a:t>
                </a:r>
              </a:p>
            </p:txBody>
          </p:sp>
          <p:sp>
            <p:nvSpPr>
              <p:cNvPr id="87" name="Rectangle 24"/>
              <p:cNvSpPr>
                <a:spLocks noChangeArrowheads="1"/>
              </p:cNvSpPr>
              <p:nvPr/>
            </p:nvSpPr>
            <p:spPr bwMode="auto">
              <a:xfrm>
                <a:off x="5946775" y="3935413"/>
                <a:ext cx="1338263" cy="517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rgbClr val="333333"/>
                    </a:solidFill>
                    <a:miter lim="800000"/>
                    <a:headEnd/>
                    <a:tailEnd/>
                  </a14:hiddenLine>
                </a:ext>
                <a:ext uri="{AF507438-7753-43E0-B8FC-AC1667EBCBE1}">
                  <a14:hiddenEffects xmlns:a14="http://schemas.microsoft.com/office/drawing/2010/main">
                    <a:effectLst>
                      <a:outerShdw dist="35921" dir="2700000" algn="ctr" rotWithShape="0">
                        <a:srgbClr val="AFAFAF"/>
                      </a:outerShdw>
                    </a:effectLst>
                  </a14:hiddenEffects>
                </a:ext>
              </a:extLst>
            </p:spPr>
            <p:txBody>
              <a:bodyPr wrap="none">
                <a:spAutoFit/>
              </a:bodyPr>
              <a:lstStyle/>
              <a:p>
                <a:r>
                  <a:rPr lang="en-US" sz="1400" dirty="0"/>
                  <a:t>IPv6 host C</a:t>
                </a:r>
              </a:p>
              <a:p>
                <a:r>
                  <a:rPr lang="en-US" sz="1400" b="0" dirty="0"/>
                  <a:t>IPv6/IPv4</a:t>
                </a:r>
              </a:p>
            </p:txBody>
          </p:sp>
          <p:pic>
            <p:nvPicPr>
              <p:cNvPr id="88" name="Picture 25" descr="Computer_Desktop"/>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323013" y="3128963"/>
                <a:ext cx="706438" cy="862013"/>
              </a:xfrm>
              <a:prstGeom prst="rect">
                <a:avLst/>
              </a:prstGeom>
              <a:noFill/>
              <a:extLst>
                <a:ext uri="{909E8E84-426E-40DD-AFC4-6F175D3DCCD1}">
                  <a14:hiddenFill xmlns:a14="http://schemas.microsoft.com/office/drawing/2010/main">
                    <a:solidFill>
                      <a:srgbClr val="FFFFFF"/>
                    </a:solidFill>
                  </a14:hiddenFill>
                </a:ext>
              </a:extLst>
            </p:spPr>
          </p:pic>
          <p:sp>
            <p:nvSpPr>
              <p:cNvPr id="89" name="AutoShape 26"/>
              <p:cNvSpPr>
                <a:spLocks noChangeArrowheads="1"/>
              </p:cNvSpPr>
              <p:nvPr/>
            </p:nvSpPr>
            <p:spPr bwMode="auto">
              <a:xfrm>
                <a:off x="1082675" y="3044826"/>
                <a:ext cx="1565275" cy="287338"/>
              </a:xfrm>
              <a:prstGeom prst="roundRect">
                <a:avLst>
                  <a:gd name="adj" fmla="val 4167"/>
                </a:avLst>
              </a:prstGeom>
              <a:solidFill>
                <a:schemeClr val="bg1"/>
              </a:solidFill>
              <a:ln w="9525" algn="ctr">
                <a:solidFill>
                  <a:srgbClr val="4D4D4D"/>
                </a:solidFill>
                <a:round/>
                <a:headEnd/>
                <a:tailEnd/>
              </a:ln>
              <a:effectLst>
                <a:outerShdw dist="35921" dir="2700000" algn="ctr" rotWithShape="0">
                  <a:srgbClr val="AFAFAF"/>
                </a:outerShdw>
              </a:effectLst>
            </p:spPr>
            <p:txBody>
              <a:bodyPr wrap="none" anchor="ctr">
                <a:spAutoFit/>
              </a:bodyPr>
              <a:lstStyle/>
              <a:p>
                <a:pPr>
                  <a:lnSpc>
                    <a:spcPct val="85000"/>
                  </a:lnSpc>
                </a:pPr>
                <a:r>
                  <a:rPr lang="en-US" sz="1400" dirty="0"/>
                  <a:t>IPv6 Internet</a:t>
                </a:r>
              </a:p>
            </p:txBody>
          </p:sp>
          <p:sp>
            <p:nvSpPr>
              <p:cNvPr id="90" name="Rectangle 27"/>
              <p:cNvSpPr>
                <a:spLocks noChangeArrowheads="1"/>
              </p:cNvSpPr>
              <p:nvPr/>
            </p:nvSpPr>
            <p:spPr bwMode="auto">
              <a:xfrm>
                <a:off x="134938" y="1757363"/>
                <a:ext cx="1357313" cy="517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rgbClr val="333333"/>
                    </a:solidFill>
                    <a:miter lim="800000"/>
                    <a:headEnd/>
                    <a:tailEnd/>
                  </a14:hiddenLine>
                </a:ext>
                <a:ext uri="{AF507438-7753-43E0-B8FC-AC1667EBCBE1}">
                  <a14:hiddenEffects xmlns:a14="http://schemas.microsoft.com/office/drawing/2010/main">
                    <a:effectLst>
                      <a:outerShdw dist="35921" dir="2700000" algn="ctr" rotWithShape="0">
                        <a:srgbClr val="AFAFAF"/>
                      </a:outerShdw>
                    </a:effectLst>
                  </a14:hiddenEffects>
                </a:ext>
              </a:extLst>
            </p:spPr>
            <p:txBody>
              <a:bodyPr wrap="none">
                <a:spAutoFit/>
              </a:bodyPr>
              <a:lstStyle/>
              <a:p>
                <a:r>
                  <a:rPr lang="en-US" sz="1400" dirty="0"/>
                  <a:t>IPv6 host D</a:t>
                </a:r>
              </a:p>
              <a:p>
                <a:r>
                  <a:rPr lang="en-US" sz="1400" b="0" dirty="0"/>
                  <a:t>IPv6-only</a:t>
                </a:r>
              </a:p>
            </p:txBody>
          </p:sp>
          <p:sp>
            <p:nvSpPr>
              <p:cNvPr id="91" name="Rectangle 28"/>
              <p:cNvSpPr>
                <a:spLocks noChangeArrowheads="1"/>
              </p:cNvSpPr>
              <p:nvPr/>
            </p:nvSpPr>
            <p:spPr bwMode="auto">
              <a:xfrm>
                <a:off x="3678238" y="5913438"/>
                <a:ext cx="1347788" cy="517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rgbClr val="333333"/>
                    </a:solidFill>
                    <a:miter lim="800000"/>
                    <a:headEnd/>
                    <a:tailEnd/>
                  </a14:hiddenLine>
                </a:ext>
                <a:ext uri="{AF507438-7753-43E0-B8FC-AC1667EBCBE1}">
                  <a14:hiddenEffects xmlns:a14="http://schemas.microsoft.com/office/drawing/2010/main">
                    <a:effectLst>
                      <a:outerShdw dist="35921" dir="2700000" algn="ctr" rotWithShape="0">
                        <a:srgbClr val="AFAFAF"/>
                      </a:outerShdw>
                    </a:effectLst>
                  </a14:hiddenEffects>
                </a:ext>
              </a:extLst>
            </p:spPr>
            <p:txBody>
              <a:bodyPr wrap="none">
                <a:spAutoFit/>
              </a:bodyPr>
              <a:lstStyle/>
              <a:p>
                <a:r>
                  <a:rPr lang="en-US" sz="1400" dirty="0"/>
                  <a:t>IPv6 host A</a:t>
                </a:r>
              </a:p>
              <a:p>
                <a:r>
                  <a:rPr lang="en-US" sz="1400" b="0" dirty="0"/>
                  <a:t>IPv6/IPv4</a:t>
                </a:r>
              </a:p>
            </p:txBody>
          </p:sp>
          <p:grpSp>
            <p:nvGrpSpPr>
              <p:cNvPr id="92" name="Group 29"/>
              <p:cNvGrpSpPr>
                <a:grpSpLocks/>
              </p:cNvGrpSpPr>
              <p:nvPr/>
            </p:nvGrpSpPr>
            <p:grpSpPr bwMode="auto">
              <a:xfrm>
                <a:off x="755650" y="4546601"/>
                <a:ext cx="622300" cy="1573213"/>
                <a:chOff x="464" y="2906"/>
                <a:chExt cx="435" cy="1101"/>
              </a:xfrm>
            </p:grpSpPr>
            <p:sp>
              <p:nvSpPr>
                <p:cNvPr id="119" name="Line 30"/>
                <p:cNvSpPr>
                  <a:spLocks noChangeShapeType="1"/>
                </p:cNvSpPr>
                <p:nvPr/>
              </p:nvSpPr>
              <p:spPr bwMode="auto">
                <a:xfrm flipH="1">
                  <a:off x="685" y="2909"/>
                  <a:ext cx="1" cy="1098"/>
                </a:xfrm>
                <a:prstGeom prst="line">
                  <a:avLst/>
                </a:prstGeom>
                <a:noFill/>
                <a:ln w="38100">
                  <a:solidFill>
                    <a:srgbClr val="CC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dirty="0"/>
                </a:p>
              </p:txBody>
            </p:sp>
            <p:sp>
              <p:nvSpPr>
                <p:cNvPr id="120" name="Line 31"/>
                <p:cNvSpPr>
                  <a:spLocks noChangeShapeType="1"/>
                </p:cNvSpPr>
                <p:nvPr/>
              </p:nvSpPr>
              <p:spPr bwMode="auto">
                <a:xfrm rot="16200000">
                  <a:off x="786" y="2797"/>
                  <a:ext cx="1" cy="219"/>
                </a:xfrm>
                <a:prstGeom prst="line">
                  <a:avLst/>
                </a:prstGeom>
                <a:noFill/>
                <a:ln w="38100">
                  <a:solidFill>
                    <a:srgbClr val="CC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dirty="0"/>
                </a:p>
              </p:txBody>
            </p:sp>
            <p:sp>
              <p:nvSpPr>
                <p:cNvPr id="121" name="Line 32"/>
                <p:cNvSpPr>
                  <a:spLocks noChangeShapeType="1"/>
                </p:cNvSpPr>
                <p:nvPr/>
              </p:nvSpPr>
              <p:spPr bwMode="auto">
                <a:xfrm rot="16200000">
                  <a:off x="789" y="3893"/>
                  <a:ext cx="1" cy="219"/>
                </a:xfrm>
                <a:prstGeom prst="line">
                  <a:avLst/>
                </a:prstGeom>
                <a:noFill/>
                <a:ln w="38100">
                  <a:solidFill>
                    <a:srgbClr val="CC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dirty="0"/>
                </a:p>
              </p:txBody>
            </p:sp>
            <p:sp>
              <p:nvSpPr>
                <p:cNvPr id="122" name="Line 33"/>
                <p:cNvSpPr>
                  <a:spLocks noChangeShapeType="1"/>
                </p:cNvSpPr>
                <p:nvPr/>
              </p:nvSpPr>
              <p:spPr bwMode="auto">
                <a:xfrm rot="16200000">
                  <a:off x="573" y="3359"/>
                  <a:ext cx="2" cy="219"/>
                </a:xfrm>
                <a:prstGeom prst="line">
                  <a:avLst/>
                </a:prstGeom>
                <a:noFill/>
                <a:ln w="38100">
                  <a:solidFill>
                    <a:srgbClr val="CC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dirty="0"/>
                </a:p>
              </p:txBody>
            </p:sp>
          </p:grpSp>
          <p:sp>
            <p:nvSpPr>
              <p:cNvPr id="93" name="Rectangle 34"/>
              <p:cNvSpPr>
                <a:spLocks noChangeArrowheads="1"/>
              </p:cNvSpPr>
              <p:nvPr/>
            </p:nvSpPr>
            <p:spPr bwMode="auto">
              <a:xfrm>
                <a:off x="76200" y="5199063"/>
                <a:ext cx="757238"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rgbClr val="333333"/>
                    </a:solidFill>
                    <a:miter lim="800000"/>
                    <a:headEnd/>
                    <a:tailEnd/>
                  </a14:hiddenLine>
                </a:ext>
                <a:ext uri="{AF507438-7753-43E0-B8FC-AC1667EBCBE1}">
                  <a14:hiddenEffects xmlns:a14="http://schemas.microsoft.com/office/drawing/2010/main">
                    <a:effectLst>
                      <a:outerShdw dist="35921" dir="2700000" algn="ctr" rotWithShape="0">
                        <a:srgbClr val="AFAFAF"/>
                      </a:outerShdw>
                    </a:effectLst>
                  </a14:hiddenEffects>
                </a:ext>
              </a:extLst>
            </p:spPr>
            <p:txBody>
              <a:bodyPr wrap="none">
                <a:spAutoFit/>
              </a:bodyPr>
              <a:lstStyle/>
              <a:p>
                <a:r>
                  <a:rPr lang="en-US" sz="1400" dirty="0"/>
                  <a:t>Site 1</a:t>
                </a:r>
                <a:endParaRPr lang="en-US" sz="1400" b="0" dirty="0"/>
              </a:p>
            </p:txBody>
          </p:sp>
          <p:grpSp>
            <p:nvGrpSpPr>
              <p:cNvPr id="94" name="Group 35"/>
              <p:cNvGrpSpPr>
                <a:grpSpLocks/>
              </p:cNvGrpSpPr>
              <p:nvPr/>
            </p:nvGrpSpPr>
            <p:grpSpPr bwMode="auto">
              <a:xfrm flipH="1">
                <a:off x="6981825" y="3125788"/>
                <a:ext cx="620713" cy="1744663"/>
                <a:chOff x="464" y="2906"/>
                <a:chExt cx="435" cy="1101"/>
              </a:xfrm>
            </p:grpSpPr>
            <p:sp>
              <p:nvSpPr>
                <p:cNvPr id="115" name="Line 36"/>
                <p:cNvSpPr>
                  <a:spLocks noChangeShapeType="1"/>
                </p:cNvSpPr>
                <p:nvPr/>
              </p:nvSpPr>
              <p:spPr bwMode="auto">
                <a:xfrm flipH="1">
                  <a:off x="685" y="2909"/>
                  <a:ext cx="1" cy="1098"/>
                </a:xfrm>
                <a:prstGeom prst="line">
                  <a:avLst/>
                </a:prstGeom>
                <a:noFill/>
                <a:ln w="38100">
                  <a:solidFill>
                    <a:srgbClr val="CC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dirty="0"/>
                </a:p>
              </p:txBody>
            </p:sp>
            <p:sp>
              <p:nvSpPr>
                <p:cNvPr id="116" name="Line 37"/>
                <p:cNvSpPr>
                  <a:spLocks noChangeShapeType="1"/>
                </p:cNvSpPr>
                <p:nvPr/>
              </p:nvSpPr>
              <p:spPr bwMode="auto">
                <a:xfrm rot="16200000">
                  <a:off x="786" y="2797"/>
                  <a:ext cx="1" cy="219"/>
                </a:xfrm>
                <a:prstGeom prst="line">
                  <a:avLst/>
                </a:prstGeom>
                <a:noFill/>
                <a:ln w="38100">
                  <a:solidFill>
                    <a:srgbClr val="CC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dirty="0"/>
                </a:p>
              </p:txBody>
            </p:sp>
            <p:sp>
              <p:nvSpPr>
                <p:cNvPr id="117" name="Line 38"/>
                <p:cNvSpPr>
                  <a:spLocks noChangeShapeType="1"/>
                </p:cNvSpPr>
                <p:nvPr/>
              </p:nvSpPr>
              <p:spPr bwMode="auto">
                <a:xfrm rot="16200000">
                  <a:off x="789" y="3893"/>
                  <a:ext cx="1" cy="219"/>
                </a:xfrm>
                <a:prstGeom prst="line">
                  <a:avLst/>
                </a:prstGeom>
                <a:noFill/>
                <a:ln w="38100">
                  <a:solidFill>
                    <a:srgbClr val="CC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dirty="0"/>
                </a:p>
              </p:txBody>
            </p:sp>
            <p:sp>
              <p:nvSpPr>
                <p:cNvPr id="118" name="Line 39"/>
                <p:cNvSpPr>
                  <a:spLocks noChangeShapeType="1"/>
                </p:cNvSpPr>
                <p:nvPr/>
              </p:nvSpPr>
              <p:spPr bwMode="auto">
                <a:xfrm rot="16200000">
                  <a:off x="573" y="3359"/>
                  <a:ext cx="2" cy="219"/>
                </a:xfrm>
                <a:prstGeom prst="line">
                  <a:avLst/>
                </a:prstGeom>
                <a:noFill/>
                <a:ln w="38100">
                  <a:solidFill>
                    <a:srgbClr val="CC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dirty="0"/>
                </a:p>
              </p:txBody>
            </p:sp>
          </p:grpSp>
          <p:sp>
            <p:nvSpPr>
              <p:cNvPr id="95" name="Rectangle 40"/>
              <p:cNvSpPr>
                <a:spLocks noChangeArrowheads="1"/>
              </p:cNvSpPr>
              <p:nvPr/>
            </p:nvSpPr>
            <p:spPr bwMode="auto">
              <a:xfrm flipH="1">
                <a:off x="7558088" y="3868738"/>
                <a:ext cx="757238"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rgbClr val="333333"/>
                    </a:solidFill>
                    <a:miter lim="800000"/>
                    <a:headEnd/>
                    <a:tailEnd/>
                  </a14:hiddenLine>
                </a:ext>
                <a:ext uri="{AF507438-7753-43E0-B8FC-AC1667EBCBE1}">
                  <a14:hiddenEffects xmlns:a14="http://schemas.microsoft.com/office/drawing/2010/main">
                    <a:effectLst>
                      <a:outerShdw dist="35921" dir="2700000" algn="ctr" rotWithShape="0">
                        <a:srgbClr val="AFAFAF"/>
                      </a:outerShdw>
                    </a:effectLst>
                  </a14:hiddenEffects>
                </a:ext>
              </a:extLst>
            </p:spPr>
            <p:txBody>
              <a:bodyPr wrap="none">
                <a:spAutoFit/>
              </a:bodyPr>
              <a:lstStyle/>
              <a:p>
                <a:r>
                  <a:rPr lang="en-US" sz="1400" dirty="0"/>
                  <a:t>Site 2</a:t>
                </a:r>
                <a:endParaRPr lang="en-US" sz="1400" b="0" dirty="0"/>
              </a:p>
            </p:txBody>
          </p:sp>
          <p:sp>
            <p:nvSpPr>
              <p:cNvPr id="96" name="Line 41"/>
              <p:cNvSpPr>
                <a:spLocks noChangeShapeType="1"/>
              </p:cNvSpPr>
              <p:nvPr/>
            </p:nvSpPr>
            <p:spPr bwMode="auto">
              <a:xfrm flipH="1">
                <a:off x="1990725" y="5878513"/>
                <a:ext cx="468313" cy="1588"/>
              </a:xfrm>
              <a:prstGeom prst="line">
                <a:avLst/>
              </a:prstGeom>
              <a:noFill/>
              <a:ln w="38100">
                <a:solidFill>
                  <a:srgbClr val="CC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anchor="ctr"/>
              <a:lstStyle/>
              <a:p>
                <a:endParaRPr lang="en-GB" dirty="0"/>
              </a:p>
            </p:txBody>
          </p:sp>
          <p:pic>
            <p:nvPicPr>
              <p:cNvPr id="97" name="Picture 42" descr="Computer_Desktop"/>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1366838" y="5240338"/>
                <a:ext cx="706438" cy="860425"/>
              </a:xfrm>
              <a:prstGeom prst="rect">
                <a:avLst/>
              </a:prstGeom>
              <a:noFill/>
              <a:extLst>
                <a:ext uri="{909E8E84-426E-40DD-AFC4-6F175D3DCCD1}">
                  <a14:hiddenFill xmlns:a14="http://schemas.microsoft.com/office/drawing/2010/main">
                    <a:solidFill>
                      <a:srgbClr val="FFFFFF"/>
                    </a:solidFill>
                  </a14:hiddenFill>
                </a:ext>
              </a:extLst>
            </p:spPr>
          </p:pic>
          <p:sp>
            <p:nvSpPr>
              <p:cNvPr id="98" name="Line 43"/>
              <p:cNvSpPr>
                <a:spLocks noChangeShapeType="1"/>
              </p:cNvSpPr>
              <p:nvPr/>
            </p:nvSpPr>
            <p:spPr bwMode="auto">
              <a:xfrm flipH="1">
                <a:off x="2459038" y="4943476"/>
                <a:ext cx="468313" cy="1588"/>
              </a:xfrm>
              <a:prstGeom prst="line">
                <a:avLst/>
              </a:prstGeom>
              <a:noFill/>
              <a:ln w="38100">
                <a:solidFill>
                  <a:srgbClr val="CC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anchor="ctr"/>
              <a:lstStyle/>
              <a:p>
                <a:endParaRPr lang="en-GB" dirty="0"/>
              </a:p>
            </p:txBody>
          </p:sp>
          <p:sp>
            <p:nvSpPr>
              <p:cNvPr id="99" name="Line 44"/>
              <p:cNvSpPr>
                <a:spLocks noChangeShapeType="1"/>
              </p:cNvSpPr>
              <p:nvPr/>
            </p:nvSpPr>
            <p:spPr bwMode="auto">
              <a:xfrm rot="5400000" flipH="1">
                <a:off x="1798638" y="5381626"/>
                <a:ext cx="1323975" cy="9525"/>
              </a:xfrm>
              <a:prstGeom prst="line">
                <a:avLst/>
              </a:prstGeom>
              <a:noFill/>
              <a:ln w="38100">
                <a:solidFill>
                  <a:srgbClr val="CC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anchor="ctr"/>
              <a:lstStyle/>
              <a:p>
                <a:endParaRPr lang="en-GB" dirty="0"/>
              </a:p>
            </p:txBody>
          </p:sp>
          <p:sp>
            <p:nvSpPr>
              <p:cNvPr id="100" name="Line 45"/>
              <p:cNvSpPr>
                <a:spLocks noChangeShapeType="1"/>
              </p:cNvSpPr>
              <p:nvPr/>
            </p:nvSpPr>
            <p:spPr bwMode="auto">
              <a:xfrm rot="5400000" flipH="1">
                <a:off x="2716213" y="4837113"/>
                <a:ext cx="1077913" cy="11113"/>
              </a:xfrm>
              <a:prstGeom prst="line">
                <a:avLst/>
              </a:prstGeom>
              <a:noFill/>
              <a:ln w="38100">
                <a:solidFill>
                  <a:srgbClr val="CC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anchor="ctr"/>
              <a:lstStyle/>
              <a:p>
                <a:endParaRPr lang="en-GB" dirty="0"/>
              </a:p>
            </p:txBody>
          </p:sp>
          <p:grpSp>
            <p:nvGrpSpPr>
              <p:cNvPr id="101" name="Group 46"/>
              <p:cNvGrpSpPr>
                <a:grpSpLocks/>
              </p:cNvGrpSpPr>
              <p:nvPr/>
            </p:nvGrpSpPr>
            <p:grpSpPr bwMode="auto">
              <a:xfrm>
                <a:off x="2890838" y="4630738"/>
                <a:ext cx="781050" cy="511175"/>
                <a:chOff x="152" y="2972"/>
                <a:chExt cx="967" cy="633"/>
              </a:xfrm>
            </p:grpSpPr>
            <p:pic>
              <p:nvPicPr>
                <p:cNvPr id="113" name="Picture 47" descr="IP_VolP Gateway"/>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52" y="2972"/>
                  <a:ext cx="967" cy="633"/>
                </a:xfrm>
                <a:prstGeom prst="rect">
                  <a:avLst/>
                </a:prstGeom>
                <a:noFill/>
                <a:extLst>
                  <a:ext uri="{909E8E84-426E-40DD-AFC4-6F175D3DCCD1}">
                    <a14:hiddenFill xmlns:a14="http://schemas.microsoft.com/office/drawing/2010/main">
                      <a:solidFill>
                        <a:srgbClr val="FFFFFF"/>
                      </a:solidFill>
                    </a14:hiddenFill>
                  </a:ext>
                </a:extLst>
              </p:spPr>
            </p:pic>
            <p:sp>
              <p:nvSpPr>
                <p:cNvPr id="114" name="Rectangle 48"/>
                <p:cNvSpPr>
                  <a:spLocks noChangeArrowheads="1"/>
                </p:cNvSpPr>
                <p:nvPr/>
              </p:nvSpPr>
              <p:spPr bwMode="auto">
                <a:xfrm rot="878979">
                  <a:off x="377" y="3065"/>
                  <a:ext cx="503" cy="217"/>
                </a:xfrm>
                <a:prstGeom prst="rect">
                  <a:avLst/>
                </a:prstGeom>
                <a:solidFill>
                  <a:srgbClr val="CFCFCF"/>
                </a:solidFill>
                <a:ln>
                  <a:noFill/>
                </a:ln>
                <a:effectLst/>
                <a:extLst>
                  <a:ext uri="{91240B29-F687-4F45-9708-019B960494DF}">
                    <a14:hiddenLine xmlns:a14="http://schemas.microsoft.com/office/drawing/2010/main" w="9525" algn="ctr">
                      <a:solidFill>
                        <a:srgbClr val="333333"/>
                      </a:solidFill>
                      <a:miter lim="800000"/>
                      <a:headEnd/>
                      <a:tailEnd/>
                    </a14:hiddenLine>
                  </a:ext>
                  <a:ext uri="{AF507438-7753-43E0-B8FC-AC1667EBCBE1}">
                    <a14:hiddenEffects xmlns:a14="http://schemas.microsoft.com/office/drawing/2010/main">
                      <a:effectLst>
                        <a:outerShdw dist="35921" dir="2700000" algn="ctr" rotWithShape="0">
                          <a:srgbClr val="AFAFAF"/>
                        </a:outerShdw>
                      </a:effectLst>
                    </a14:hiddenEffects>
                  </a:ext>
                </a:extLst>
              </p:spPr>
              <p:txBody>
                <a:bodyPr wrap="none" anchor="ctr"/>
                <a:lstStyle/>
                <a:p>
                  <a:endParaRPr lang="en-GB" dirty="0"/>
                </a:p>
              </p:txBody>
            </p:sp>
          </p:grpSp>
          <p:sp>
            <p:nvSpPr>
              <p:cNvPr id="102" name="Line 49"/>
              <p:cNvSpPr>
                <a:spLocks noChangeShapeType="1"/>
              </p:cNvSpPr>
              <p:nvPr/>
            </p:nvSpPr>
            <p:spPr bwMode="auto">
              <a:xfrm flipH="1">
                <a:off x="2998788" y="5368926"/>
                <a:ext cx="2878138" cy="0"/>
              </a:xfrm>
              <a:prstGeom prst="line">
                <a:avLst/>
              </a:prstGeom>
              <a:noFill/>
              <a:ln w="38100">
                <a:solidFill>
                  <a:srgbClr val="CC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anchor="ctr"/>
              <a:lstStyle/>
              <a:p>
                <a:endParaRPr lang="en-GB" dirty="0"/>
              </a:p>
            </p:txBody>
          </p:sp>
          <p:sp>
            <p:nvSpPr>
              <p:cNvPr id="103" name="Line 50"/>
              <p:cNvSpPr>
                <a:spLocks noChangeShapeType="1"/>
              </p:cNvSpPr>
              <p:nvPr/>
            </p:nvSpPr>
            <p:spPr bwMode="auto">
              <a:xfrm rot="5400000" flipH="1">
                <a:off x="4991100" y="5653088"/>
                <a:ext cx="584200" cy="9525"/>
              </a:xfrm>
              <a:prstGeom prst="line">
                <a:avLst/>
              </a:prstGeom>
              <a:noFill/>
              <a:ln w="38100">
                <a:solidFill>
                  <a:srgbClr val="CC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anchor="ctr"/>
              <a:lstStyle/>
              <a:p>
                <a:endParaRPr lang="en-GB" dirty="0"/>
              </a:p>
            </p:txBody>
          </p:sp>
          <p:pic>
            <p:nvPicPr>
              <p:cNvPr id="104" name="Picture 51" descr="Computer_Desktop"/>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973638" y="5575301"/>
                <a:ext cx="708025" cy="862013"/>
              </a:xfrm>
              <a:prstGeom prst="rect">
                <a:avLst/>
              </a:prstGeom>
              <a:noFill/>
              <a:extLst>
                <a:ext uri="{909E8E84-426E-40DD-AFC4-6F175D3DCCD1}">
                  <a14:hiddenFill xmlns:a14="http://schemas.microsoft.com/office/drawing/2010/main">
                    <a:solidFill>
                      <a:srgbClr val="FFFFFF"/>
                    </a:solidFill>
                  </a14:hiddenFill>
                </a:ext>
              </a:extLst>
            </p:spPr>
          </p:pic>
          <p:sp>
            <p:nvSpPr>
              <p:cNvPr id="105" name="Line 52"/>
              <p:cNvSpPr>
                <a:spLocks noChangeShapeType="1"/>
              </p:cNvSpPr>
              <p:nvPr/>
            </p:nvSpPr>
            <p:spPr bwMode="auto">
              <a:xfrm flipH="1">
                <a:off x="3579813" y="3754438"/>
                <a:ext cx="2278063" cy="0"/>
              </a:xfrm>
              <a:prstGeom prst="line">
                <a:avLst/>
              </a:prstGeom>
              <a:noFill/>
              <a:ln w="38100">
                <a:solidFill>
                  <a:srgbClr val="CC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anchor="ctr"/>
              <a:lstStyle/>
              <a:p>
                <a:endParaRPr lang="en-GB" dirty="0"/>
              </a:p>
            </p:txBody>
          </p:sp>
          <p:sp>
            <p:nvSpPr>
              <p:cNvPr id="106" name="Line 53"/>
              <p:cNvSpPr>
                <a:spLocks noChangeShapeType="1"/>
              </p:cNvSpPr>
              <p:nvPr/>
            </p:nvSpPr>
            <p:spPr bwMode="auto">
              <a:xfrm flipH="1">
                <a:off x="5861050" y="3525838"/>
                <a:ext cx="468313" cy="1588"/>
              </a:xfrm>
              <a:prstGeom prst="line">
                <a:avLst/>
              </a:prstGeom>
              <a:noFill/>
              <a:ln w="38100">
                <a:solidFill>
                  <a:srgbClr val="CC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anchor="ctr"/>
              <a:lstStyle/>
              <a:p>
                <a:endParaRPr lang="en-GB" dirty="0"/>
              </a:p>
            </p:txBody>
          </p:sp>
          <p:sp>
            <p:nvSpPr>
              <p:cNvPr id="107" name="Line 54"/>
              <p:cNvSpPr>
                <a:spLocks noChangeShapeType="1"/>
              </p:cNvSpPr>
              <p:nvPr/>
            </p:nvSpPr>
            <p:spPr bwMode="auto">
              <a:xfrm rot="5400000" flipH="1">
                <a:off x="5200650" y="4002088"/>
                <a:ext cx="1325563" cy="11113"/>
              </a:xfrm>
              <a:prstGeom prst="line">
                <a:avLst/>
              </a:prstGeom>
              <a:noFill/>
              <a:ln w="38100">
                <a:solidFill>
                  <a:srgbClr val="CC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anchor="ctr"/>
              <a:lstStyle/>
              <a:p>
                <a:endParaRPr lang="en-GB" dirty="0"/>
              </a:p>
            </p:txBody>
          </p:sp>
          <p:grpSp>
            <p:nvGrpSpPr>
              <p:cNvPr id="108" name="Group 55"/>
              <p:cNvGrpSpPr>
                <a:grpSpLocks/>
              </p:cNvGrpSpPr>
              <p:nvPr/>
            </p:nvGrpSpPr>
            <p:grpSpPr bwMode="auto">
              <a:xfrm>
                <a:off x="4459288" y="3603626"/>
                <a:ext cx="781050" cy="509588"/>
                <a:chOff x="152" y="2972"/>
                <a:chExt cx="967" cy="633"/>
              </a:xfrm>
            </p:grpSpPr>
            <p:pic>
              <p:nvPicPr>
                <p:cNvPr id="111" name="Picture 56" descr="IP_VolP Gateway"/>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52" y="2972"/>
                  <a:ext cx="967" cy="633"/>
                </a:xfrm>
                <a:prstGeom prst="rect">
                  <a:avLst/>
                </a:prstGeom>
                <a:noFill/>
                <a:extLst>
                  <a:ext uri="{909E8E84-426E-40DD-AFC4-6F175D3DCCD1}">
                    <a14:hiddenFill xmlns:a14="http://schemas.microsoft.com/office/drawing/2010/main">
                      <a:solidFill>
                        <a:srgbClr val="FFFFFF"/>
                      </a:solidFill>
                    </a14:hiddenFill>
                  </a:ext>
                </a:extLst>
              </p:spPr>
            </p:pic>
            <p:sp>
              <p:nvSpPr>
                <p:cNvPr id="112" name="Rectangle 57"/>
                <p:cNvSpPr>
                  <a:spLocks noChangeArrowheads="1"/>
                </p:cNvSpPr>
                <p:nvPr/>
              </p:nvSpPr>
              <p:spPr bwMode="auto">
                <a:xfrm rot="878979">
                  <a:off x="377" y="3065"/>
                  <a:ext cx="503" cy="217"/>
                </a:xfrm>
                <a:prstGeom prst="rect">
                  <a:avLst/>
                </a:prstGeom>
                <a:solidFill>
                  <a:srgbClr val="CFCFCF"/>
                </a:solidFill>
                <a:ln>
                  <a:noFill/>
                </a:ln>
                <a:effectLst/>
                <a:extLst>
                  <a:ext uri="{91240B29-F687-4F45-9708-019B960494DF}">
                    <a14:hiddenLine xmlns:a14="http://schemas.microsoft.com/office/drawing/2010/main" w="9525" algn="ctr">
                      <a:solidFill>
                        <a:srgbClr val="333333"/>
                      </a:solidFill>
                      <a:miter lim="800000"/>
                      <a:headEnd/>
                      <a:tailEnd/>
                    </a14:hiddenLine>
                  </a:ext>
                  <a:ext uri="{AF507438-7753-43E0-B8FC-AC1667EBCBE1}">
                    <a14:hiddenEffects xmlns:a14="http://schemas.microsoft.com/office/drawing/2010/main">
                      <a:effectLst>
                        <a:outerShdw dist="35921" dir="2700000" algn="ctr" rotWithShape="0">
                          <a:srgbClr val="AFAFAF"/>
                        </a:outerShdw>
                      </a:effectLst>
                    </a14:hiddenEffects>
                  </a:ext>
                </a:extLst>
              </p:spPr>
              <p:txBody>
                <a:bodyPr wrap="none" anchor="ctr"/>
                <a:lstStyle/>
                <a:p>
                  <a:endParaRPr lang="en-GB" dirty="0"/>
                </a:p>
              </p:txBody>
            </p:sp>
          </p:grpSp>
          <p:pic>
            <p:nvPicPr>
              <p:cNvPr id="109" name="Picture 58" descr="Internet"/>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2590800" y="3081338"/>
                <a:ext cx="1355725" cy="1354138"/>
              </a:xfrm>
              <a:prstGeom prst="rect">
                <a:avLst/>
              </a:prstGeom>
              <a:noFill/>
              <a:extLst>
                <a:ext uri="{909E8E84-426E-40DD-AFC4-6F175D3DCCD1}">
                  <a14:hiddenFill xmlns:a14="http://schemas.microsoft.com/office/drawing/2010/main">
                    <a:solidFill>
                      <a:srgbClr val="FFFFFF"/>
                    </a:solidFill>
                  </a14:hiddenFill>
                </a:ext>
              </a:extLst>
            </p:spPr>
          </p:pic>
          <p:sp>
            <p:nvSpPr>
              <p:cNvPr id="110" name="AutoShape 59"/>
              <p:cNvSpPr>
                <a:spLocks noChangeArrowheads="1"/>
              </p:cNvSpPr>
              <p:nvPr/>
            </p:nvSpPr>
            <p:spPr bwMode="auto">
              <a:xfrm>
                <a:off x="2486025" y="4227513"/>
                <a:ext cx="1565275" cy="287338"/>
              </a:xfrm>
              <a:prstGeom prst="roundRect">
                <a:avLst>
                  <a:gd name="adj" fmla="val 4167"/>
                </a:avLst>
              </a:prstGeom>
              <a:solidFill>
                <a:schemeClr val="bg1"/>
              </a:solidFill>
              <a:ln w="9525" algn="ctr">
                <a:solidFill>
                  <a:srgbClr val="4D4D4D"/>
                </a:solidFill>
                <a:round/>
                <a:headEnd/>
                <a:tailEnd/>
              </a:ln>
              <a:effectLst>
                <a:outerShdw dist="35921" dir="2700000" algn="ctr" rotWithShape="0">
                  <a:srgbClr val="AFAFAF"/>
                </a:outerShdw>
              </a:effectLst>
            </p:spPr>
            <p:txBody>
              <a:bodyPr wrap="none" anchor="ctr">
                <a:spAutoFit/>
              </a:bodyPr>
              <a:lstStyle/>
              <a:p>
                <a:pPr>
                  <a:lnSpc>
                    <a:spcPct val="85000"/>
                  </a:lnSpc>
                </a:pPr>
                <a:r>
                  <a:rPr lang="en-US" sz="1400" dirty="0"/>
                  <a:t>IPv4 Internet</a:t>
                </a:r>
              </a:p>
            </p:txBody>
          </p:sp>
        </p:grpSp>
      </p:grpSp>
      <p:graphicFrame>
        <p:nvGraphicFramePr>
          <p:cNvPr id="125" name="Group 60"/>
          <p:cNvGraphicFramePr>
            <a:graphicFrameLocks noGrp="1"/>
          </p:cNvGraphicFramePr>
          <p:nvPr>
            <p:extLst>
              <p:ext uri="{D42A27DB-BD31-4B8C-83A1-F6EECF244321}">
                <p14:modId xmlns:p14="http://schemas.microsoft.com/office/powerpoint/2010/main" val="2689285264"/>
              </p:ext>
            </p:extLst>
          </p:nvPr>
        </p:nvGraphicFramePr>
        <p:xfrm>
          <a:off x="4237038" y="862013"/>
          <a:ext cx="4748212" cy="1874520"/>
        </p:xfrm>
        <a:graphic>
          <a:graphicData uri="http://schemas.openxmlformats.org/drawingml/2006/table">
            <a:tbl>
              <a:tblPr/>
              <a:tblGrid>
                <a:gridCol w="2497137"/>
                <a:gridCol w="2251075"/>
              </a:tblGrid>
              <a:tr h="0">
                <a:tc>
                  <a:txBody>
                    <a:bodyPr/>
                    <a:lstStyle/>
                    <a:p>
                      <a:pPr marL="0" marR="0" lvl="0" indent="0" algn="ctr" defTabSz="914400" rtl="0" eaLnBrk="1" fontAlgn="base" latinLnBrk="0" hangingPunct="1">
                        <a:lnSpc>
                          <a:spcPct val="90000"/>
                        </a:lnSpc>
                        <a:spcBef>
                          <a:spcPct val="70000"/>
                        </a:spcBef>
                        <a:spcAft>
                          <a:spcPct val="0"/>
                        </a:spcAft>
                        <a:buClr>
                          <a:schemeClr val="hlink"/>
                        </a:buClr>
                        <a:buSzPct val="90000"/>
                        <a:buFontTx/>
                        <a:buNone/>
                        <a:tabLst/>
                      </a:pPr>
                      <a:r>
                        <a:rPr kumimoji="0" lang="en-US" sz="1400" b="1" i="0" u="none" strike="noStrike" cap="none" normalizeH="0" baseline="0" dirty="0" smtClean="0">
                          <a:ln>
                            <a:noFill/>
                          </a:ln>
                          <a:solidFill>
                            <a:schemeClr val="tx1"/>
                          </a:solidFill>
                          <a:effectLst/>
                          <a:latin typeface="Verdana" pitchFamily="34" charset="0"/>
                        </a:rPr>
                        <a:t>Field</a:t>
                      </a:r>
                    </a:p>
                  </a:txBody>
                  <a:tcPr marT="91440" marB="91440" anchor="ctr" horzOverflow="overflow">
                    <a:lnL w="12700" cap="flat" cmpd="sng" algn="ctr">
                      <a:solidFill>
                        <a:srgbClr val="D2AC56"/>
                      </a:solidFill>
                      <a:prstDash val="solid"/>
                      <a:round/>
                      <a:headEnd type="none" w="med" len="med"/>
                      <a:tailEnd type="none" w="med" len="med"/>
                    </a:lnL>
                    <a:lnR w="12700" cap="flat" cmpd="sng" algn="ctr">
                      <a:solidFill>
                        <a:srgbClr val="D2AC56"/>
                      </a:solidFill>
                      <a:prstDash val="solid"/>
                      <a:round/>
                      <a:headEnd type="none" w="med" len="med"/>
                      <a:tailEnd type="none" w="med" len="med"/>
                    </a:lnR>
                    <a:lnT w="12700" cap="flat" cmpd="sng" algn="ctr">
                      <a:solidFill>
                        <a:srgbClr val="D2AC56"/>
                      </a:solidFill>
                      <a:prstDash val="solid"/>
                      <a:round/>
                      <a:headEnd type="none" w="med" len="med"/>
                      <a:tailEnd type="none" w="med" len="med"/>
                    </a:lnT>
                    <a:lnB w="12700" cap="flat" cmpd="sng" algn="ctr">
                      <a:solidFill>
                        <a:srgbClr val="D2AC56"/>
                      </a:solidFill>
                      <a:prstDash val="solid"/>
                      <a:round/>
                      <a:headEnd type="none" w="med" len="med"/>
                      <a:tailEnd type="none" w="med" len="med"/>
                    </a:lnB>
                    <a:lnTlToBr>
                      <a:noFill/>
                    </a:lnTlToBr>
                    <a:lnBlToTr>
                      <a:noFill/>
                    </a:lnBlToTr>
                    <a:solidFill>
                      <a:srgbClr val="E4CD9A"/>
                    </a:solidFill>
                  </a:tcPr>
                </a:tc>
                <a:tc>
                  <a:txBody>
                    <a:bodyPr/>
                    <a:lstStyle/>
                    <a:p>
                      <a:pPr marL="0" marR="0" lvl="0" indent="0" algn="ctr" defTabSz="914400" rtl="0" eaLnBrk="1" fontAlgn="base" latinLnBrk="0" hangingPunct="1">
                        <a:lnSpc>
                          <a:spcPct val="90000"/>
                        </a:lnSpc>
                        <a:spcBef>
                          <a:spcPct val="70000"/>
                        </a:spcBef>
                        <a:spcAft>
                          <a:spcPct val="0"/>
                        </a:spcAft>
                        <a:buClrTx/>
                        <a:buSzTx/>
                        <a:buFontTx/>
                        <a:buNone/>
                        <a:tabLst/>
                      </a:pPr>
                      <a:r>
                        <a:rPr kumimoji="0" lang="en-US" sz="1400" b="1" i="0" u="none" strike="noStrike" cap="none" normalizeH="0" baseline="0" dirty="0" smtClean="0">
                          <a:ln>
                            <a:noFill/>
                          </a:ln>
                          <a:solidFill>
                            <a:schemeClr val="tx1"/>
                          </a:solidFill>
                          <a:effectLst/>
                          <a:latin typeface="Verdana" pitchFamily="34" charset="0"/>
                        </a:rPr>
                        <a:t>Value</a:t>
                      </a:r>
                    </a:p>
                  </a:txBody>
                  <a:tcPr marT="91440" marB="91440" anchor="ctr" horzOverflow="overflow">
                    <a:lnL w="12700" cap="flat" cmpd="sng" algn="ctr">
                      <a:solidFill>
                        <a:srgbClr val="D2AC56"/>
                      </a:solidFill>
                      <a:prstDash val="solid"/>
                      <a:round/>
                      <a:headEnd type="none" w="med" len="med"/>
                      <a:tailEnd type="none" w="med" len="med"/>
                    </a:lnL>
                    <a:lnR w="12700" cap="flat" cmpd="sng" algn="ctr">
                      <a:solidFill>
                        <a:srgbClr val="D2AC56"/>
                      </a:solidFill>
                      <a:prstDash val="solid"/>
                      <a:round/>
                      <a:headEnd type="none" w="med" len="med"/>
                      <a:tailEnd type="none" w="med" len="med"/>
                    </a:lnR>
                    <a:lnT w="12700" cap="flat" cmpd="sng" algn="ctr">
                      <a:solidFill>
                        <a:srgbClr val="D2AC56"/>
                      </a:solidFill>
                      <a:prstDash val="solid"/>
                      <a:round/>
                      <a:headEnd type="none" w="med" len="med"/>
                      <a:tailEnd type="none" w="med" len="med"/>
                    </a:lnT>
                    <a:lnB w="12700" cap="flat" cmpd="sng" algn="ctr">
                      <a:solidFill>
                        <a:srgbClr val="D2AC56"/>
                      </a:solidFill>
                      <a:prstDash val="solid"/>
                      <a:round/>
                      <a:headEnd type="none" w="med" len="med"/>
                      <a:tailEnd type="none" w="med" len="med"/>
                    </a:lnB>
                    <a:lnTlToBr>
                      <a:noFill/>
                    </a:lnTlToBr>
                    <a:lnBlToTr>
                      <a:noFill/>
                    </a:lnBlToTr>
                    <a:solidFill>
                      <a:srgbClr val="E4CD9A"/>
                    </a:solidFill>
                  </a:tcPr>
                </a:tc>
              </a:tr>
              <a:tr h="0">
                <a:tc>
                  <a:txBody>
                    <a:bodyPr/>
                    <a:lstStyle/>
                    <a:p>
                      <a:pPr marL="0" marR="0" lvl="0" indent="0" algn="l" defTabSz="914400" rtl="0" eaLnBrk="0" fontAlgn="base" latinLnBrk="0" hangingPunct="0">
                        <a:lnSpc>
                          <a:spcPct val="90000"/>
                        </a:lnSpc>
                        <a:spcBef>
                          <a:spcPct val="70000"/>
                        </a:spcBef>
                        <a:spcAft>
                          <a:spcPct val="0"/>
                        </a:spcAft>
                        <a:buClr>
                          <a:schemeClr val="hlink"/>
                        </a:buClr>
                        <a:buSzPct val="90000"/>
                        <a:buFontTx/>
                        <a:buNone/>
                        <a:tabLst/>
                      </a:pPr>
                      <a:r>
                        <a:rPr kumimoji="0" lang="en-US" sz="1400" b="0" i="0" u="none" strike="noStrike" cap="none" normalizeH="0" baseline="0" dirty="0" smtClean="0">
                          <a:ln>
                            <a:noFill/>
                          </a:ln>
                          <a:solidFill>
                            <a:schemeClr val="tx1"/>
                          </a:solidFill>
                          <a:effectLst/>
                          <a:latin typeface="Verdana" pitchFamily="34" charset="0"/>
                        </a:rPr>
                        <a:t>IPv6 Source Address</a:t>
                      </a:r>
                    </a:p>
                  </a:txBody>
                  <a:tcPr marT="91440" marB="91440" anchor="ctr" horzOverflow="overflow">
                    <a:lnL w="12700" cap="flat" cmpd="sng" algn="ctr">
                      <a:solidFill>
                        <a:srgbClr val="D2AC56"/>
                      </a:solidFill>
                      <a:prstDash val="solid"/>
                      <a:round/>
                      <a:headEnd type="none" w="med" len="med"/>
                      <a:tailEnd type="none" w="med" len="med"/>
                    </a:lnL>
                    <a:lnR w="12700" cap="flat" cmpd="sng" algn="ctr">
                      <a:solidFill>
                        <a:srgbClr val="D2AC56"/>
                      </a:solidFill>
                      <a:prstDash val="solid"/>
                      <a:round/>
                      <a:headEnd type="none" w="med" len="med"/>
                      <a:tailEnd type="none" w="med" len="med"/>
                    </a:lnR>
                    <a:lnT w="12700" cap="flat" cmpd="sng" algn="ctr">
                      <a:solidFill>
                        <a:srgbClr val="D2AC56"/>
                      </a:solidFill>
                      <a:prstDash val="solid"/>
                      <a:round/>
                      <a:headEnd type="none" w="med" len="med"/>
                      <a:tailEnd type="none" w="med" len="med"/>
                    </a:lnT>
                    <a:lnB w="12700" cap="flat" cmpd="sng" algn="ctr">
                      <a:solidFill>
                        <a:srgbClr val="D2AC56"/>
                      </a:solidFill>
                      <a:prstDash val="solid"/>
                      <a:round/>
                      <a:headEnd type="none" w="med" len="med"/>
                      <a:tailEnd type="none" w="med" len="med"/>
                    </a:lnB>
                    <a:lnTlToBr>
                      <a:noFill/>
                    </a:lnTlToBr>
                    <a:lnBlToTr>
                      <a:noFill/>
                    </a:lnBlToTr>
                    <a:solidFill>
                      <a:srgbClr val="F2E7CE"/>
                    </a:solidFill>
                  </a:tcPr>
                </a:tc>
                <a:tc>
                  <a:txBody>
                    <a:bodyPr/>
                    <a:lstStyle/>
                    <a:p>
                      <a:pPr marL="0" marR="0" lvl="0" indent="0" algn="l" defTabSz="914400" rtl="0" eaLnBrk="0" fontAlgn="base" latinLnBrk="0" hangingPunct="0">
                        <a:lnSpc>
                          <a:spcPct val="90000"/>
                        </a:lnSpc>
                        <a:spcBef>
                          <a:spcPct val="70000"/>
                        </a:spcBef>
                        <a:spcAft>
                          <a:spcPct val="0"/>
                        </a:spcAft>
                        <a:buClr>
                          <a:schemeClr val="hlink"/>
                        </a:buClr>
                        <a:buSzPct val="90000"/>
                        <a:buFontTx/>
                        <a:buNone/>
                        <a:tabLst/>
                      </a:pPr>
                      <a:r>
                        <a:rPr kumimoji="0" lang="en-US" sz="1400" b="0" i="0" u="none" strike="noStrike" cap="none" normalizeH="0" baseline="0" dirty="0" smtClean="0">
                          <a:ln>
                            <a:noFill/>
                          </a:ln>
                          <a:solidFill>
                            <a:schemeClr val="tx1"/>
                          </a:solidFill>
                          <a:effectLst/>
                          <a:latin typeface="Verdana" pitchFamily="34" charset="0"/>
                        </a:rPr>
                        <a:t>2002:9D3C:5B7B:1::1</a:t>
                      </a:r>
                    </a:p>
                  </a:txBody>
                  <a:tcPr marT="91440" marB="91440" anchor="ctr" horzOverflow="overflow">
                    <a:lnL w="12700" cap="flat" cmpd="sng" algn="ctr">
                      <a:solidFill>
                        <a:srgbClr val="D2AC56"/>
                      </a:solidFill>
                      <a:prstDash val="solid"/>
                      <a:round/>
                      <a:headEnd type="none" w="med" len="med"/>
                      <a:tailEnd type="none" w="med" len="med"/>
                    </a:lnL>
                    <a:lnR w="12700" cap="flat" cmpd="sng" algn="ctr">
                      <a:solidFill>
                        <a:srgbClr val="D2AC56"/>
                      </a:solidFill>
                      <a:prstDash val="solid"/>
                      <a:round/>
                      <a:headEnd type="none" w="med" len="med"/>
                      <a:tailEnd type="none" w="med" len="med"/>
                    </a:lnR>
                    <a:lnT w="12700" cap="flat" cmpd="sng" algn="ctr">
                      <a:solidFill>
                        <a:srgbClr val="D2AC56"/>
                      </a:solidFill>
                      <a:prstDash val="solid"/>
                      <a:round/>
                      <a:headEnd type="none" w="med" len="med"/>
                      <a:tailEnd type="none" w="med" len="med"/>
                    </a:lnT>
                    <a:lnB w="12700" cap="flat" cmpd="sng" algn="ctr">
                      <a:solidFill>
                        <a:srgbClr val="D2AC56"/>
                      </a:solidFill>
                      <a:prstDash val="solid"/>
                      <a:round/>
                      <a:headEnd type="none" w="med" len="med"/>
                      <a:tailEnd type="none" w="med" len="med"/>
                    </a:lnB>
                    <a:lnTlToBr>
                      <a:noFill/>
                    </a:lnTlToBr>
                    <a:lnBlToTr>
                      <a:noFill/>
                    </a:lnBlToTr>
                    <a:solidFill>
                      <a:schemeClr val="bg1"/>
                    </a:solidFill>
                  </a:tcPr>
                </a:tc>
              </a:tr>
              <a:tr h="0">
                <a:tc>
                  <a:txBody>
                    <a:bodyPr/>
                    <a:lstStyle/>
                    <a:p>
                      <a:pPr marL="0" marR="0" lvl="0" indent="0" algn="l" defTabSz="914400" rtl="0" eaLnBrk="0" fontAlgn="base" latinLnBrk="0" hangingPunct="0">
                        <a:lnSpc>
                          <a:spcPct val="90000"/>
                        </a:lnSpc>
                        <a:spcBef>
                          <a:spcPct val="70000"/>
                        </a:spcBef>
                        <a:spcAft>
                          <a:spcPct val="0"/>
                        </a:spcAft>
                        <a:buClr>
                          <a:schemeClr val="hlink"/>
                        </a:buClr>
                        <a:buSzPct val="90000"/>
                        <a:buFontTx/>
                        <a:buNone/>
                        <a:tabLst/>
                      </a:pPr>
                      <a:r>
                        <a:rPr kumimoji="0" lang="en-US" sz="1400" b="0" i="0" u="none" strike="noStrike" cap="none" normalizeH="0" baseline="0" dirty="0" smtClean="0">
                          <a:ln>
                            <a:noFill/>
                          </a:ln>
                          <a:solidFill>
                            <a:schemeClr val="tx1"/>
                          </a:solidFill>
                          <a:effectLst/>
                          <a:latin typeface="Verdana" pitchFamily="34" charset="0"/>
                        </a:rPr>
                        <a:t>IPv6 Destination Address</a:t>
                      </a:r>
                    </a:p>
                  </a:txBody>
                  <a:tcPr marT="91440" marB="91440" anchor="ctr" horzOverflow="overflow">
                    <a:lnL w="12700" cap="flat" cmpd="sng" algn="ctr">
                      <a:solidFill>
                        <a:srgbClr val="D2AC56"/>
                      </a:solidFill>
                      <a:prstDash val="solid"/>
                      <a:round/>
                      <a:headEnd type="none" w="med" len="med"/>
                      <a:tailEnd type="none" w="med" len="med"/>
                    </a:lnL>
                    <a:lnR w="12700" cap="flat" cmpd="sng" algn="ctr">
                      <a:solidFill>
                        <a:srgbClr val="D2AC56"/>
                      </a:solidFill>
                      <a:prstDash val="solid"/>
                      <a:round/>
                      <a:headEnd type="none" w="med" len="med"/>
                      <a:tailEnd type="none" w="med" len="med"/>
                    </a:lnR>
                    <a:lnT w="12700" cap="flat" cmpd="sng" algn="ctr">
                      <a:solidFill>
                        <a:srgbClr val="D2AC56"/>
                      </a:solidFill>
                      <a:prstDash val="solid"/>
                      <a:round/>
                      <a:headEnd type="none" w="med" len="med"/>
                      <a:tailEnd type="none" w="med" len="med"/>
                    </a:lnT>
                    <a:lnB w="12700" cap="flat" cmpd="sng" algn="ctr">
                      <a:solidFill>
                        <a:srgbClr val="D2AC56"/>
                      </a:solidFill>
                      <a:prstDash val="solid"/>
                      <a:round/>
                      <a:headEnd type="none" w="med" len="med"/>
                      <a:tailEnd type="none" w="med" len="med"/>
                    </a:lnB>
                    <a:lnTlToBr>
                      <a:noFill/>
                    </a:lnTlToBr>
                    <a:lnBlToTr>
                      <a:noFill/>
                    </a:lnBlToTr>
                    <a:solidFill>
                      <a:srgbClr val="F2E7CE"/>
                    </a:solidFill>
                  </a:tcPr>
                </a:tc>
                <a:tc>
                  <a:txBody>
                    <a:bodyPr/>
                    <a:lstStyle/>
                    <a:p>
                      <a:pPr marL="0" marR="0" lvl="0" indent="0" algn="l" defTabSz="914400" rtl="0" eaLnBrk="0" fontAlgn="base" latinLnBrk="0" hangingPunct="0">
                        <a:lnSpc>
                          <a:spcPct val="90000"/>
                        </a:lnSpc>
                        <a:spcBef>
                          <a:spcPct val="70000"/>
                        </a:spcBef>
                        <a:spcAft>
                          <a:spcPct val="0"/>
                        </a:spcAft>
                        <a:buClr>
                          <a:schemeClr val="hlink"/>
                        </a:buClr>
                        <a:buSzPct val="90000"/>
                        <a:buFontTx/>
                        <a:buNone/>
                        <a:tabLst/>
                      </a:pPr>
                      <a:r>
                        <a:rPr kumimoji="0" lang="en-US" sz="1400" b="0" i="0" u="none" strike="noStrike" cap="none" normalizeH="0" baseline="0" dirty="0" smtClean="0">
                          <a:ln>
                            <a:noFill/>
                          </a:ln>
                          <a:solidFill>
                            <a:schemeClr val="tx1"/>
                          </a:solidFill>
                          <a:effectLst/>
                          <a:latin typeface="Verdana" pitchFamily="34" charset="0"/>
                        </a:rPr>
                        <a:t>2002:836B:D231:2::3</a:t>
                      </a:r>
                    </a:p>
                  </a:txBody>
                  <a:tcPr marT="91440" marB="91440" anchor="ctr" horzOverflow="overflow">
                    <a:lnL w="12700" cap="flat" cmpd="sng" algn="ctr">
                      <a:solidFill>
                        <a:srgbClr val="D2AC56"/>
                      </a:solidFill>
                      <a:prstDash val="solid"/>
                      <a:round/>
                      <a:headEnd type="none" w="med" len="med"/>
                      <a:tailEnd type="none" w="med" len="med"/>
                    </a:lnL>
                    <a:lnR w="12700" cap="flat" cmpd="sng" algn="ctr">
                      <a:solidFill>
                        <a:srgbClr val="D2AC56"/>
                      </a:solidFill>
                      <a:prstDash val="solid"/>
                      <a:round/>
                      <a:headEnd type="none" w="med" len="med"/>
                      <a:tailEnd type="none" w="med" len="med"/>
                    </a:lnR>
                    <a:lnT w="12700" cap="flat" cmpd="sng" algn="ctr">
                      <a:solidFill>
                        <a:srgbClr val="D2AC56"/>
                      </a:solidFill>
                      <a:prstDash val="solid"/>
                      <a:round/>
                      <a:headEnd type="none" w="med" len="med"/>
                      <a:tailEnd type="none" w="med" len="med"/>
                    </a:lnT>
                    <a:lnB w="12700" cap="flat" cmpd="sng" algn="ctr">
                      <a:solidFill>
                        <a:srgbClr val="D2AC56"/>
                      </a:solidFill>
                      <a:prstDash val="solid"/>
                      <a:round/>
                      <a:headEnd type="none" w="med" len="med"/>
                      <a:tailEnd type="none" w="med" len="med"/>
                    </a:lnB>
                    <a:lnTlToBr>
                      <a:noFill/>
                    </a:lnTlToBr>
                    <a:lnBlToTr>
                      <a:noFill/>
                    </a:lnBlToTr>
                    <a:solidFill>
                      <a:schemeClr val="bg1"/>
                    </a:solidFill>
                  </a:tcPr>
                </a:tc>
              </a:tr>
              <a:tr h="0">
                <a:tc>
                  <a:txBody>
                    <a:bodyPr/>
                    <a:lstStyle/>
                    <a:p>
                      <a:pPr marL="0" marR="0" lvl="0" indent="0" algn="l" defTabSz="914400" rtl="0" eaLnBrk="0" fontAlgn="base" latinLnBrk="0" hangingPunct="0">
                        <a:lnSpc>
                          <a:spcPct val="90000"/>
                        </a:lnSpc>
                        <a:spcBef>
                          <a:spcPct val="70000"/>
                        </a:spcBef>
                        <a:spcAft>
                          <a:spcPct val="0"/>
                        </a:spcAft>
                        <a:buClr>
                          <a:schemeClr val="hlink"/>
                        </a:buClr>
                        <a:buSzPct val="90000"/>
                        <a:buFontTx/>
                        <a:buNone/>
                        <a:tabLst/>
                      </a:pPr>
                      <a:r>
                        <a:rPr kumimoji="0" lang="en-US" sz="1400" b="0" i="0" u="none" strike="noStrike" cap="none" normalizeH="0" baseline="0" dirty="0" smtClean="0">
                          <a:ln>
                            <a:noFill/>
                          </a:ln>
                          <a:solidFill>
                            <a:schemeClr val="tx1"/>
                          </a:solidFill>
                          <a:effectLst/>
                          <a:latin typeface="Verdana" pitchFamily="34" charset="0"/>
                        </a:rPr>
                        <a:t>IPv4 Source Address</a:t>
                      </a:r>
                    </a:p>
                  </a:txBody>
                  <a:tcPr marT="91440" marB="91440" anchor="ctr" horzOverflow="overflow">
                    <a:lnL w="12700" cap="flat" cmpd="sng" algn="ctr">
                      <a:solidFill>
                        <a:srgbClr val="D2AC56"/>
                      </a:solidFill>
                      <a:prstDash val="solid"/>
                      <a:round/>
                      <a:headEnd type="none" w="med" len="med"/>
                      <a:tailEnd type="none" w="med" len="med"/>
                    </a:lnL>
                    <a:lnR w="12700" cap="flat" cmpd="sng" algn="ctr">
                      <a:solidFill>
                        <a:srgbClr val="D2AC56"/>
                      </a:solidFill>
                      <a:prstDash val="solid"/>
                      <a:round/>
                      <a:headEnd type="none" w="med" len="med"/>
                      <a:tailEnd type="none" w="med" len="med"/>
                    </a:lnR>
                    <a:lnT w="12700" cap="flat" cmpd="sng" algn="ctr">
                      <a:solidFill>
                        <a:srgbClr val="D2AC56"/>
                      </a:solidFill>
                      <a:prstDash val="solid"/>
                      <a:round/>
                      <a:headEnd type="none" w="med" len="med"/>
                      <a:tailEnd type="none" w="med" len="med"/>
                    </a:lnT>
                    <a:lnB w="12700" cap="flat" cmpd="sng" algn="ctr">
                      <a:solidFill>
                        <a:srgbClr val="D2AC56"/>
                      </a:solidFill>
                      <a:prstDash val="solid"/>
                      <a:round/>
                      <a:headEnd type="none" w="med" len="med"/>
                      <a:tailEnd type="none" w="med" len="med"/>
                    </a:lnB>
                    <a:lnTlToBr>
                      <a:noFill/>
                    </a:lnTlToBr>
                    <a:lnBlToTr>
                      <a:noFill/>
                    </a:lnBlToTr>
                    <a:solidFill>
                      <a:srgbClr val="F2E7CE"/>
                    </a:solidFill>
                  </a:tcPr>
                </a:tc>
                <a:tc>
                  <a:txBody>
                    <a:bodyPr/>
                    <a:lstStyle/>
                    <a:p>
                      <a:pPr marL="0" marR="0" lvl="0" indent="0" algn="l" defTabSz="914400" rtl="0" eaLnBrk="0" fontAlgn="base" latinLnBrk="0" hangingPunct="0">
                        <a:lnSpc>
                          <a:spcPct val="90000"/>
                        </a:lnSpc>
                        <a:spcBef>
                          <a:spcPct val="70000"/>
                        </a:spcBef>
                        <a:spcAft>
                          <a:spcPct val="0"/>
                        </a:spcAft>
                        <a:buClr>
                          <a:schemeClr val="hlink"/>
                        </a:buClr>
                        <a:buSzPct val="90000"/>
                        <a:buFontTx/>
                        <a:buNone/>
                        <a:tabLst/>
                      </a:pPr>
                      <a:r>
                        <a:rPr kumimoji="0" lang="en-US" sz="1400" b="0" i="0" u="none" strike="noStrike" cap="none" normalizeH="0" baseline="0" dirty="0" smtClean="0">
                          <a:ln>
                            <a:noFill/>
                          </a:ln>
                          <a:solidFill>
                            <a:schemeClr val="tx1"/>
                          </a:solidFill>
                          <a:effectLst/>
                          <a:latin typeface="Verdana" pitchFamily="34" charset="0"/>
                        </a:rPr>
                        <a:t>157.60.91.123</a:t>
                      </a:r>
                    </a:p>
                  </a:txBody>
                  <a:tcPr marT="91440" marB="91440" anchor="ctr" horzOverflow="overflow">
                    <a:lnL w="12700" cap="flat" cmpd="sng" algn="ctr">
                      <a:solidFill>
                        <a:srgbClr val="D2AC56"/>
                      </a:solidFill>
                      <a:prstDash val="solid"/>
                      <a:round/>
                      <a:headEnd type="none" w="med" len="med"/>
                      <a:tailEnd type="none" w="med" len="med"/>
                    </a:lnL>
                    <a:lnR w="12700" cap="flat" cmpd="sng" algn="ctr">
                      <a:solidFill>
                        <a:srgbClr val="D2AC56"/>
                      </a:solidFill>
                      <a:prstDash val="solid"/>
                      <a:round/>
                      <a:headEnd type="none" w="med" len="med"/>
                      <a:tailEnd type="none" w="med" len="med"/>
                    </a:lnR>
                    <a:lnT w="12700" cap="flat" cmpd="sng" algn="ctr">
                      <a:solidFill>
                        <a:srgbClr val="D2AC56"/>
                      </a:solidFill>
                      <a:prstDash val="solid"/>
                      <a:round/>
                      <a:headEnd type="none" w="med" len="med"/>
                      <a:tailEnd type="none" w="med" len="med"/>
                    </a:lnT>
                    <a:lnB w="12700" cap="flat" cmpd="sng" algn="ctr">
                      <a:solidFill>
                        <a:srgbClr val="D2AC56"/>
                      </a:solidFill>
                      <a:prstDash val="solid"/>
                      <a:round/>
                      <a:headEnd type="none" w="med" len="med"/>
                      <a:tailEnd type="none" w="med" len="med"/>
                    </a:lnB>
                    <a:lnTlToBr>
                      <a:noFill/>
                    </a:lnTlToBr>
                    <a:lnBlToTr>
                      <a:noFill/>
                    </a:lnBlToTr>
                    <a:solidFill>
                      <a:schemeClr val="bg1"/>
                    </a:solidFill>
                  </a:tcPr>
                </a:tc>
              </a:tr>
              <a:tr h="354013">
                <a:tc>
                  <a:txBody>
                    <a:bodyPr/>
                    <a:lstStyle/>
                    <a:p>
                      <a:pPr marL="0" marR="0" lvl="0" indent="0" algn="l" defTabSz="914400" rtl="0" eaLnBrk="0" fontAlgn="base" latinLnBrk="0" hangingPunct="0">
                        <a:lnSpc>
                          <a:spcPct val="90000"/>
                        </a:lnSpc>
                        <a:spcBef>
                          <a:spcPct val="70000"/>
                        </a:spcBef>
                        <a:spcAft>
                          <a:spcPct val="0"/>
                        </a:spcAft>
                        <a:buClr>
                          <a:schemeClr val="hlink"/>
                        </a:buClr>
                        <a:buSzPct val="90000"/>
                        <a:buFontTx/>
                        <a:buNone/>
                        <a:tabLst/>
                      </a:pPr>
                      <a:r>
                        <a:rPr kumimoji="0" lang="en-US" sz="1400" b="0" i="0" u="none" strike="noStrike" cap="none" normalizeH="0" baseline="0" dirty="0" smtClean="0">
                          <a:ln>
                            <a:noFill/>
                          </a:ln>
                          <a:solidFill>
                            <a:schemeClr val="tx1"/>
                          </a:solidFill>
                          <a:effectLst/>
                          <a:latin typeface="Verdana" pitchFamily="34" charset="0"/>
                        </a:rPr>
                        <a:t>IPv4 Destination Address</a:t>
                      </a:r>
                    </a:p>
                  </a:txBody>
                  <a:tcPr marT="91440" marB="91440" anchor="ctr" horzOverflow="overflow">
                    <a:lnL w="12700" cap="flat" cmpd="sng" algn="ctr">
                      <a:solidFill>
                        <a:srgbClr val="D2AC56"/>
                      </a:solidFill>
                      <a:prstDash val="solid"/>
                      <a:round/>
                      <a:headEnd type="none" w="med" len="med"/>
                      <a:tailEnd type="none" w="med" len="med"/>
                    </a:lnL>
                    <a:lnR w="12700" cap="flat" cmpd="sng" algn="ctr">
                      <a:solidFill>
                        <a:srgbClr val="D2AC56"/>
                      </a:solidFill>
                      <a:prstDash val="solid"/>
                      <a:round/>
                      <a:headEnd type="none" w="med" len="med"/>
                      <a:tailEnd type="none" w="med" len="med"/>
                    </a:lnR>
                    <a:lnT w="12700" cap="flat" cmpd="sng" algn="ctr">
                      <a:solidFill>
                        <a:srgbClr val="D2AC56"/>
                      </a:solidFill>
                      <a:prstDash val="solid"/>
                      <a:round/>
                      <a:headEnd type="none" w="med" len="med"/>
                      <a:tailEnd type="none" w="med" len="med"/>
                    </a:lnT>
                    <a:lnB w="12700" cap="flat" cmpd="sng" algn="ctr">
                      <a:solidFill>
                        <a:srgbClr val="D2AC56"/>
                      </a:solidFill>
                      <a:prstDash val="solid"/>
                      <a:round/>
                      <a:headEnd type="none" w="med" len="med"/>
                      <a:tailEnd type="none" w="med" len="med"/>
                    </a:lnB>
                    <a:lnTlToBr>
                      <a:noFill/>
                    </a:lnTlToBr>
                    <a:lnBlToTr>
                      <a:noFill/>
                    </a:lnBlToTr>
                    <a:solidFill>
                      <a:srgbClr val="F2E7CE"/>
                    </a:solidFill>
                  </a:tcPr>
                </a:tc>
                <a:tc>
                  <a:txBody>
                    <a:bodyPr/>
                    <a:lstStyle/>
                    <a:p>
                      <a:pPr marL="0" marR="0" lvl="0" indent="0" algn="l" defTabSz="914400" rtl="0" eaLnBrk="0" fontAlgn="base" latinLnBrk="0" hangingPunct="0">
                        <a:lnSpc>
                          <a:spcPct val="90000"/>
                        </a:lnSpc>
                        <a:spcBef>
                          <a:spcPct val="70000"/>
                        </a:spcBef>
                        <a:spcAft>
                          <a:spcPct val="0"/>
                        </a:spcAft>
                        <a:buClr>
                          <a:schemeClr val="hlink"/>
                        </a:buClr>
                        <a:buSzPct val="90000"/>
                        <a:buFontTx/>
                        <a:buNone/>
                        <a:tabLst/>
                      </a:pPr>
                      <a:r>
                        <a:rPr kumimoji="0" lang="en-US" sz="1400" b="0" i="0" u="none" strike="noStrike" cap="none" normalizeH="0" baseline="0" dirty="0" smtClean="0">
                          <a:ln>
                            <a:noFill/>
                          </a:ln>
                          <a:solidFill>
                            <a:schemeClr val="tx1"/>
                          </a:solidFill>
                          <a:effectLst/>
                          <a:latin typeface="Verdana" pitchFamily="34" charset="0"/>
                        </a:rPr>
                        <a:t>131.107.210.49</a:t>
                      </a:r>
                    </a:p>
                  </a:txBody>
                  <a:tcPr marT="91440" marB="91440" anchor="ctr" horzOverflow="overflow">
                    <a:lnL w="12700" cap="flat" cmpd="sng" algn="ctr">
                      <a:solidFill>
                        <a:srgbClr val="D2AC56"/>
                      </a:solidFill>
                      <a:prstDash val="solid"/>
                      <a:round/>
                      <a:headEnd type="none" w="med" len="med"/>
                      <a:tailEnd type="none" w="med" len="med"/>
                    </a:lnL>
                    <a:lnR w="12700" cap="flat" cmpd="sng" algn="ctr">
                      <a:solidFill>
                        <a:srgbClr val="D2AC56"/>
                      </a:solidFill>
                      <a:prstDash val="solid"/>
                      <a:round/>
                      <a:headEnd type="none" w="med" len="med"/>
                      <a:tailEnd type="none" w="med" len="med"/>
                    </a:lnR>
                    <a:lnT w="12700" cap="flat" cmpd="sng" algn="ctr">
                      <a:solidFill>
                        <a:srgbClr val="D2AC56"/>
                      </a:solidFill>
                      <a:prstDash val="solid"/>
                      <a:round/>
                      <a:headEnd type="none" w="med" len="med"/>
                      <a:tailEnd type="none" w="med" len="med"/>
                    </a:lnT>
                    <a:lnB w="12700" cap="flat" cmpd="sng" algn="ctr">
                      <a:solidFill>
                        <a:srgbClr val="D2AC56"/>
                      </a:solidFill>
                      <a:prstDash val="solid"/>
                      <a:round/>
                      <a:headEnd type="none" w="med" len="med"/>
                      <a:tailEnd type="none" w="med" len="med"/>
                    </a:lnB>
                    <a:lnTlToBr>
                      <a:noFill/>
                    </a:lnTlToBr>
                    <a:lnBlToTr>
                      <a:noFill/>
                    </a:lnBlToTr>
                    <a:solidFill>
                      <a:schemeClr val="bg1"/>
                    </a:solidFill>
                  </a:tcPr>
                </a:tc>
              </a:tr>
            </a:tbl>
          </a:graphicData>
        </a:graphic>
      </p:graphicFrame>
      <p:grpSp>
        <p:nvGrpSpPr>
          <p:cNvPr id="126" name="Group 33"/>
          <p:cNvGrpSpPr>
            <a:grpSpLocks/>
          </p:cNvGrpSpPr>
          <p:nvPr/>
        </p:nvGrpSpPr>
        <p:grpSpPr bwMode="auto">
          <a:xfrm>
            <a:off x="8035925" y="6265863"/>
            <a:ext cx="914400" cy="425450"/>
            <a:chOff x="384" y="3024"/>
            <a:chExt cx="720" cy="336"/>
          </a:xfrm>
        </p:grpSpPr>
        <p:sp>
          <p:nvSpPr>
            <p:cNvPr id="127" name="Oval 34"/>
            <p:cNvSpPr>
              <a:spLocks noChangeArrowheads="1"/>
            </p:cNvSpPr>
            <p:nvPr/>
          </p:nvSpPr>
          <p:spPr bwMode="auto">
            <a:xfrm>
              <a:off x="384" y="3024"/>
              <a:ext cx="720" cy="336"/>
            </a:xfrm>
            <a:prstGeom prst="ellipse">
              <a:avLst/>
            </a:prstGeom>
            <a:gradFill rotWithShape="0">
              <a:gsLst>
                <a:gs pos="0">
                  <a:srgbClr val="666699"/>
                </a:gs>
                <a:gs pos="100000">
                  <a:srgbClr val="99CCFF"/>
                </a:gs>
              </a:gsLst>
              <a:lin ang="5400000" scaled="1"/>
            </a:gradFill>
            <a:ln w="9525" algn="ctr">
              <a:noFill/>
              <a:round/>
              <a:headEnd/>
              <a:tailEnd/>
            </a:ln>
            <a:effectLst>
              <a:outerShdw dist="17961" dir="2700000" algn="ctr" rotWithShape="0">
                <a:srgbClr val="969696"/>
              </a:outerShdw>
            </a:effectLst>
          </p:spPr>
          <p:txBody>
            <a:bodyPr wrap="none" anchor="ctr"/>
            <a:lstStyle/>
            <a:p>
              <a:pPr>
                <a:defRPr/>
              </a:pPr>
              <a:endParaRPr lang="en-US" dirty="0"/>
            </a:p>
          </p:txBody>
        </p:sp>
        <p:grpSp>
          <p:nvGrpSpPr>
            <p:cNvPr id="128" name="Group 35"/>
            <p:cNvGrpSpPr>
              <a:grpSpLocks/>
            </p:cNvGrpSpPr>
            <p:nvPr/>
          </p:nvGrpSpPr>
          <p:grpSpPr bwMode="auto">
            <a:xfrm>
              <a:off x="480" y="3096"/>
              <a:ext cx="240" cy="192"/>
              <a:chOff x="480" y="3096"/>
              <a:chExt cx="240" cy="192"/>
            </a:xfrm>
          </p:grpSpPr>
          <p:sp>
            <p:nvSpPr>
              <p:cNvPr id="129" name="Oval 36"/>
              <p:cNvSpPr>
                <a:spLocks noChangeArrowheads="1"/>
              </p:cNvSpPr>
              <p:nvPr/>
            </p:nvSpPr>
            <p:spPr bwMode="auto">
              <a:xfrm>
                <a:off x="480" y="3096"/>
                <a:ext cx="240" cy="192"/>
              </a:xfrm>
              <a:prstGeom prst="ellipse">
                <a:avLst/>
              </a:prstGeom>
              <a:gradFill rotWithShape="0">
                <a:gsLst>
                  <a:gs pos="0">
                    <a:srgbClr val="666699"/>
                  </a:gs>
                  <a:gs pos="100000">
                    <a:srgbClr val="99CCFF"/>
                  </a:gs>
                </a:gsLst>
                <a:lin ang="18900000" scaled="1"/>
              </a:gradFill>
              <a:ln>
                <a:noFill/>
              </a:ln>
              <a:extLst>
                <a:ext uri="{91240B29-F687-4F45-9708-019B960494DF}">
                  <a14:hiddenLine xmlns:a14="http://schemas.microsoft.com/office/drawing/2010/main" w="9525" algn="ctr">
                    <a:solidFill>
                      <a:srgbClr val="000000"/>
                    </a:solidFill>
                    <a:round/>
                    <a:headEnd/>
                    <a:tailEnd/>
                  </a14:hiddenLine>
                </a:ext>
              </a:extLst>
            </p:spPr>
            <p:txBody>
              <a:bodyPr wrap="none" anchor="ctr"/>
              <a:lstStyle/>
              <a:p>
                <a:endParaRPr lang="en-US" dirty="0"/>
              </a:p>
            </p:txBody>
          </p:sp>
          <p:sp>
            <p:nvSpPr>
              <p:cNvPr id="130" name="Freeform 37"/>
              <p:cNvSpPr>
                <a:spLocks/>
              </p:cNvSpPr>
              <p:nvPr/>
            </p:nvSpPr>
            <p:spPr bwMode="auto">
              <a:xfrm>
                <a:off x="539" y="3123"/>
                <a:ext cx="139" cy="133"/>
              </a:xfrm>
              <a:custGeom>
                <a:avLst/>
                <a:gdLst/>
                <a:ahLst/>
                <a:cxnLst>
                  <a:cxn ang="0">
                    <a:pos x="0" y="0"/>
                  </a:cxn>
                  <a:cxn ang="0">
                    <a:pos x="0" y="576"/>
                  </a:cxn>
                  <a:cxn ang="0">
                    <a:pos x="432" y="288"/>
                  </a:cxn>
                  <a:cxn ang="0">
                    <a:pos x="0" y="0"/>
                  </a:cxn>
                </a:cxnLst>
                <a:rect l="0" t="0" r="r" b="b"/>
                <a:pathLst>
                  <a:path w="432" h="576">
                    <a:moveTo>
                      <a:pt x="0" y="0"/>
                    </a:moveTo>
                    <a:cubicBezTo>
                      <a:pt x="0" y="0"/>
                      <a:pt x="91" y="226"/>
                      <a:pt x="0" y="576"/>
                    </a:cubicBezTo>
                    <a:cubicBezTo>
                      <a:pt x="216" y="432"/>
                      <a:pt x="432" y="288"/>
                      <a:pt x="432" y="288"/>
                    </a:cubicBezTo>
                    <a:lnTo>
                      <a:pt x="0" y="0"/>
                    </a:lnTo>
                    <a:close/>
                  </a:path>
                </a:pathLst>
              </a:custGeom>
              <a:gradFill rotWithShape="1">
                <a:gsLst>
                  <a:gs pos="0">
                    <a:srgbClr val="FFFFCC"/>
                  </a:gs>
                  <a:gs pos="100000">
                    <a:srgbClr val="FFCC66"/>
                  </a:gs>
                </a:gsLst>
                <a:lin ang="18900000" scaled="1"/>
              </a:gradFill>
              <a:ln w="9525" cap="flat" cmpd="sng">
                <a:solidFill>
                  <a:srgbClr val="666699"/>
                </a:solidFill>
                <a:prstDash val="solid"/>
                <a:round/>
                <a:headEnd type="none" w="med" len="med"/>
                <a:tailEnd type="none" w="med" len="med"/>
              </a:ln>
              <a:effectLst>
                <a:outerShdw dist="17961" dir="8100000" algn="ctr" rotWithShape="0">
                  <a:schemeClr val="tx1"/>
                </a:outerShdw>
              </a:effectLst>
            </p:spPr>
            <p:txBody>
              <a:bodyPr wrap="none" anchor="ctr"/>
              <a:lstStyle/>
              <a:p>
                <a:pPr>
                  <a:defRPr/>
                </a:pPr>
                <a:endParaRPr lang="en-US" dirty="0"/>
              </a:p>
            </p:txBody>
          </p:sp>
        </p:grpSp>
      </p:grpSp>
      <p:grpSp>
        <p:nvGrpSpPr>
          <p:cNvPr id="131" name="Group 38"/>
          <p:cNvGrpSpPr>
            <a:grpSpLocks/>
          </p:cNvGrpSpPr>
          <p:nvPr/>
        </p:nvGrpSpPr>
        <p:grpSpPr bwMode="auto">
          <a:xfrm>
            <a:off x="8523288" y="6356350"/>
            <a:ext cx="304800" cy="244475"/>
            <a:chOff x="768" y="3096"/>
            <a:chExt cx="240" cy="192"/>
          </a:xfrm>
        </p:grpSpPr>
        <p:sp>
          <p:nvSpPr>
            <p:cNvPr id="132" name="Oval 39"/>
            <p:cNvSpPr>
              <a:spLocks noChangeArrowheads="1"/>
            </p:cNvSpPr>
            <p:nvPr/>
          </p:nvSpPr>
          <p:spPr bwMode="auto">
            <a:xfrm>
              <a:off x="768" y="3096"/>
              <a:ext cx="240" cy="192"/>
            </a:xfrm>
            <a:prstGeom prst="ellipse">
              <a:avLst/>
            </a:prstGeom>
            <a:gradFill rotWithShape="0">
              <a:gsLst>
                <a:gs pos="0">
                  <a:srgbClr val="666699"/>
                </a:gs>
                <a:gs pos="100000">
                  <a:srgbClr val="99CCFF"/>
                </a:gs>
              </a:gsLst>
              <a:lin ang="18900000" scaled="1"/>
            </a:gradFill>
            <a:ln>
              <a:noFill/>
            </a:ln>
            <a:extLst>
              <a:ext uri="{91240B29-F687-4F45-9708-019B960494DF}">
                <a14:hiddenLine xmlns:a14="http://schemas.microsoft.com/office/drawing/2010/main" w="9525" algn="ctr">
                  <a:solidFill>
                    <a:srgbClr val="000000"/>
                  </a:solidFill>
                  <a:round/>
                  <a:headEnd/>
                  <a:tailEnd/>
                </a14:hiddenLine>
              </a:ext>
            </a:extLst>
          </p:spPr>
          <p:txBody>
            <a:bodyPr wrap="none" anchor="ctr"/>
            <a:lstStyle/>
            <a:p>
              <a:endParaRPr lang="en-US" dirty="0"/>
            </a:p>
          </p:txBody>
        </p:sp>
        <p:sp>
          <p:nvSpPr>
            <p:cNvPr id="133" name="Rectangle 40"/>
            <p:cNvSpPr>
              <a:spLocks noChangeArrowheads="1"/>
            </p:cNvSpPr>
            <p:nvPr/>
          </p:nvSpPr>
          <p:spPr bwMode="auto">
            <a:xfrm>
              <a:off x="841" y="3145"/>
              <a:ext cx="95" cy="96"/>
            </a:xfrm>
            <a:prstGeom prst="rect">
              <a:avLst/>
            </a:prstGeom>
            <a:gradFill rotWithShape="1">
              <a:gsLst>
                <a:gs pos="0">
                  <a:srgbClr val="FFFFCC"/>
                </a:gs>
                <a:gs pos="100000">
                  <a:srgbClr val="FFCC66"/>
                </a:gs>
              </a:gsLst>
              <a:lin ang="18900000" scaled="1"/>
            </a:gradFill>
            <a:ln w="9525" algn="ctr">
              <a:solidFill>
                <a:srgbClr val="666699"/>
              </a:solidFill>
              <a:miter lim="800000"/>
              <a:headEnd/>
              <a:tailEnd/>
            </a:ln>
            <a:effectLst>
              <a:outerShdw dist="17961" dir="8100000" algn="ctr" rotWithShape="0">
                <a:schemeClr val="tx1"/>
              </a:outerShdw>
            </a:effectLst>
          </p:spPr>
          <p:txBody>
            <a:bodyPr wrap="none" anchor="ctr"/>
            <a:lstStyle/>
            <a:p>
              <a:pPr>
                <a:defRPr/>
              </a:pPr>
              <a:endParaRPr lang="en-US" dirty="0"/>
            </a:p>
          </p:txBody>
        </p:sp>
      </p:grpSp>
    </p:spTree>
    <p:extLst>
      <p:ext uri="{BB962C8B-B14F-4D97-AF65-F5344CB8AC3E}">
        <p14:creationId xmlns:p14="http://schemas.microsoft.com/office/powerpoint/2010/main" val="6091983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nodeType="clickEffect">
                                  <p:stCondLst>
                                    <p:cond delay="0"/>
                                  </p:stCondLst>
                                  <p:childTnLst>
                                    <p:set>
                                      <p:cBhvr>
                                        <p:cTn id="6" dur="1" fill="hold">
                                          <p:stCondLst>
                                            <p:cond delay="0"/>
                                          </p:stCondLst>
                                        </p:cTn>
                                        <p:tgtEl>
                                          <p:spTgt spid="125"/>
                                        </p:tgtEl>
                                        <p:attrNameLst>
                                          <p:attrName>style.visibility</p:attrName>
                                        </p:attrNameLst>
                                      </p:cBhvr>
                                      <p:to>
                                        <p:strVal val="hidden"/>
                                      </p:to>
                                    </p:set>
                                  </p:childTnLst>
                                </p:cTn>
                              </p:par>
                              <p:par>
                                <p:cTn id="7" presetID="1" presetClass="exit" presetSubtype="0" fill="hold" nodeType="withEffect">
                                  <p:stCondLst>
                                    <p:cond delay="0"/>
                                  </p:stCondLst>
                                  <p:childTnLst>
                                    <p:set>
                                      <p:cBhvr>
                                        <p:cTn id="8" dur="1" fill="hold">
                                          <p:stCondLst>
                                            <p:cond delay="0"/>
                                          </p:stCondLst>
                                        </p:cTn>
                                        <p:tgtEl>
                                          <p:spTgt spid="75"/>
                                        </p:tgtEl>
                                        <p:attrNameLst>
                                          <p:attrName>style.visibility</p:attrName>
                                        </p:attrNameLst>
                                      </p:cBhvr>
                                      <p:to>
                                        <p:strVal val="hidden"/>
                                      </p:to>
                                    </p:set>
                                  </p:childTnLst>
                                </p:cTn>
                              </p:par>
                              <p:par>
                                <p:cTn id="9" presetID="1" presetClass="entr" presetSubtype="0" fill="hold" nodeType="withEffect">
                                  <p:stCondLst>
                                    <p:cond delay="0"/>
                                  </p:stCondLst>
                                  <p:childTnLst>
                                    <p:set>
                                      <p:cBhvr>
                                        <p:cTn id="10" dur="1" fill="hold">
                                          <p:stCondLst>
                                            <p:cond delay="0"/>
                                          </p:stCondLst>
                                        </p:cTn>
                                        <p:tgtEl>
                                          <p:spTgt spid="68"/>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3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What Is </a:t>
            </a:r>
            <a:r>
              <a:rPr lang="en-GB" dirty="0" smtClean="0"/>
              <a:t>ISATAP?</a:t>
            </a:r>
            <a:endParaRPr lang="en-GB" dirty="0"/>
          </a:p>
        </p:txBody>
      </p:sp>
      <p:grpSp>
        <p:nvGrpSpPr>
          <p:cNvPr id="67" name="Group 11"/>
          <p:cNvGrpSpPr>
            <a:grpSpLocks/>
          </p:cNvGrpSpPr>
          <p:nvPr/>
        </p:nvGrpSpPr>
        <p:grpSpPr bwMode="auto">
          <a:xfrm>
            <a:off x="26988" y="830922"/>
            <a:ext cx="9050337" cy="5718175"/>
            <a:chOff x="29" y="485"/>
            <a:chExt cx="5701" cy="3602"/>
          </a:xfrm>
        </p:grpSpPr>
        <p:sp>
          <p:nvSpPr>
            <p:cNvPr id="68" name="Rectangle 12"/>
            <p:cNvSpPr>
              <a:spLocks noChangeArrowheads="1"/>
            </p:cNvSpPr>
            <p:nvPr/>
          </p:nvSpPr>
          <p:spPr bwMode="auto">
            <a:xfrm>
              <a:off x="29" y="485"/>
              <a:ext cx="5701" cy="3602"/>
            </a:xfrm>
            <a:prstGeom prst="rect">
              <a:avLst/>
            </a:prstGeom>
            <a:solidFill>
              <a:schemeClr val="bg1"/>
            </a:solidFill>
            <a:ln>
              <a:noFill/>
            </a:ln>
            <a:effectLst/>
            <a:extLst>
              <a:ext uri="{91240B29-F687-4F45-9708-019B960494DF}">
                <a14:hiddenLine xmlns:a14="http://schemas.microsoft.com/office/drawing/2010/main" w="9525" algn="ctr">
                  <a:solidFill>
                    <a:srgbClr val="333333"/>
                  </a:solidFill>
                  <a:miter lim="800000"/>
                  <a:headEnd/>
                  <a:tailEnd/>
                </a14:hiddenLine>
              </a:ext>
              <a:ext uri="{AF507438-7753-43E0-B8FC-AC1667EBCBE1}">
                <a14:hiddenEffects xmlns:a14="http://schemas.microsoft.com/office/drawing/2010/main">
                  <a:effectLst>
                    <a:outerShdw dist="35921" dir="2700000" algn="ctr" rotWithShape="0">
                      <a:srgbClr val="AFAFAF"/>
                    </a:outerShdw>
                  </a:effectLst>
                </a14:hiddenEffects>
              </a:ext>
            </a:extLst>
          </p:spPr>
          <p:txBody>
            <a:bodyPr wrap="none" anchor="ctr"/>
            <a:lstStyle/>
            <a:p>
              <a:endParaRPr lang="en-GB" dirty="0"/>
            </a:p>
          </p:txBody>
        </p:sp>
        <p:grpSp>
          <p:nvGrpSpPr>
            <p:cNvPr id="69" name="Group 13"/>
            <p:cNvGrpSpPr>
              <a:grpSpLocks/>
            </p:cNvGrpSpPr>
            <p:nvPr/>
          </p:nvGrpSpPr>
          <p:grpSpPr bwMode="auto">
            <a:xfrm>
              <a:off x="100" y="831"/>
              <a:ext cx="5511" cy="2774"/>
              <a:chOff x="100" y="831"/>
              <a:chExt cx="5511" cy="2774"/>
            </a:xfrm>
          </p:grpSpPr>
          <p:sp>
            <p:nvSpPr>
              <p:cNvPr id="70" name="Rounded Rectangle 849923"/>
              <p:cNvSpPr>
                <a:spLocks noChangeArrowheads="1"/>
              </p:cNvSpPr>
              <p:nvPr/>
            </p:nvSpPr>
            <p:spPr bwMode="auto">
              <a:xfrm>
                <a:off x="100" y="831"/>
                <a:ext cx="5511" cy="2774"/>
              </a:xfrm>
              <a:prstGeom prst="roundRect">
                <a:avLst>
                  <a:gd name="adj" fmla="val 4167"/>
                </a:avLst>
              </a:prstGeom>
              <a:solidFill>
                <a:srgbClr val="DEE7F1"/>
              </a:solidFill>
              <a:ln w="9525" algn="ctr">
                <a:solidFill>
                  <a:srgbClr val="333333"/>
                </a:solidFill>
                <a:round/>
                <a:headEnd/>
                <a:tailEnd/>
              </a:ln>
            </p:spPr>
            <p:txBody>
              <a:bodyPr/>
              <a:lstStyle/>
              <a:p>
                <a:pPr algn="l"/>
                <a:r>
                  <a:rPr lang="en-US" dirty="0"/>
                  <a:t>ISATAP Router</a:t>
                </a:r>
              </a:p>
            </p:txBody>
          </p:sp>
          <p:sp>
            <p:nvSpPr>
              <p:cNvPr id="71" name="Rounded Rectangle 844812"/>
              <p:cNvSpPr>
                <a:spLocks noChangeArrowheads="1"/>
              </p:cNvSpPr>
              <p:nvPr/>
            </p:nvSpPr>
            <p:spPr bwMode="auto">
              <a:xfrm>
                <a:off x="255" y="2210"/>
                <a:ext cx="5198" cy="583"/>
              </a:xfrm>
              <a:prstGeom prst="roundRect">
                <a:avLst>
                  <a:gd name="adj" fmla="val 4167"/>
                </a:avLst>
              </a:prstGeom>
              <a:solidFill>
                <a:srgbClr val="F2E7CE"/>
              </a:solidFill>
              <a:ln w="9525" algn="ctr">
                <a:solidFill>
                  <a:srgbClr val="333333"/>
                </a:solidFill>
                <a:round/>
                <a:headEnd/>
                <a:tailEnd/>
              </a:ln>
            </p:spPr>
            <p:txBody>
              <a:bodyPr wrap="none" anchor="ctr"/>
              <a:lstStyle/>
              <a:p>
                <a:pPr marL="228600" indent="-228600" algn="l">
                  <a:lnSpc>
                    <a:spcPct val="90000"/>
                  </a:lnSpc>
                  <a:spcBef>
                    <a:spcPct val="40000"/>
                  </a:spcBef>
                  <a:buClr>
                    <a:srgbClr val="006699"/>
                  </a:buClr>
                  <a:buFontTx/>
                  <a:buChar char="•"/>
                </a:pPr>
                <a:r>
                  <a:rPr lang="en-US" dirty="0"/>
                  <a:t>Forwards packets between ISATAP hosts and hosts on </a:t>
                </a:r>
                <a:br>
                  <a:rPr lang="en-US" dirty="0"/>
                </a:br>
                <a:r>
                  <a:rPr lang="en-US" dirty="0"/>
                  <a:t>other IPv6 subnets (optional)</a:t>
                </a:r>
              </a:p>
            </p:txBody>
          </p:sp>
          <p:sp>
            <p:nvSpPr>
              <p:cNvPr id="72" name="Rounded Rectangle 844808"/>
              <p:cNvSpPr>
                <a:spLocks noChangeArrowheads="1"/>
              </p:cNvSpPr>
              <p:nvPr/>
            </p:nvSpPr>
            <p:spPr bwMode="auto">
              <a:xfrm>
                <a:off x="255" y="1178"/>
                <a:ext cx="5198" cy="905"/>
              </a:xfrm>
              <a:prstGeom prst="roundRect">
                <a:avLst>
                  <a:gd name="adj" fmla="val 4167"/>
                </a:avLst>
              </a:prstGeom>
              <a:solidFill>
                <a:srgbClr val="F2E7CE"/>
              </a:solidFill>
              <a:ln w="9525" algn="ctr">
                <a:solidFill>
                  <a:srgbClr val="333333"/>
                </a:solidFill>
                <a:round/>
                <a:headEnd/>
                <a:tailEnd/>
              </a:ln>
            </p:spPr>
            <p:txBody>
              <a:bodyPr wrap="none" anchor="ctr"/>
              <a:lstStyle/>
              <a:p>
                <a:pPr marL="228600" indent="-228600" algn="l">
                  <a:lnSpc>
                    <a:spcPct val="90000"/>
                  </a:lnSpc>
                  <a:spcBef>
                    <a:spcPct val="40000"/>
                  </a:spcBef>
                  <a:buClr>
                    <a:srgbClr val="006699"/>
                  </a:buClr>
                  <a:buFontTx/>
                  <a:buChar char="•"/>
                </a:pPr>
                <a:r>
                  <a:rPr lang="en-US" dirty="0"/>
                  <a:t>Advertises subnet prefixes assigned to the logical ISATAP </a:t>
                </a:r>
                <a:br>
                  <a:rPr lang="en-US" dirty="0"/>
                </a:br>
                <a:r>
                  <a:rPr lang="en-US" dirty="0"/>
                  <a:t>subnet on which ISATAP hosts are located</a:t>
                </a:r>
              </a:p>
              <a:p>
                <a:pPr marL="228600" indent="-228600" algn="l">
                  <a:lnSpc>
                    <a:spcPct val="90000"/>
                  </a:lnSpc>
                  <a:spcBef>
                    <a:spcPct val="40000"/>
                  </a:spcBef>
                  <a:buClr>
                    <a:srgbClr val="006699"/>
                  </a:buClr>
                  <a:buFontTx/>
                  <a:buChar char="•"/>
                </a:pPr>
                <a:r>
                  <a:rPr lang="en-US" dirty="0"/>
                  <a:t>ISATAP hosts use the advertised subnet prefixes to </a:t>
                </a:r>
                <a:br>
                  <a:rPr lang="en-US" dirty="0"/>
                </a:br>
                <a:r>
                  <a:rPr lang="en-US" dirty="0"/>
                  <a:t>configure global ISATAP addresses</a:t>
                </a:r>
              </a:p>
            </p:txBody>
          </p:sp>
          <p:sp>
            <p:nvSpPr>
              <p:cNvPr id="73" name="Rounded Rectangle 844808"/>
              <p:cNvSpPr>
                <a:spLocks noChangeArrowheads="1"/>
              </p:cNvSpPr>
              <p:nvPr/>
            </p:nvSpPr>
            <p:spPr bwMode="auto">
              <a:xfrm>
                <a:off x="251" y="2933"/>
                <a:ext cx="5198" cy="491"/>
              </a:xfrm>
              <a:prstGeom prst="roundRect">
                <a:avLst>
                  <a:gd name="adj" fmla="val 4167"/>
                </a:avLst>
              </a:prstGeom>
              <a:solidFill>
                <a:srgbClr val="F2E7CE"/>
              </a:solidFill>
              <a:ln w="9525" algn="ctr">
                <a:solidFill>
                  <a:srgbClr val="333333"/>
                </a:solidFill>
                <a:round/>
                <a:headEnd/>
                <a:tailEnd/>
              </a:ln>
            </p:spPr>
            <p:txBody>
              <a:bodyPr wrap="none" anchor="ctr"/>
              <a:lstStyle/>
              <a:p>
                <a:pPr marL="228600" indent="-228600" algn="l">
                  <a:lnSpc>
                    <a:spcPct val="90000"/>
                  </a:lnSpc>
                  <a:spcBef>
                    <a:spcPct val="40000"/>
                  </a:spcBef>
                  <a:buClr>
                    <a:srgbClr val="006699"/>
                  </a:buClr>
                  <a:buFontTx/>
                  <a:buChar char="•"/>
                </a:pPr>
                <a:r>
                  <a:rPr lang="en-US" dirty="0"/>
                  <a:t>The other subnets can be subnets in an IPv6-capable portion </a:t>
                </a:r>
                <a:br>
                  <a:rPr lang="en-US" dirty="0"/>
                </a:br>
                <a:r>
                  <a:rPr lang="en-US" dirty="0"/>
                  <a:t>of the organization's network or the IPv6 Internet</a:t>
                </a:r>
              </a:p>
            </p:txBody>
          </p:sp>
        </p:grpSp>
      </p:grpSp>
      <p:grpSp>
        <p:nvGrpSpPr>
          <p:cNvPr id="74" name="Group 73"/>
          <p:cNvGrpSpPr/>
          <p:nvPr/>
        </p:nvGrpSpPr>
        <p:grpSpPr>
          <a:xfrm>
            <a:off x="15875" y="859055"/>
            <a:ext cx="9050337" cy="5718175"/>
            <a:chOff x="-9476224" y="4340225"/>
            <a:chExt cx="9050337" cy="5718175"/>
          </a:xfrm>
        </p:grpSpPr>
        <p:sp>
          <p:nvSpPr>
            <p:cNvPr id="75" name="Rectangle 8"/>
            <p:cNvSpPr>
              <a:spLocks noChangeArrowheads="1"/>
            </p:cNvSpPr>
            <p:nvPr/>
          </p:nvSpPr>
          <p:spPr bwMode="auto">
            <a:xfrm>
              <a:off x="-9476224" y="4340225"/>
              <a:ext cx="9050337" cy="5718175"/>
            </a:xfrm>
            <a:prstGeom prst="rect">
              <a:avLst/>
            </a:prstGeom>
            <a:solidFill>
              <a:schemeClr val="bg1"/>
            </a:solidFill>
            <a:ln>
              <a:noFill/>
            </a:ln>
            <a:effectLst/>
            <a:extLst>
              <a:ext uri="{91240B29-F687-4F45-9708-019B960494DF}">
                <a14:hiddenLine xmlns:a14="http://schemas.microsoft.com/office/drawing/2010/main" w="9525" algn="ctr">
                  <a:solidFill>
                    <a:srgbClr val="333333"/>
                  </a:solidFill>
                  <a:miter lim="800000"/>
                  <a:headEnd/>
                  <a:tailEnd/>
                </a14:hiddenLine>
              </a:ext>
              <a:ext uri="{AF507438-7753-43E0-B8FC-AC1667EBCBE1}">
                <a14:hiddenEffects xmlns:a14="http://schemas.microsoft.com/office/drawing/2010/main">
                  <a:effectLst>
                    <a:outerShdw dist="35921" dir="2700000" algn="ctr" rotWithShape="0">
                      <a:srgbClr val="AFAFAF"/>
                    </a:outerShdw>
                  </a:effectLst>
                </a14:hiddenEffects>
              </a:ext>
            </a:extLst>
          </p:spPr>
          <p:txBody>
            <a:bodyPr wrap="none" anchor="ctr"/>
            <a:lstStyle/>
            <a:p>
              <a:endParaRPr lang="en-GB" dirty="0"/>
            </a:p>
          </p:txBody>
        </p:sp>
        <p:grpSp>
          <p:nvGrpSpPr>
            <p:cNvPr id="76" name="Group 75"/>
            <p:cNvGrpSpPr/>
            <p:nvPr/>
          </p:nvGrpSpPr>
          <p:grpSpPr>
            <a:xfrm>
              <a:off x="-9303981" y="5114924"/>
              <a:ext cx="8705850" cy="4168775"/>
              <a:chOff x="201613" y="1149350"/>
              <a:chExt cx="8705850" cy="4168775"/>
            </a:xfrm>
          </p:grpSpPr>
          <p:sp>
            <p:nvSpPr>
              <p:cNvPr id="77" name="Rounded Rectangle 812098"/>
              <p:cNvSpPr txBox="1">
                <a:spLocks noChangeArrowheads="1"/>
              </p:cNvSpPr>
              <p:nvPr/>
            </p:nvSpPr>
            <p:spPr bwMode="auto">
              <a:xfrm>
                <a:off x="201613" y="1149350"/>
                <a:ext cx="8705850" cy="4168775"/>
              </a:xfrm>
              <a:prstGeom prst="roundRect">
                <a:avLst>
                  <a:gd name="adj" fmla="val 4167"/>
                </a:avLst>
              </a:prstGeom>
              <a:solidFill>
                <a:srgbClr val="DEE7F1"/>
              </a:solidFill>
              <a:ln w="9525" cap="flat" algn="ctr">
                <a:solidFill>
                  <a:srgbClr val="333333"/>
                </a:solidFill>
                <a:round/>
                <a:headEnd type="none" w="med" len="med"/>
                <a:tailEnd type="none" w="med" len="med"/>
              </a:ln>
            </p:spPr>
            <p:txBody>
              <a:bodyPr vert="horz" wrap="square" lIns="91440" tIns="45720" rIns="91440" bIns="45720" numCol="1" anchor="t" anchorCtr="0" compatLnSpc="1">
                <a:prstTxWarp prst="textNoShape">
                  <a:avLst/>
                </a:prstTxWarp>
              </a:bodyPr>
              <a:lstStyle>
                <a:lvl1pPr marL="174625" indent="-174625" algn="l" rtl="0" eaLnBrk="1" fontAlgn="base" hangingPunct="1">
                  <a:lnSpc>
                    <a:spcPct val="90000"/>
                  </a:lnSpc>
                  <a:spcBef>
                    <a:spcPct val="70000"/>
                  </a:spcBef>
                  <a:spcAft>
                    <a:spcPct val="0"/>
                  </a:spcAft>
                  <a:buClr>
                    <a:schemeClr val="hlink"/>
                  </a:buClr>
                  <a:buSzPct val="90000"/>
                  <a:buChar char="•"/>
                  <a:defRPr sz="2000">
                    <a:solidFill>
                      <a:schemeClr val="tx1"/>
                    </a:solidFill>
                    <a:latin typeface="+mn-lt"/>
                    <a:ea typeface="+mn-ea"/>
                    <a:cs typeface="+mn-cs"/>
                  </a:defRPr>
                </a:lvl1pPr>
                <a:lvl2pPr marL="458788" indent="-169863" algn="l" rtl="0" eaLnBrk="1" fontAlgn="base" hangingPunct="1">
                  <a:lnSpc>
                    <a:spcPct val="90000"/>
                  </a:lnSpc>
                  <a:spcBef>
                    <a:spcPct val="70000"/>
                  </a:spcBef>
                  <a:spcAft>
                    <a:spcPct val="0"/>
                  </a:spcAft>
                  <a:buClr>
                    <a:schemeClr val="hlink"/>
                  </a:buClr>
                  <a:buSzPct val="80000"/>
                  <a:buFont typeface="Wingdings" pitchFamily="2" charset="2"/>
                  <a:buChar char="§"/>
                  <a:defRPr>
                    <a:solidFill>
                      <a:schemeClr val="tx1"/>
                    </a:solidFill>
                    <a:latin typeface="+mn-lt"/>
                  </a:defRPr>
                </a:lvl2pPr>
                <a:lvl3pPr marL="854075" indent="-173038" algn="l" rtl="0" eaLnBrk="1" fontAlgn="base" hangingPunct="1">
                  <a:lnSpc>
                    <a:spcPct val="90000"/>
                  </a:lnSpc>
                  <a:spcBef>
                    <a:spcPct val="70000"/>
                  </a:spcBef>
                  <a:spcAft>
                    <a:spcPct val="0"/>
                  </a:spcAft>
                  <a:buClr>
                    <a:schemeClr val="bg2"/>
                  </a:buClr>
                  <a:buSzPct val="80000"/>
                  <a:buChar char="•"/>
                  <a:defRPr>
                    <a:solidFill>
                      <a:schemeClr val="tx1"/>
                    </a:solidFill>
                    <a:latin typeface="+mn-lt"/>
                  </a:defRPr>
                </a:lvl3pPr>
                <a:lvl4pPr marL="1254125" indent="-165100" algn="l" rtl="0" eaLnBrk="1" fontAlgn="base" hangingPunct="1">
                  <a:lnSpc>
                    <a:spcPct val="90000"/>
                  </a:lnSpc>
                  <a:spcBef>
                    <a:spcPct val="70000"/>
                  </a:spcBef>
                  <a:spcAft>
                    <a:spcPct val="0"/>
                  </a:spcAft>
                  <a:buClr>
                    <a:srgbClr val="2D4A6D"/>
                  </a:buClr>
                  <a:buSzPct val="90000"/>
                  <a:buFont typeface="Segoe" pitchFamily="34" charset="0"/>
                  <a:buChar char="-"/>
                  <a:defRPr sz="1600">
                    <a:solidFill>
                      <a:schemeClr val="tx1"/>
                    </a:solidFill>
                    <a:latin typeface="+mn-lt"/>
                  </a:defRPr>
                </a:lvl4pPr>
                <a:lvl5pPr marL="15446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5pPr>
                <a:lvl6pPr marL="20018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6pPr>
                <a:lvl7pPr marL="24590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7pPr>
                <a:lvl8pPr marL="29162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8pPr>
                <a:lvl9pPr marL="33734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9pPr>
              </a:lstStyle>
              <a:p>
                <a:pPr>
                  <a:lnSpc>
                    <a:spcPct val="100000"/>
                  </a:lnSpc>
                  <a:spcBef>
                    <a:spcPct val="0"/>
                  </a:spcBef>
                  <a:buFontTx/>
                  <a:buNone/>
                </a:pPr>
                <a:r>
                  <a:rPr lang="en-US" sz="1800" dirty="0" smtClean="0"/>
                  <a:t> </a:t>
                </a:r>
              </a:p>
            </p:txBody>
          </p:sp>
          <p:grpSp>
            <p:nvGrpSpPr>
              <p:cNvPr id="78" name="Group 9"/>
              <p:cNvGrpSpPr>
                <a:grpSpLocks/>
              </p:cNvGrpSpPr>
              <p:nvPr/>
            </p:nvGrpSpPr>
            <p:grpSpPr bwMode="auto">
              <a:xfrm>
                <a:off x="433388" y="1412875"/>
                <a:ext cx="8259762" cy="3565525"/>
                <a:chOff x="273" y="890"/>
                <a:chExt cx="5203" cy="2246"/>
              </a:xfrm>
            </p:grpSpPr>
            <p:sp>
              <p:nvSpPr>
                <p:cNvPr id="79" name="Rounded Rectangle 844812"/>
                <p:cNvSpPr>
                  <a:spLocks noChangeArrowheads="1"/>
                </p:cNvSpPr>
                <p:nvPr/>
              </p:nvSpPr>
              <p:spPr bwMode="auto">
                <a:xfrm>
                  <a:off x="273" y="1658"/>
                  <a:ext cx="5198" cy="1026"/>
                </a:xfrm>
                <a:prstGeom prst="roundRect">
                  <a:avLst>
                    <a:gd name="adj" fmla="val 4167"/>
                  </a:avLst>
                </a:prstGeom>
                <a:solidFill>
                  <a:srgbClr val="F2E7CE"/>
                </a:solidFill>
                <a:ln w="9525" algn="ctr">
                  <a:solidFill>
                    <a:srgbClr val="333333"/>
                  </a:solidFill>
                  <a:round/>
                  <a:headEnd/>
                  <a:tailEnd/>
                </a:ln>
              </p:spPr>
              <p:txBody>
                <a:bodyPr wrap="none" anchor="ctr"/>
                <a:lstStyle/>
                <a:p>
                  <a:pPr marL="228600" indent="-228600" algn="l">
                    <a:lnSpc>
                      <a:spcPct val="90000"/>
                    </a:lnSpc>
                    <a:spcBef>
                      <a:spcPct val="40000"/>
                    </a:spcBef>
                    <a:buClr>
                      <a:srgbClr val="006699"/>
                    </a:buClr>
                    <a:buFontTx/>
                    <a:buChar char="•"/>
                  </a:pPr>
                  <a:r>
                    <a:rPr lang="en-US" dirty="0"/>
                    <a:t>ISATAP addresses:</a:t>
                  </a:r>
                </a:p>
                <a:p>
                  <a:pPr marL="692150" lvl="1" indent="-234950" algn="l">
                    <a:lnSpc>
                      <a:spcPct val="90000"/>
                    </a:lnSpc>
                    <a:spcBef>
                      <a:spcPct val="40000"/>
                    </a:spcBef>
                    <a:buClr>
                      <a:srgbClr val="006699"/>
                    </a:buClr>
                    <a:buFontTx/>
                    <a:buChar char="•"/>
                  </a:pPr>
                  <a:r>
                    <a:rPr lang="en-US" b="0" dirty="0"/>
                    <a:t>[64-bit unicast prefix]:</a:t>
                  </a:r>
                  <a:r>
                    <a:rPr lang="en-US" b="0" dirty="0" smtClean="0"/>
                    <a:t>0:5EFE:w.x.y.z – private </a:t>
                  </a:r>
                  <a:endParaRPr lang="en-US" b="0" dirty="0"/>
                </a:p>
                <a:p>
                  <a:pPr marL="692150" lvl="1" indent="-234950">
                    <a:lnSpc>
                      <a:spcPct val="90000"/>
                    </a:lnSpc>
                    <a:spcBef>
                      <a:spcPct val="40000"/>
                    </a:spcBef>
                    <a:buClr>
                      <a:srgbClr val="006699"/>
                    </a:buClr>
                    <a:buFontTx/>
                    <a:buChar char="•"/>
                  </a:pPr>
                  <a:r>
                    <a:rPr lang="en-US" b="0" dirty="0"/>
                    <a:t>[64-bit unicast prefix</a:t>
                  </a:r>
                  <a:r>
                    <a:rPr lang="en-US" b="0" dirty="0" smtClean="0"/>
                    <a:t>]:200:5EFE:w.x.y.z – public </a:t>
                  </a:r>
                </a:p>
                <a:p>
                  <a:pPr marL="692150" lvl="1" indent="-234950" algn="l">
                    <a:lnSpc>
                      <a:spcPct val="90000"/>
                    </a:lnSpc>
                    <a:spcBef>
                      <a:spcPct val="40000"/>
                    </a:spcBef>
                    <a:buClr>
                      <a:srgbClr val="006699"/>
                    </a:buClr>
                    <a:buFontTx/>
                    <a:buChar char="•"/>
                  </a:pPr>
                  <a:r>
                    <a:rPr lang="en-US" b="0" dirty="0" smtClean="0"/>
                    <a:t>Example: FE80::5EFE:192.168.137.133</a:t>
                  </a:r>
                  <a:endParaRPr lang="en-US" b="0" dirty="0"/>
                </a:p>
              </p:txBody>
            </p:sp>
            <p:sp>
              <p:nvSpPr>
                <p:cNvPr id="80" name="Rounded Rectangle 844808"/>
                <p:cNvSpPr>
                  <a:spLocks noChangeArrowheads="1"/>
                </p:cNvSpPr>
                <p:nvPr/>
              </p:nvSpPr>
              <p:spPr bwMode="auto">
                <a:xfrm>
                  <a:off x="273" y="890"/>
                  <a:ext cx="5198" cy="649"/>
                </a:xfrm>
                <a:prstGeom prst="roundRect">
                  <a:avLst>
                    <a:gd name="adj" fmla="val 4167"/>
                  </a:avLst>
                </a:prstGeom>
                <a:solidFill>
                  <a:srgbClr val="F2E7CE"/>
                </a:solidFill>
                <a:ln w="9525" algn="ctr">
                  <a:solidFill>
                    <a:srgbClr val="333333"/>
                  </a:solidFill>
                  <a:round/>
                  <a:headEnd/>
                  <a:tailEnd/>
                </a:ln>
              </p:spPr>
              <p:txBody>
                <a:bodyPr wrap="none" anchor="ctr"/>
                <a:lstStyle/>
                <a:p>
                  <a:pPr marL="228600" indent="-228600" algn="l">
                    <a:lnSpc>
                      <a:spcPct val="90000"/>
                    </a:lnSpc>
                    <a:spcBef>
                      <a:spcPct val="40000"/>
                    </a:spcBef>
                    <a:buClr>
                      <a:srgbClr val="006699"/>
                    </a:buClr>
                    <a:buFontTx/>
                    <a:buChar char="•"/>
                  </a:pPr>
                  <a:r>
                    <a:rPr lang="en-US" dirty="0"/>
                    <a:t>Address assignment and automatic tunneling technology for </a:t>
                  </a:r>
                  <a:br>
                    <a:rPr lang="en-US" dirty="0"/>
                  </a:br>
                  <a:r>
                    <a:rPr lang="en-US" dirty="0"/>
                    <a:t>unicast IPv6 traffic between IPv6/IPv4 nodes across </a:t>
                  </a:r>
                  <a:br>
                    <a:rPr lang="en-US" dirty="0"/>
                  </a:br>
                  <a:r>
                    <a:rPr lang="en-US" dirty="0"/>
                    <a:t>an IPv4 intranet</a:t>
                  </a:r>
                </a:p>
              </p:txBody>
            </p:sp>
            <p:sp>
              <p:nvSpPr>
                <p:cNvPr id="81" name="Rounded Rectangle 844808"/>
                <p:cNvSpPr>
                  <a:spLocks noChangeArrowheads="1"/>
                </p:cNvSpPr>
                <p:nvPr/>
              </p:nvSpPr>
              <p:spPr bwMode="auto">
                <a:xfrm>
                  <a:off x="278" y="2801"/>
                  <a:ext cx="5198" cy="335"/>
                </a:xfrm>
                <a:prstGeom prst="roundRect">
                  <a:avLst>
                    <a:gd name="adj" fmla="val 4167"/>
                  </a:avLst>
                </a:prstGeom>
                <a:solidFill>
                  <a:srgbClr val="F2E7CE"/>
                </a:solidFill>
                <a:ln w="9525" algn="ctr">
                  <a:solidFill>
                    <a:srgbClr val="333333"/>
                  </a:solidFill>
                  <a:round/>
                  <a:headEnd/>
                  <a:tailEnd/>
                </a:ln>
              </p:spPr>
              <p:txBody>
                <a:bodyPr wrap="none" anchor="ctr"/>
                <a:lstStyle/>
                <a:p>
                  <a:pPr marL="228600" indent="-228600" algn="l">
                    <a:lnSpc>
                      <a:spcPct val="90000"/>
                    </a:lnSpc>
                    <a:spcBef>
                      <a:spcPct val="40000"/>
                    </a:spcBef>
                    <a:buClr>
                      <a:srgbClr val="006699"/>
                    </a:buClr>
                    <a:buFontTx/>
                    <a:buChar char="•"/>
                  </a:pPr>
                  <a:r>
                    <a:rPr lang="en-US" dirty="0"/>
                    <a:t>ISATAP treats an IPv4 infrastructure as a single link</a:t>
                  </a:r>
                </a:p>
              </p:txBody>
            </p:sp>
          </p:grpSp>
        </p:grpSp>
      </p:grpSp>
      <p:grpSp>
        <p:nvGrpSpPr>
          <p:cNvPr id="82" name="Group 58"/>
          <p:cNvGrpSpPr>
            <a:grpSpLocks/>
          </p:cNvGrpSpPr>
          <p:nvPr/>
        </p:nvGrpSpPr>
        <p:grpSpPr bwMode="auto">
          <a:xfrm>
            <a:off x="88900" y="698980"/>
            <a:ext cx="9050338" cy="5719762"/>
            <a:chOff x="29" y="485"/>
            <a:chExt cx="5701" cy="3603"/>
          </a:xfrm>
        </p:grpSpPr>
        <p:sp>
          <p:nvSpPr>
            <p:cNvPr id="83" name="Rectangle 59"/>
            <p:cNvSpPr>
              <a:spLocks noChangeArrowheads="1"/>
            </p:cNvSpPr>
            <p:nvPr/>
          </p:nvSpPr>
          <p:spPr bwMode="auto">
            <a:xfrm>
              <a:off x="29" y="485"/>
              <a:ext cx="5701" cy="3602"/>
            </a:xfrm>
            <a:prstGeom prst="rect">
              <a:avLst/>
            </a:prstGeom>
            <a:solidFill>
              <a:schemeClr val="bg1"/>
            </a:solidFill>
            <a:ln>
              <a:noFill/>
            </a:ln>
            <a:effectLst/>
            <a:extLst>
              <a:ext uri="{91240B29-F687-4F45-9708-019B960494DF}">
                <a14:hiddenLine xmlns:a14="http://schemas.microsoft.com/office/drawing/2010/main" w="9525" algn="ctr">
                  <a:solidFill>
                    <a:srgbClr val="333333"/>
                  </a:solidFill>
                  <a:miter lim="800000"/>
                  <a:headEnd/>
                  <a:tailEnd/>
                </a14:hiddenLine>
              </a:ext>
              <a:ext uri="{AF507438-7753-43E0-B8FC-AC1667EBCBE1}">
                <a14:hiddenEffects xmlns:a14="http://schemas.microsoft.com/office/drawing/2010/main">
                  <a:effectLst>
                    <a:outerShdw dist="35921" dir="2700000" algn="ctr" rotWithShape="0">
                      <a:srgbClr val="AFAFAF"/>
                    </a:outerShdw>
                  </a:effectLst>
                </a14:hiddenEffects>
              </a:ext>
            </a:extLst>
          </p:spPr>
          <p:txBody>
            <a:bodyPr wrap="none" anchor="ctr"/>
            <a:lstStyle/>
            <a:p>
              <a:endParaRPr lang="en-GB" dirty="0"/>
            </a:p>
          </p:txBody>
        </p:sp>
        <p:grpSp>
          <p:nvGrpSpPr>
            <p:cNvPr id="84" name="Group 60"/>
            <p:cNvGrpSpPr>
              <a:grpSpLocks/>
            </p:cNvGrpSpPr>
            <p:nvPr/>
          </p:nvGrpSpPr>
          <p:grpSpPr bwMode="auto">
            <a:xfrm>
              <a:off x="92" y="548"/>
              <a:ext cx="5525" cy="3540"/>
              <a:chOff x="92" y="548"/>
              <a:chExt cx="5525" cy="3540"/>
            </a:xfrm>
          </p:grpSpPr>
          <p:sp>
            <p:nvSpPr>
              <p:cNvPr id="85" name="AutoShape 61"/>
              <p:cNvSpPr>
                <a:spLocks noChangeArrowheads="1"/>
              </p:cNvSpPr>
              <p:nvPr/>
            </p:nvSpPr>
            <p:spPr bwMode="auto">
              <a:xfrm>
                <a:off x="3588" y="2834"/>
                <a:ext cx="2026" cy="343"/>
              </a:xfrm>
              <a:prstGeom prst="roundRect">
                <a:avLst>
                  <a:gd name="adj" fmla="val 4167"/>
                </a:avLst>
              </a:prstGeom>
              <a:gradFill rotWithShape="1">
                <a:gsLst>
                  <a:gs pos="0">
                    <a:srgbClr val="EEEFD7"/>
                  </a:gs>
                  <a:gs pos="100000">
                    <a:srgbClr val="E4CD9A"/>
                  </a:gs>
                </a:gsLst>
                <a:path path="shape">
                  <a:fillToRect l="50000" t="50000" r="50000" b="50000"/>
                </a:path>
              </a:gradFill>
              <a:ln w="9525" algn="ctr">
                <a:solidFill>
                  <a:srgbClr val="333333"/>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115888" algn="l">
                  <a:lnSpc>
                    <a:spcPct val="90000"/>
                  </a:lnSpc>
                  <a:spcBef>
                    <a:spcPct val="40000"/>
                  </a:spcBef>
                </a:pPr>
                <a:r>
                  <a:rPr lang="en-US" sz="1600" dirty="0"/>
                  <a:t>DNS query for “ISATAP”</a:t>
                </a:r>
              </a:p>
            </p:txBody>
          </p:sp>
          <p:sp>
            <p:nvSpPr>
              <p:cNvPr id="86" name="AutoShape 62"/>
              <p:cNvSpPr>
                <a:spLocks noChangeArrowheads="1"/>
              </p:cNvSpPr>
              <p:nvPr/>
            </p:nvSpPr>
            <p:spPr bwMode="auto">
              <a:xfrm>
                <a:off x="3471" y="2895"/>
                <a:ext cx="203" cy="220"/>
              </a:xfrm>
              <a:prstGeom prst="roundRect">
                <a:avLst>
                  <a:gd name="adj" fmla="val 0"/>
                </a:avLst>
              </a:prstGeom>
              <a:gradFill rotWithShape="1">
                <a:gsLst>
                  <a:gs pos="0">
                    <a:srgbClr val="CECECE"/>
                  </a:gs>
                  <a:gs pos="50000">
                    <a:srgbClr val="F0F0F0"/>
                  </a:gs>
                  <a:gs pos="100000">
                    <a:srgbClr val="CECECE"/>
                  </a:gs>
                </a:gsLst>
                <a:lin ang="5400000" scaled="1"/>
              </a:gradFill>
              <a:ln w="9525">
                <a:solidFill>
                  <a:schemeClr val="tx1"/>
                </a:solidFill>
                <a:round/>
                <a:headEnd/>
                <a:tailEnd/>
              </a:ln>
              <a:effectLst>
                <a:outerShdw dist="35921" dir="2700000" algn="ctr" rotWithShape="0">
                  <a:schemeClr val="tx1">
                    <a:alpha val="50000"/>
                  </a:schemeClr>
                </a:outerShdw>
              </a:effectLst>
            </p:spPr>
            <p:txBody>
              <a:bodyPr wrap="none" anchor="ctr"/>
              <a:lstStyle/>
              <a:p>
                <a:r>
                  <a:rPr lang="en-US" sz="2000" dirty="0">
                    <a:solidFill>
                      <a:srgbClr val="990033"/>
                    </a:solidFill>
                  </a:rPr>
                  <a:t>1</a:t>
                </a:r>
              </a:p>
            </p:txBody>
          </p:sp>
          <p:sp>
            <p:nvSpPr>
              <p:cNvPr id="87" name="Line 63"/>
              <p:cNvSpPr>
                <a:spLocks noChangeShapeType="1"/>
              </p:cNvSpPr>
              <p:nvPr/>
            </p:nvSpPr>
            <p:spPr bwMode="auto">
              <a:xfrm rot="5400000">
                <a:off x="2547" y="2592"/>
                <a:ext cx="1011" cy="530"/>
              </a:xfrm>
              <a:prstGeom prst="line">
                <a:avLst/>
              </a:prstGeom>
              <a:noFill/>
              <a:ln w="57150">
                <a:solidFill>
                  <a:srgbClr val="CC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anchor="ctr"/>
              <a:lstStyle/>
              <a:p>
                <a:endParaRPr lang="en-GB" dirty="0"/>
              </a:p>
            </p:txBody>
          </p:sp>
          <p:sp>
            <p:nvSpPr>
              <p:cNvPr id="88" name="Line 64"/>
              <p:cNvSpPr>
                <a:spLocks noChangeShapeType="1"/>
              </p:cNvSpPr>
              <p:nvPr/>
            </p:nvSpPr>
            <p:spPr bwMode="auto">
              <a:xfrm rot="16200000">
                <a:off x="2328" y="2580"/>
                <a:ext cx="1011" cy="530"/>
              </a:xfrm>
              <a:prstGeom prst="line">
                <a:avLst/>
              </a:prstGeom>
              <a:noFill/>
              <a:ln w="57150">
                <a:solidFill>
                  <a:srgbClr val="CC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anchor="ctr"/>
              <a:lstStyle/>
              <a:p>
                <a:endParaRPr lang="en-GB" dirty="0"/>
              </a:p>
            </p:txBody>
          </p:sp>
          <p:sp>
            <p:nvSpPr>
              <p:cNvPr id="89" name="Line 65"/>
              <p:cNvSpPr>
                <a:spLocks noChangeShapeType="1"/>
              </p:cNvSpPr>
              <p:nvPr/>
            </p:nvSpPr>
            <p:spPr bwMode="auto">
              <a:xfrm rot="16200000" flipH="1">
                <a:off x="1853" y="2712"/>
                <a:ext cx="981" cy="439"/>
              </a:xfrm>
              <a:prstGeom prst="line">
                <a:avLst/>
              </a:prstGeom>
              <a:noFill/>
              <a:ln w="38100">
                <a:solidFill>
                  <a:srgbClr val="CC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anchor="ctr"/>
              <a:lstStyle/>
              <a:p>
                <a:endParaRPr lang="en-GB" dirty="0"/>
              </a:p>
            </p:txBody>
          </p:sp>
          <p:sp>
            <p:nvSpPr>
              <p:cNvPr id="90" name="Line 66"/>
              <p:cNvSpPr>
                <a:spLocks noChangeShapeType="1"/>
              </p:cNvSpPr>
              <p:nvPr/>
            </p:nvSpPr>
            <p:spPr bwMode="auto">
              <a:xfrm rot="5400000">
                <a:off x="1072" y="1694"/>
                <a:ext cx="0" cy="1152"/>
              </a:xfrm>
              <a:prstGeom prst="line">
                <a:avLst/>
              </a:prstGeom>
              <a:noFill/>
              <a:ln w="38100">
                <a:solidFill>
                  <a:srgbClr val="777777"/>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anchor="ctr"/>
              <a:lstStyle/>
              <a:p>
                <a:endParaRPr lang="en-GB" dirty="0"/>
              </a:p>
            </p:txBody>
          </p:sp>
          <p:sp>
            <p:nvSpPr>
              <p:cNvPr id="91" name="Line 67"/>
              <p:cNvSpPr>
                <a:spLocks noChangeShapeType="1"/>
              </p:cNvSpPr>
              <p:nvPr/>
            </p:nvSpPr>
            <p:spPr bwMode="auto">
              <a:xfrm rot="5400000">
                <a:off x="3589" y="1115"/>
                <a:ext cx="0" cy="2303"/>
              </a:xfrm>
              <a:prstGeom prst="line">
                <a:avLst/>
              </a:prstGeom>
              <a:noFill/>
              <a:ln w="38100">
                <a:solidFill>
                  <a:srgbClr val="CC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anchor="ctr"/>
              <a:lstStyle/>
              <a:p>
                <a:endParaRPr lang="en-GB" dirty="0"/>
              </a:p>
            </p:txBody>
          </p:sp>
          <p:pic>
            <p:nvPicPr>
              <p:cNvPr id="92" name="Picture 68" descr="Computer_Workstation"/>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30" y="1858"/>
                <a:ext cx="674" cy="842"/>
              </a:xfrm>
              <a:prstGeom prst="rect">
                <a:avLst/>
              </a:prstGeom>
              <a:noFill/>
              <a:extLst>
                <a:ext uri="{909E8E84-426E-40DD-AFC4-6F175D3DCCD1}">
                  <a14:hiddenFill xmlns:a14="http://schemas.microsoft.com/office/drawing/2010/main">
                    <a:solidFill>
                      <a:srgbClr val="FFFFFF"/>
                    </a:solidFill>
                  </a14:hiddenFill>
                </a:ext>
              </a:extLst>
            </p:spPr>
          </p:pic>
          <p:grpSp>
            <p:nvGrpSpPr>
              <p:cNvPr id="93" name="Group 69"/>
              <p:cNvGrpSpPr>
                <a:grpSpLocks/>
              </p:cNvGrpSpPr>
              <p:nvPr/>
            </p:nvGrpSpPr>
            <p:grpSpPr bwMode="auto">
              <a:xfrm>
                <a:off x="3062" y="2066"/>
                <a:ext cx="610" cy="397"/>
                <a:chOff x="152" y="2972"/>
                <a:chExt cx="967" cy="633"/>
              </a:xfrm>
            </p:grpSpPr>
            <p:pic>
              <p:nvPicPr>
                <p:cNvPr id="122" name="Picture 70" descr="IP_VolP Gateway"/>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52" y="2972"/>
                  <a:ext cx="967" cy="633"/>
                </a:xfrm>
                <a:prstGeom prst="rect">
                  <a:avLst/>
                </a:prstGeom>
                <a:noFill/>
                <a:extLst>
                  <a:ext uri="{909E8E84-426E-40DD-AFC4-6F175D3DCCD1}">
                    <a14:hiddenFill xmlns:a14="http://schemas.microsoft.com/office/drawing/2010/main">
                      <a:solidFill>
                        <a:srgbClr val="FFFFFF"/>
                      </a:solidFill>
                    </a14:hiddenFill>
                  </a:ext>
                </a:extLst>
              </p:spPr>
            </p:pic>
            <p:sp>
              <p:nvSpPr>
                <p:cNvPr id="123" name="Rectangle 71"/>
                <p:cNvSpPr>
                  <a:spLocks noChangeArrowheads="1"/>
                </p:cNvSpPr>
                <p:nvPr/>
              </p:nvSpPr>
              <p:spPr bwMode="auto">
                <a:xfrm rot="878979">
                  <a:off x="377" y="3065"/>
                  <a:ext cx="503" cy="217"/>
                </a:xfrm>
                <a:prstGeom prst="rect">
                  <a:avLst/>
                </a:prstGeom>
                <a:solidFill>
                  <a:srgbClr val="CFCFCF"/>
                </a:solidFill>
                <a:ln>
                  <a:noFill/>
                </a:ln>
                <a:effectLst/>
                <a:extLst>
                  <a:ext uri="{91240B29-F687-4F45-9708-019B960494DF}">
                    <a14:hiddenLine xmlns:a14="http://schemas.microsoft.com/office/drawing/2010/main" w="9525" algn="ctr">
                      <a:solidFill>
                        <a:srgbClr val="333333"/>
                      </a:solidFill>
                      <a:miter lim="800000"/>
                      <a:headEnd/>
                      <a:tailEnd/>
                    </a14:hiddenLine>
                  </a:ext>
                  <a:ext uri="{AF507438-7753-43E0-B8FC-AC1667EBCBE1}">
                    <a14:hiddenEffects xmlns:a14="http://schemas.microsoft.com/office/drawing/2010/main">
                      <a:effectLst>
                        <a:outerShdw dist="35921" dir="2700000" algn="ctr" rotWithShape="0">
                          <a:srgbClr val="AFAFAF"/>
                        </a:outerShdw>
                      </a:effectLst>
                    </a14:hiddenEffects>
                  </a:ext>
                </a:extLst>
              </p:spPr>
              <p:txBody>
                <a:bodyPr wrap="none" anchor="ctr"/>
                <a:lstStyle/>
                <a:p>
                  <a:endParaRPr lang="en-GB" dirty="0"/>
                </a:p>
              </p:txBody>
            </p:sp>
          </p:grpSp>
          <p:sp>
            <p:nvSpPr>
              <p:cNvPr id="94" name="Line 72"/>
              <p:cNvSpPr>
                <a:spLocks noChangeShapeType="1"/>
              </p:cNvSpPr>
              <p:nvPr/>
            </p:nvSpPr>
            <p:spPr bwMode="auto">
              <a:xfrm rot="16200000" flipH="1">
                <a:off x="4304" y="1733"/>
                <a:ext cx="576" cy="0"/>
              </a:xfrm>
              <a:prstGeom prst="line">
                <a:avLst/>
              </a:prstGeom>
              <a:noFill/>
              <a:ln w="38100">
                <a:solidFill>
                  <a:srgbClr val="CC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anchor="ctr"/>
              <a:lstStyle/>
              <a:p>
                <a:endParaRPr lang="en-GB" dirty="0"/>
              </a:p>
            </p:txBody>
          </p:sp>
          <p:sp>
            <p:nvSpPr>
              <p:cNvPr id="95" name="Line 73"/>
              <p:cNvSpPr>
                <a:spLocks noChangeShapeType="1"/>
              </p:cNvSpPr>
              <p:nvPr/>
            </p:nvSpPr>
            <p:spPr bwMode="auto">
              <a:xfrm rot="16200000" flipH="1">
                <a:off x="1416" y="1554"/>
                <a:ext cx="613" cy="311"/>
              </a:xfrm>
              <a:prstGeom prst="line">
                <a:avLst/>
              </a:prstGeom>
              <a:noFill/>
              <a:ln w="38100">
                <a:solidFill>
                  <a:srgbClr val="CC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anchor="ctr"/>
              <a:lstStyle/>
              <a:p>
                <a:endParaRPr lang="en-GB" dirty="0"/>
              </a:p>
            </p:txBody>
          </p:sp>
          <p:pic>
            <p:nvPicPr>
              <p:cNvPr id="96" name="Picture 74" descr="Computer_Workstation"/>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265" y="733"/>
                <a:ext cx="674" cy="842"/>
              </a:xfrm>
              <a:prstGeom prst="rect">
                <a:avLst/>
              </a:prstGeom>
              <a:noFill/>
              <a:extLst>
                <a:ext uri="{909E8E84-426E-40DD-AFC4-6F175D3DCCD1}">
                  <a14:hiddenFill xmlns:a14="http://schemas.microsoft.com/office/drawing/2010/main">
                    <a:solidFill>
                      <a:srgbClr val="FFFFFF"/>
                    </a:solidFill>
                  </a14:hiddenFill>
                </a:ext>
              </a:extLst>
            </p:spPr>
          </p:pic>
          <p:sp>
            <p:nvSpPr>
              <p:cNvPr id="97" name="Cloud"/>
              <p:cNvSpPr>
                <a:spLocks noChangeAspect="1" noEditPoints="1" noChangeArrowheads="1"/>
              </p:cNvSpPr>
              <p:nvPr/>
            </p:nvSpPr>
            <p:spPr bwMode="auto">
              <a:xfrm>
                <a:off x="3929" y="1845"/>
                <a:ext cx="1296" cy="868"/>
              </a:xfrm>
              <a:custGeom>
                <a:avLst/>
                <a:gdLst>
                  <a:gd name="T0" fmla="*/ 67 w 21600"/>
                  <a:gd name="T1" fmla="*/ 10800 h 21600"/>
                  <a:gd name="T2" fmla="*/ 10800 w 21600"/>
                  <a:gd name="T3" fmla="*/ 21577 h 21600"/>
                  <a:gd name="T4" fmla="*/ 21582 w 21600"/>
                  <a:gd name="T5" fmla="*/ 10800 h 21600"/>
                  <a:gd name="T6" fmla="*/ 10800 w 21600"/>
                  <a:gd name="T7" fmla="*/ 1235 h 21600"/>
                  <a:gd name="T8" fmla="*/ 2977 w 21600"/>
                  <a:gd name="T9" fmla="*/ 3262 h 21600"/>
                  <a:gd name="T10" fmla="*/ 17087 w 21600"/>
                  <a:gd name="T11" fmla="*/ 17337 h 21600"/>
                </a:gdLst>
                <a:ahLst/>
                <a:cxnLst>
                  <a:cxn ang="0">
                    <a:pos x="T0" y="T1"/>
                  </a:cxn>
                  <a:cxn ang="0">
                    <a:pos x="T2" y="T3"/>
                  </a:cxn>
                  <a:cxn ang="0">
                    <a:pos x="T4" y="T5"/>
                  </a:cxn>
                  <a:cxn ang="0">
                    <a:pos x="T6" y="T7"/>
                  </a:cxn>
                </a:cxnLst>
                <a:rect l="T8" t="T9" r="T10" b="T11"/>
                <a:pathLst>
                  <a:path w="21600" h="21600" extrusionOk="0">
                    <a:moveTo>
                      <a:pt x="1949" y="7180"/>
                    </a:moveTo>
                    <a:cubicBezTo>
                      <a:pt x="841" y="7336"/>
                      <a:pt x="0" y="8613"/>
                      <a:pt x="0" y="10137"/>
                    </a:cubicBezTo>
                    <a:cubicBezTo>
                      <a:pt x="-1" y="11192"/>
                      <a:pt x="409" y="12169"/>
                      <a:pt x="1074" y="12702"/>
                    </a:cubicBezTo>
                    <a:lnTo>
                      <a:pt x="1063" y="12668"/>
                    </a:lnTo>
                    <a:cubicBezTo>
                      <a:pt x="685" y="13217"/>
                      <a:pt x="475" y="13940"/>
                      <a:pt x="475" y="14690"/>
                    </a:cubicBezTo>
                    <a:cubicBezTo>
                      <a:pt x="475" y="16325"/>
                      <a:pt x="1451" y="17650"/>
                      <a:pt x="2655" y="17650"/>
                    </a:cubicBezTo>
                    <a:cubicBezTo>
                      <a:pt x="2739" y="17650"/>
                      <a:pt x="2824" y="17643"/>
                      <a:pt x="2909" y="17629"/>
                    </a:cubicBezTo>
                    <a:lnTo>
                      <a:pt x="2897" y="17649"/>
                    </a:lnTo>
                    <a:cubicBezTo>
                      <a:pt x="3585" y="19288"/>
                      <a:pt x="4863" y="20300"/>
                      <a:pt x="6247" y="20300"/>
                    </a:cubicBezTo>
                    <a:cubicBezTo>
                      <a:pt x="6947" y="20299"/>
                      <a:pt x="7635" y="20039"/>
                      <a:pt x="8235" y="19546"/>
                    </a:cubicBezTo>
                    <a:lnTo>
                      <a:pt x="8229" y="19550"/>
                    </a:lnTo>
                    <a:cubicBezTo>
                      <a:pt x="8855" y="20829"/>
                      <a:pt x="9908" y="21597"/>
                      <a:pt x="11036" y="21597"/>
                    </a:cubicBezTo>
                    <a:cubicBezTo>
                      <a:pt x="12523" y="21596"/>
                      <a:pt x="13836" y="20267"/>
                      <a:pt x="14267" y="18324"/>
                    </a:cubicBezTo>
                    <a:lnTo>
                      <a:pt x="14270" y="18350"/>
                    </a:lnTo>
                    <a:cubicBezTo>
                      <a:pt x="14730" y="18740"/>
                      <a:pt x="15260" y="18947"/>
                      <a:pt x="15802" y="18947"/>
                    </a:cubicBezTo>
                    <a:cubicBezTo>
                      <a:pt x="17390" y="18946"/>
                      <a:pt x="18682" y="17205"/>
                      <a:pt x="18694" y="15045"/>
                    </a:cubicBezTo>
                    <a:lnTo>
                      <a:pt x="18689" y="15035"/>
                    </a:lnTo>
                    <a:cubicBezTo>
                      <a:pt x="20357" y="14710"/>
                      <a:pt x="21597" y="12765"/>
                      <a:pt x="21597" y="10472"/>
                    </a:cubicBezTo>
                    <a:cubicBezTo>
                      <a:pt x="21597" y="9456"/>
                      <a:pt x="21350" y="8469"/>
                      <a:pt x="20896" y="7663"/>
                    </a:cubicBezTo>
                    <a:lnTo>
                      <a:pt x="20889" y="7661"/>
                    </a:lnTo>
                    <a:cubicBezTo>
                      <a:pt x="21031" y="7208"/>
                      <a:pt x="21105" y="6721"/>
                      <a:pt x="21105" y="6228"/>
                    </a:cubicBezTo>
                    <a:cubicBezTo>
                      <a:pt x="21105" y="4588"/>
                      <a:pt x="20299" y="3150"/>
                      <a:pt x="19139" y="2719"/>
                    </a:cubicBezTo>
                    <a:lnTo>
                      <a:pt x="19148" y="2712"/>
                    </a:lnTo>
                    <a:cubicBezTo>
                      <a:pt x="18940" y="1142"/>
                      <a:pt x="17933" y="0"/>
                      <a:pt x="16758" y="0"/>
                    </a:cubicBezTo>
                    <a:cubicBezTo>
                      <a:pt x="16044" y="-1"/>
                      <a:pt x="15367" y="426"/>
                      <a:pt x="14905" y="1165"/>
                    </a:cubicBezTo>
                    <a:lnTo>
                      <a:pt x="14909" y="1170"/>
                    </a:lnTo>
                    <a:cubicBezTo>
                      <a:pt x="14497" y="432"/>
                      <a:pt x="13855" y="0"/>
                      <a:pt x="13174" y="0"/>
                    </a:cubicBezTo>
                    <a:cubicBezTo>
                      <a:pt x="12347" y="-1"/>
                      <a:pt x="11590" y="637"/>
                      <a:pt x="11221" y="1645"/>
                    </a:cubicBezTo>
                    <a:lnTo>
                      <a:pt x="11229" y="1694"/>
                    </a:lnTo>
                    <a:cubicBezTo>
                      <a:pt x="10730" y="1024"/>
                      <a:pt x="10058" y="650"/>
                      <a:pt x="9358" y="650"/>
                    </a:cubicBezTo>
                    <a:cubicBezTo>
                      <a:pt x="8372" y="649"/>
                      <a:pt x="7466" y="1391"/>
                      <a:pt x="7003" y="2578"/>
                    </a:cubicBezTo>
                    <a:lnTo>
                      <a:pt x="6995" y="2602"/>
                    </a:lnTo>
                    <a:cubicBezTo>
                      <a:pt x="6477" y="2189"/>
                      <a:pt x="5888" y="1972"/>
                      <a:pt x="5288" y="1972"/>
                    </a:cubicBezTo>
                    <a:cubicBezTo>
                      <a:pt x="3423" y="1972"/>
                      <a:pt x="1912" y="4029"/>
                      <a:pt x="1912" y="6567"/>
                    </a:cubicBezTo>
                    <a:cubicBezTo>
                      <a:pt x="1911" y="6774"/>
                      <a:pt x="1922" y="6981"/>
                      <a:pt x="1942" y="7186"/>
                    </a:cubicBezTo>
                    <a:close/>
                  </a:path>
                  <a:path w="21600" h="21600" fill="none" extrusionOk="0">
                    <a:moveTo>
                      <a:pt x="1074" y="12702"/>
                    </a:moveTo>
                    <a:cubicBezTo>
                      <a:pt x="1407" y="12969"/>
                      <a:pt x="1786" y="13110"/>
                      <a:pt x="2172" y="13110"/>
                    </a:cubicBezTo>
                    <a:cubicBezTo>
                      <a:pt x="2228" y="13109"/>
                      <a:pt x="2285" y="13107"/>
                      <a:pt x="2341" y="13101"/>
                    </a:cubicBezTo>
                  </a:path>
                  <a:path w="21600" h="21600" fill="none" extrusionOk="0">
                    <a:moveTo>
                      <a:pt x="2909" y="17629"/>
                    </a:moveTo>
                    <a:cubicBezTo>
                      <a:pt x="3099" y="17599"/>
                      <a:pt x="3285" y="17535"/>
                      <a:pt x="3463" y="17439"/>
                    </a:cubicBezTo>
                  </a:path>
                  <a:path w="21600" h="21600" fill="none" extrusionOk="0">
                    <a:moveTo>
                      <a:pt x="7895" y="18680"/>
                    </a:moveTo>
                    <a:cubicBezTo>
                      <a:pt x="7983" y="18985"/>
                      <a:pt x="8095" y="19277"/>
                      <a:pt x="8229" y="19550"/>
                    </a:cubicBezTo>
                  </a:path>
                  <a:path w="21600" h="21600" fill="none" extrusionOk="0">
                    <a:moveTo>
                      <a:pt x="14267" y="18324"/>
                    </a:moveTo>
                    <a:cubicBezTo>
                      <a:pt x="14336" y="18013"/>
                      <a:pt x="14380" y="17693"/>
                      <a:pt x="14400" y="17370"/>
                    </a:cubicBezTo>
                  </a:path>
                  <a:path w="21600" h="21600" fill="none" extrusionOk="0">
                    <a:moveTo>
                      <a:pt x="18694" y="15045"/>
                    </a:moveTo>
                    <a:cubicBezTo>
                      <a:pt x="18694" y="15034"/>
                      <a:pt x="18695" y="15024"/>
                      <a:pt x="18695" y="15013"/>
                    </a:cubicBezTo>
                    <a:cubicBezTo>
                      <a:pt x="18695" y="13508"/>
                      <a:pt x="18063" y="12136"/>
                      <a:pt x="17069" y="11477"/>
                    </a:cubicBezTo>
                  </a:path>
                  <a:path w="21600" h="21600" fill="none" extrusionOk="0">
                    <a:moveTo>
                      <a:pt x="20165" y="8999"/>
                    </a:moveTo>
                    <a:cubicBezTo>
                      <a:pt x="20479" y="8635"/>
                      <a:pt x="20726" y="8177"/>
                      <a:pt x="20889" y="7661"/>
                    </a:cubicBezTo>
                  </a:path>
                  <a:path w="21600" h="21600" fill="none" extrusionOk="0">
                    <a:moveTo>
                      <a:pt x="19186" y="3344"/>
                    </a:moveTo>
                    <a:cubicBezTo>
                      <a:pt x="19186" y="3328"/>
                      <a:pt x="19187" y="3313"/>
                      <a:pt x="19187" y="3297"/>
                    </a:cubicBezTo>
                    <a:cubicBezTo>
                      <a:pt x="19187" y="3101"/>
                      <a:pt x="19174" y="2905"/>
                      <a:pt x="19148" y="2712"/>
                    </a:cubicBezTo>
                  </a:path>
                  <a:path w="21600" h="21600" fill="none" extrusionOk="0">
                    <a:moveTo>
                      <a:pt x="14905" y="1165"/>
                    </a:moveTo>
                    <a:cubicBezTo>
                      <a:pt x="14754" y="1408"/>
                      <a:pt x="14629" y="1679"/>
                      <a:pt x="14535" y="1971"/>
                    </a:cubicBezTo>
                  </a:path>
                  <a:path w="21600" h="21600" fill="none" extrusionOk="0">
                    <a:moveTo>
                      <a:pt x="11221" y="1645"/>
                    </a:moveTo>
                    <a:cubicBezTo>
                      <a:pt x="11140" y="1866"/>
                      <a:pt x="11080" y="2099"/>
                      <a:pt x="11041" y="2340"/>
                    </a:cubicBezTo>
                  </a:path>
                  <a:path w="21600" h="21600" fill="none" extrusionOk="0">
                    <a:moveTo>
                      <a:pt x="7645" y="3276"/>
                    </a:moveTo>
                    <a:cubicBezTo>
                      <a:pt x="7449" y="3016"/>
                      <a:pt x="7231" y="2790"/>
                      <a:pt x="6995" y="2602"/>
                    </a:cubicBezTo>
                  </a:path>
                  <a:path w="21600" h="21600" fill="none" extrusionOk="0">
                    <a:moveTo>
                      <a:pt x="1942" y="7186"/>
                    </a:moveTo>
                    <a:cubicBezTo>
                      <a:pt x="1966" y="7426"/>
                      <a:pt x="2004" y="7663"/>
                      <a:pt x="2056" y="7895"/>
                    </a:cubicBezTo>
                  </a:path>
                </a:pathLst>
              </a:custGeom>
              <a:solidFill>
                <a:schemeClr val="accent1"/>
              </a:solidFill>
              <a:ln w="9525">
                <a:solidFill>
                  <a:srgbClr val="000000"/>
                </a:solidFill>
                <a:miter lim="800000"/>
                <a:headEnd/>
                <a:tailEnd/>
              </a:ln>
              <a:effectLst>
                <a:outerShdw dist="53882" dir="2700000" algn="ctr" rotWithShape="0">
                  <a:srgbClr val="808080"/>
                </a:outerShdw>
              </a:effectLst>
            </p:spPr>
            <p:txBody>
              <a:bodyPr/>
              <a:lstStyle/>
              <a:p>
                <a:endParaRPr lang="en-GB" dirty="0"/>
              </a:p>
            </p:txBody>
          </p:sp>
          <p:sp>
            <p:nvSpPr>
              <p:cNvPr id="98" name="Rectangle 76"/>
              <p:cNvSpPr>
                <a:spLocks noChangeArrowheads="1"/>
              </p:cNvSpPr>
              <p:nvPr/>
            </p:nvSpPr>
            <p:spPr bwMode="auto">
              <a:xfrm>
                <a:off x="4038" y="2081"/>
                <a:ext cx="1322" cy="3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rgbClr val="333333"/>
                    </a:solidFill>
                    <a:miter lim="800000"/>
                    <a:headEnd/>
                    <a:tailEnd/>
                  </a14:hiddenLine>
                </a:ext>
                <a:ext uri="{AF507438-7753-43E0-B8FC-AC1667EBCBE1}">
                  <a14:hiddenEffects xmlns:a14="http://schemas.microsoft.com/office/drawing/2010/main">
                    <a:effectLst>
                      <a:outerShdw dist="35921" dir="2700000" algn="ctr" rotWithShape="0">
                        <a:srgbClr val="AFAFAF"/>
                      </a:outerShdw>
                    </a:effectLst>
                  </a14:hiddenEffects>
                </a:ext>
              </a:extLst>
            </p:spPr>
            <p:txBody>
              <a:bodyPr>
                <a:spAutoFit/>
              </a:bodyPr>
              <a:lstStyle/>
              <a:p>
                <a:r>
                  <a:rPr lang="en-US" sz="1600" dirty="0"/>
                  <a:t>IPv6-capable</a:t>
                </a:r>
                <a:br>
                  <a:rPr lang="en-US" sz="1600" dirty="0"/>
                </a:br>
                <a:r>
                  <a:rPr lang="en-US" sz="1600" dirty="0"/>
                  <a:t>network</a:t>
                </a:r>
              </a:p>
            </p:txBody>
          </p:sp>
          <p:sp>
            <p:nvSpPr>
              <p:cNvPr id="99" name="Cloud"/>
              <p:cNvSpPr>
                <a:spLocks noChangeAspect="1" noEditPoints="1" noChangeArrowheads="1"/>
              </p:cNvSpPr>
              <p:nvPr/>
            </p:nvSpPr>
            <p:spPr bwMode="auto">
              <a:xfrm>
                <a:off x="1311" y="1745"/>
                <a:ext cx="1555" cy="1042"/>
              </a:xfrm>
              <a:custGeom>
                <a:avLst/>
                <a:gdLst>
                  <a:gd name="T0" fmla="*/ 67 w 21600"/>
                  <a:gd name="T1" fmla="*/ 10800 h 21600"/>
                  <a:gd name="T2" fmla="*/ 10800 w 21600"/>
                  <a:gd name="T3" fmla="*/ 21577 h 21600"/>
                  <a:gd name="T4" fmla="*/ 21582 w 21600"/>
                  <a:gd name="T5" fmla="*/ 10800 h 21600"/>
                  <a:gd name="T6" fmla="*/ 10800 w 21600"/>
                  <a:gd name="T7" fmla="*/ 1235 h 21600"/>
                  <a:gd name="T8" fmla="*/ 2977 w 21600"/>
                  <a:gd name="T9" fmla="*/ 3262 h 21600"/>
                  <a:gd name="T10" fmla="*/ 17087 w 21600"/>
                  <a:gd name="T11" fmla="*/ 17337 h 21600"/>
                </a:gdLst>
                <a:ahLst/>
                <a:cxnLst>
                  <a:cxn ang="0">
                    <a:pos x="T0" y="T1"/>
                  </a:cxn>
                  <a:cxn ang="0">
                    <a:pos x="T2" y="T3"/>
                  </a:cxn>
                  <a:cxn ang="0">
                    <a:pos x="T4" y="T5"/>
                  </a:cxn>
                  <a:cxn ang="0">
                    <a:pos x="T6" y="T7"/>
                  </a:cxn>
                </a:cxnLst>
                <a:rect l="T8" t="T9" r="T10" b="T11"/>
                <a:pathLst>
                  <a:path w="21600" h="21600" extrusionOk="0">
                    <a:moveTo>
                      <a:pt x="1949" y="7180"/>
                    </a:moveTo>
                    <a:cubicBezTo>
                      <a:pt x="841" y="7336"/>
                      <a:pt x="0" y="8613"/>
                      <a:pt x="0" y="10137"/>
                    </a:cubicBezTo>
                    <a:cubicBezTo>
                      <a:pt x="-1" y="11192"/>
                      <a:pt x="409" y="12169"/>
                      <a:pt x="1074" y="12702"/>
                    </a:cubicBezTo>
                    <a:lnTo>
                      <a:pt x="1063" y="12668"/>
                    </a:lnTo>
                    <a:cubicBezTo>
                      <a:pt x="685" y="13217"/>
                      <a:pt x="475" y="13940"/>
                      <a:pt x="475" y="14690"/>
                    </a:cubicBezTo>
                    <a:cubicBezTo>
                      <a:pt x="475" y="16325"/>
                      <a:pt x="1451" y="17650"/>
                      <a:pt x="2655" y="17650"/>
                    </a:cubicBezTo>
                    <a:cubicBezTo>
                      <a:pt x="2739" y="17650"/>
                      <a:pt x="2824" y="17643"/>
                      <a:pt x="2909" y="17629"/>
                    </a:cubicBezTo>
                    <a:lnTo>
                      <a:pt x="2897" y="17649"/>
                    </a:lnTo>
                    <a:cubicBezTo>
                      <a:pt x="3585" y="19288"/>
                      <a:pt x="4863" y="20300"/>
                      <a:pt x="6247" y="20300"/>
                    </a:cubicBezTo>
                    <a:cubicBezTo>
                      <a:pt x="6947" y="20299"/>
                      <a:pt x="7635" y="20039"/>
                      <a:pt x="8235" y="19546"/>
                    </a:cubicBezTo>
                    <a:lnTo>
                      <a:pt x="8229" y="19550"/>
                    </a:lnTo>
                    <a:cubicBezTo>
                      <a:pt x="8855" y="20829"/>
                      <a:pt x="9908" y="21597"/>
                      <a:pt x="11036" y="21597"/>
                    </a:cubicBezTo>
                    <a:cubicBezTo>
                      <a:pt x="12523" y="21596"/>
                      <a:pt x="13836" y="20267"/>
                      <a:pt x="14267" y="18324"/>
                    </a:cubicBezTo>
                    <a:lnTo>
                      <a:pt x="14270" y="18350"/>
                    </a:lnTo>
                    <a:cubicBezTo>
                      <a:pt x="14730" y="18740"/>
                      <a:pt x="15260" y="18947"/>
                      <a:pt x="15802" y="18947"/>
                    </a:cubicBezTo>
                    <a:cubicBezTo>
                      <a:pt x="17390" y="18946"/>
                      <a:pt x="18682" y="17205"/>
                      <a:pt x="18694" y="15045"/>
                    </a:cubicBezTo>
                    <a:lnTo>
                      <a:pt x="18689" y="15035"/>
                    </a:lnTo>
                    <a:cubicBezTo>
                      <a:pt x="20357" y="14710"/>
                      <a:pt x="21597" y="12765"/>
                      <a:pt x="21597" y="10472"/>
                    </a:cubicBezTo>
                    <a:cubicBezTo>
                      <a:pt x="21597" y="9456"/>
                      <a:pt x="21350" y="8469"/>
                      <a:pt x="20896" y="7663"/>
                    </a:cubicBezTo>
                    <a:lnTo>
                      <a:pt x="20889" y="7661"/>
                    </a:lnTo>
                    <a:cubicBezTo>
                      <a:pt x="21031" y="7208"/>
                      <a:pt x="21105" y="6721"/>
                      <a:pt x="21105" y="6228"/>
                    </a:cubicBezTo>
                    <a:cubicBezTo>
                      <a:pt x="21105" y="4588"/>
                      <a:pt x="20299" y="3150"/>
                      <a:pt x="19139" y="2719"/>
                    </a:cubicBezTo>
                    <a:lnTo>
                      <a:pt x="19148" y="2712"/>
                    </a:lnTo>
                    <a:cubicBezTo>
                      <a:pt x="18940" y="1142"/>
                      <a:pt x="17933" y="0"/>
                      <a:pt x="16758" y="0"/>
                    </a:cubicBezTo>
                    <a:cubicBezTo>
                      <a:pt x="16044" y="-1"/>
                      <a:pt x="15367" y="426"/>
                      <a:pt x="14905" y="1165"/>
                    </a:cubicBezTo>
                    <a:lnTo>
                      <a:pt x="14909" y="1170"/>
                    </a:lnTo>
                    <a:cubicBezTo>
                      <a:pt x="14497" y="432"/>
                      <a:pt x="13855" y="0"/>
                      <a:pt x="13174" y="0"/>
                    </a:cubicBezTo>
                    <a:cubicBezTo>
                      <a:pt x="12347" y="-1"/>
                      <a:pt x="11590" y="637"/>
                      <a:pt x="11221" y="1645"/>
                    </a:cubicBezTo>
                    <a:lnTo>
                      <a:pt x="11229" y="1694"/>
                    </a:lnTo>
                    <a:cubicBezTo>
                      <a:pt x="10730" y="1024"/>
                      <a:pt x="10058" y="650"/>
                      <a:pt x="9358" y="650"/>
                    </a:cubicBezTo>
                    <a:cubicBezTo>
                      <a:pt x="8372" y="649"/>
                      <a:pt x="7466" y="1391"/>
                      <a:pt x="7003" y="2578"/>
                    </a:cubicBezTo>
                    <a:lnTo>
                      <a:pt x="6995" y="2602"/>
                    </a:lnTo>
                    <a:cubicBezTo>
                      <a:pt x="6477" y="2189"/>
                      <a:pt x="5888" y="1972"/>
                      <a:pt x="5288" y="1972"/>
                    </a:cubicBezTo>
                    <a:cubicBezTo>
                      <a:pt x="3423" y="1972"/>
                      <a:pt x="1912" y="4029"/>
                      <a:pt x="1912" y="6567"/>
                    </a:cubicBezTo>
                    <a:cubicBezTo>
                      <a:pt x="1911" y="6774"/>
                      <a:pt x="1922" y="6981"/>
                      <a:pt x="1942" y="7186"/>
                    </a:cubicBezTo>
                    <a:close/>
                  </a:path>
                  <a:path w="21600" h="21600" fill="none" extrusionOk="0">
                    <a:moveTo>
                      <a:pt x="1074" y="12702"/>
                    </a:moveTo>
                    <a:cubicBezTo>
                      <a:pt x="1407" y="12969"/>
                      <a:pt x="1786" y="13110"/>
                      <a:pt x="2172" y="13110"/>
                    </a:cubicBezTo>
                    <a:cubicBezTo>
                      <a:pt x="2228" y="13109"/>
                      <a:pt x="2285" y="13107"/>
                      <a:pt x="2341" y="13101"/>
                    </a:cubicBezTo>
                  </a:path>
                  <a:path w="21600" h="21600" fill="none" extrusionOk="0">
                    <a:moveTo>
                      <a:pt x="2909" y="17629"/>
                    </a:moveTo>
                    <a:cubicBezTo>
                      <a:pt x="3099" y="17599"/>
                      <a:pt x="3285" y="17535"/>
                      <a:pt x="3463" y="17439"/>
                    </a:cubicBezTo>
                  </a:path>
                  <a:path w="21600" h="21600" fill="none" extrusionOk="0">
                    <a:moveTo>
                      <a:pt x="7895" y="18680"/>
                    </a:moveTo>
                    <a:cubicBezTo>
                      <a:pt x="7983" y="18985"/>
                      <a:pt x="8095" y="19277"/>
                      <a:pt x="8229" y="19550"/>
                    </a:cubicBezTo>
                  </a:path>
                  <a:path w="21600" h="21600" fill="none" extrusionOk="0">
                    <a:moveTo>
                      <a:pt x="14267" y="18324"/>
                    </a:moveTo>
                    <a:cubicBezTo>
                      <a:pt x="14336" y="18013"/>
                      <a:pt x="14380" y="17693"/>
                      <a:pt x="14400" y="17370"/>
                    </a:cubicBezTo>
                  </a:path>
                  <a:path w="21600" h="21600" fill="none" extrusionOk="0">
                    <a:moveTo>
                      <a:pt x="18694" y="15045"/>
                    </a:moveTo>
                    <a:cubicBezTo>
                      <a:pt x="18694" y="15034"/>
                      <a:pt x="18695" y="15024"/>
                      <a:pt x="18695" y="15013"/>
                    </a:cubicBezTo>
                    <a:cubicBezTo>
                      <a:pt x="18695" y="13508"/>
                      <a:pt x="18063" y="12136"/>
                      <a:pt x="17069" y="11477"/>
                    </a:cubicBezTo>
                  </a:path>
                  <a:path w="21600" h="21600" fill="none" extrusionOk="0">
                    <a:moveTo>
                      <a:pt x="20165" y="8999"/>
                    </a:moveTo>
                    <a:cubicBezTo>
                      <a:pt x="20479" y="8635"/>
                      <a:pt x="20726" y="8177"/>
                      <a:pt x="20889" y="7661"/>
                    </a:cubicBezTo>
                  </a:path>
                  <a:path w="21600" h="21600" fill="none" extrusionOk="0">
                    <a:moveTo>
                      <a:pt x="19186" y="3344"/>
                    </a:moveTo>
                    <a:cubicBezTo>
                      <a:pt x="19186" y="3328"/>
                      <a:pt x="19187" y="3313"/>
                      <a:pt x="19187" y="3297"/>
                    </a:cubicBezTo>
                    <a:cubicBezTo>
                      <a:pt x="19187" y="3101"/>
                      <a:pt x="19174" y="2905"/>
                      <a:pt x="19148" y="2712"/>
                    </a:cubicBezTo>
                  </a:path>
                  <a:path w="21600" h="21600" fill="none" extrusionOk="0">
                    <a:moveTo>
                      <a:pt x="14905" y="1165"/>
                    </a:moveTo>
                    <a:cubicBezTo>
                      <a:pt x="14754" y="1408"/>
                      <a:pt x="14629" y="1679"/>
                      <a:pt x="14535" y="1971"/>
                    </a:cubicBezTo>
                  </a:path>
                  <a:path w="21600" h="21600" fill="none" extrusionOk="0">
                    <a:moveTo>
                      <a:pt x="11221" y="1645"/>
                    </a:moveTo>
                    <a:cubicBezTo>
                      <a:pt x="11140" y="1866"/>
                      <a:pt x="11080" y="2099"/>
                      <a:pt x="11041" y="2340"/>
                    </a:cubicBezTo>
                  </a:path>
                  <a:path w="21600" h="21600" fill="none" extrusionOk="0">
                    <a:moveTo>
                      <a:pt x="7645" y="3276"/>
                    </a:moveTo>
                    <a:cubicBezTo>
                      <a:pt x="7449" y="3016"/>
                      <a:pt x="7231" y="2790"/>
                      <a:pt x="6995" y="2602"/>
                    </a:cubicBezTo>
                  </a:path>
                  <a:path w="21600" h="21600" fill="none" extrusionOk="0">
                    <a:moveTo>
                      <a:pt x="1942" y="7186"/>
                    </a:moveTo>
                    <a:cubicBezTo>
                      <a:pt x="1966" y="7426"/>
                      <a:pt x="2004" y="7663"/>
                      <a:pt x="2056" y="7895"/>
                    </a:cubicBezTo>
                  </a:path>
                </a:pathLst>
              </a:custGeom>
              <a:solidFill>
                <a:schemeClr val="accent1"/>
              </a:solidFill>
              <a:ln w="9525">
                <a:solidFill>
                  <a:srgbClr val="777777"/>
                </a:solidFill>
                <a:miter lim="800000"/>
                <a:headEnd/>
                <a:tailEnd/>
              </a:ln>
              <a:effectLst>
                <a:outerShdw dist="53882" dir="2700000" algn="ctr" rotWithShape="0">
                  <a:srgbClr val="808080"/>
                </a:outerShdw>
              </a:effectLst>
            </p:spPr>
            <p:txBody>
              <a:bodyPr/>
              <a:lstStyle/>
              <a:p>
                <a:endParaRPr lang="en-GB" dirty="0"/>
              </a:p>
            </p:txBody>
          </p:sp>
          <p:sp>
            <p:nvSpPr>
              <p:cNvPr id="100" name="Rectangle 78"/>
              <p:cNvSpPr>
                <a:spLocks noChangeArrowheads="1"/>
              </p:cNvSpPr>
              <p:nvPr/>
            </p:nvSpPr>
            <p:spPr bwMode="auto">
              <a:xfrm>
                <a:off x="1759" y="1970"/>
                <a:ext cx="1322" cy="3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rgbClr val="333333"/>
                    </a:solidFill>
                    <a:miter lim="800000"/>
                    <a:headEnd/>
                    <a:tailEnd/>
                  </a14:hiddenLine>
                </a:ext>
                <a:ext uri="{AF507438-7753-43E0-B8FC-AC1667EBCBE1}">
                  <a14:hiddenEffects xmlns:a14="http://schemas.microsoft.com/office/drawing/2010/main">
                    <a:effectLst>
                      <a:outerShdw dist="35921" dir="2700000" algn="ctr" rotWithShape="0">
                        <a:srgbClr val="AFAFAF"/>
                      </a:outerShdw>
                    </a:effectLst>
                  </a14:hiddenEffects>
                </a:ext>
              </a:extLst>
            </p:spPr>
            <p:txBody>
              <a:bodyPr>
                <a:spAutoFit/>
              </a:bodyPr>
              <a:lstStyle/>
              <a:p>
                <a:r>
                  <a:rPr lang="en-US" sz="1600" dirty="0">
                    <a:solidFill>
                      <a:srgbClr val="5F5F5F"/>
                    </a:solidFill>
                  </a:rPr>
                  <a:t>IPv4-only</a:t>
                </a:r>
                <a:br>
                  <a:rPr lang="en-US" sz="1600" dirty="0">
                    <a:solidFill>
                      <a:srgbClr val="5F5F5F"/>
                    </a:solidFill>
                  </a:rPr>
                </a:br>
                <a:r>
                  <a:rPr lang="en-US" sz="1600" dirty="0">
                    <a:solidFill>
                      <a:srgbClr val="5F5F5F"/>
                    </a:solidFill>
                  </a:rPr>
                  <a:t>intranet</a:t>
                </a:r>
              </a:p>
            </p:txBody>
          </p:sp>
          <p:sp>
            <p:nvSpPr>
              <p:cNvPr id="101" name="Rectangle 79"/>
              <p:cNvSpPr>
                <a:spLocks noChangeArrowheads="1"/>
              </p:cNvSpPr>
              <p:nvPr/>
            </p:nvSpPr>
            <p:spPr bwMode="auto">
              <a:xfrm>
                <a:off x="312" y="2712"/>
                <a:ext cx="915" cy="1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rgbClr val="333333"/>
                    </a:solidFill>
                    <a:miter lim="800000"/>
                    <a:headEnd/>
                    <a:tailEnd/>
                  </a14:hiddenLine>
                </a:ext>
                <a:ext uri="{AF507438-7753-43E0-B8FC-AC1667EBCBE1}">
                  <a14:hiddenEffects xmlns:a14="http://schemas.microsoft.com/office/drawing/2010/main">
                    <a:effectLst>
                      <a:outerShdw dist="35921" dir="2700000" algn="ctr" rotWithShape="0">
                        <a:srgbClr val="AFAFAF"/>
                      </a:outerShdw>
                    </a:effectLst>
                  </a14:hiddenEffects>
                </a:ext>
              </a:extLst>
            </p:spPr>
            <p:txBody>
              <a:bodyPr wrap="none">
                <a:spAutoFit/>
              </a:bodyPr>
              <a:lstStyle/>
              <a:p>
                <a:r>
                  <a:rPr lang="en-US" sz="1400" dirty="0"/>
                  <a:t>ISATAP Host</a:t>
                </a:r>
              </a:p>
            </p:txBody>
          </p:sp>
          <p:sp>
            <p:nvSpPr>
              <p:cNvPr id="102" name="Rectangle 80"/>
              <p:cNvSpPr>
                <a:spLocks noChangeArrowheads="1"/>
              </p:cNvSpPr>
              <p:nvPr/>
            </p:nvSpPr>
            <p:spPr bwMode="auto">
              <a:xfrm>
                <a:off x="2211" y="3896"/>
                <a:ext cx="915" cy="1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rgbClr val="333333"/>
                    </a:solidFill>
                    <a:miter lim="800000"/>
                    <a:headEnd/>
                    <a:tailEnd/>
                  </a14:hiddenLine>
                </a:ext>
                <a:ext uri="{AF507438-7753-43E0-B8FC-AC1667EBCBE1}">
                  <a14:hiddenEffects xmlns:a14="http://schemas.microsoft.com/office/drawing/2010/main">
                    <a:effectLst>
                      <a:outerShdw dist="35921" dir="2700000" algn="ctr" rotWithShape="0">
                        <a:srgbClr val="AFAFAF"/>
                      </a:outerShdw>
                    </a:effectLst>
                  </a14:hiddenEffects>
                </a:ext>
              </a:extLst>
            </p:spPr>
            <p:txBody>
              <a:bodyPr wrap="none">
                <a:spAutoFit/>
              </a:bodyPr>
              <a:lstStyle/>
              <a:p>
                <a:r>
                  <a:rPr lang="en-US" sz="1400" dirty="0"/>
                  <a:t>ISATAP Host</a:t>
                </a:r>
              </a:p>
            </p:txBody>
          </p:sp>
          <p:sp>
            <p:nvSpPr>
              <p:cNvPr id="103" name="Rectangle 81"/>
              <p:cNvSpPr>
                <a:spLocks noChangeArrowheads="1"/>
              </p:cNvSpPr>
              <p:nvPr/>
            </p:nvSpPr>
            <p:spPr bwMode="auto">
              <a:xfrm>
                <a:off x="2837" y="1876"/>
                <a:ext cx="1053" cy="1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rgbClr val="333333"/>
                    </a:solidFill>
                    <a:miter lim="800000"/>
                    <a:headEnd/>
                    <a:tailEnd/>
                  </a14:hiddenLine>
                </a:ext>
                <a:ext uri="{AF507438-7753-43E0-B8FC-AC1667EBCBE1}">
                  <a14:hiddenEffects xmlns:a14="http://schemas.microsoft.com/office/drawing/2010/main">
                    <a:effectLst>
                      <a:outerShdw dist="35921" dir="2700000" algn="ctr" rotWithShape="0">
                        <a:srgbClr val="AFAFAF"/>
                      </a:outerShdw>
                    </a:effectLst>
                  </a14:hiddenEffects>
                </a:ext>
              </a:extLst>
            </p:spPr>
            <p:txBody>
              <a:bodyPr wrap="none">
                <a:spAutoFit/>
              </a:bodyPr>
              <a:lstStyle/>
              <a:p>
                <a:r>
                  <a:rPr lang="en-US" sz="1400" dirty="0"/>
                  <a:t>ISATAP Router</a:t>
                </a:r>
              </a:p>
            </p:txBody>
          </p:sp>
          <p:sp>
            <p:nvSpPr>
              <p:cNvPr id="104" name="Rectangle 82"/>
              <p:cNvSpPr>
                <a:spLocks noChangeArrowheads="1"/>
              </p:cNvSpPr>
              <p:nvPr/>
            </p:nvSpPr>
            <p:spPr bwMode="auto">
              <a:xfrm>
                <a:off x="169" y="1143"/>
                <a:ext cx="835" cy="1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rgbClr val="333333"/>
                    </a:solidFill>
                    <a:miter lim="800000"/>
                    <a:headEnd/>
                    <a:tailEnd/>
                  </a14:hiddenLine>
                </a:ext>
                <a:ext uri="{AF507438-7753-43E0-B8FC-AC1667EBCBE1}">
                  <a14:hiddenEffects xmlns:a14="http://schemas.microsoft.com/office/drawing/2010/main">
                    <a:effectLst>
                      <a:outerShdw dist="35921" dir="2700000" algn="ctr" rotWithShape="0">
                        <a:srgbClr val="AFAFAF"/>
                      </a:outerShdw>
                    </a:effectLst>
                  </a14:hiddenEffects>
                </a:ext>
              </a:extLst>
            </p:spPr>
            <p:txBody>
              <a:bodyPr wrap="none">
                <a:spAutoFit/>
              </a:bodyPr>
              <a:lstStyle/>
              <a:p>
                <a:r>
                  <a:rPr lang="en-US" sz="1400" dirty="0"/>
                  <a:t>DNS Server</a:t>
                </a:r>
              </a:p>
            </p:txBody>
          </p:sp>
          <p:sp>
            <p:nvSpPr>
              <p:cNvPr id="105" name="Line 83"/>
              <p:cNvSpPr>
                <a:spLocks noChangeShapeType="1"/>
              </p:cNvSpPr>
              <p:nvPr/>
            </p:nvSpPr>
            <p:spPr bwMode="auto">
              <a:xfrm rot="5400000" flipH="1">
                <a:off x="780" y="2206"/>
                <a:ext cx="2044" cy="1080"/>
              </a:xfrm>
              <a:prstGeom prst="line">
                <a:avLst/>
              </a:prstGeom>
              <a:noFill/>
              <a:ln w="57150">
                <a:solidFill>
                  <a:srgbClr val="CC0000"/>
                </a:solidFill>
                <a:prstDash val="sysDot"/>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anchor="ctr"/>
              <a:lstStyle/>
              <a:p>
                <a:endParaRPr lang="en-GB" dirty="0"/>
              </a:p>
            </p:txBody>
          </p:sp>
          <p:sp>
            <p:nvSpPr>
              <p:cNvPr id="106" name="Line 84"/>
              <p:cNvSpPr>
                <a:spLocks noChangeShapeType="1"/>
              </p:cNvSpPr>
              <p:nvPr/>
            </p:nvSpPr>
            <p:spPr bwMode="auto">
              <a:xfrm rot="16200000" flipH="1">
                <a:off x="924" y="2012"/>
                <a:ext cx="1812" cy="961"/>
              </a:xfrm>
              <a:prstGeom prst="line">
                <a:avLst/>
              </a:prstGeom>
              <a:noFill/>
              <a:ln w="57150">
                <a:solidFill>
                  <a:srgbClr val="CC0000"/>
                </a:solidFill>
                <a:prstDash val="sysDot"/>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anchor="ctr"/>
              <a:lstStyle/>
              <a:p>
                <a:endParaRPr lang="en-GB" dirty="0"/>
              </a:p>
            </p:txBody>
          </p:sp>
          <p:pic>
            <p:nvPicPr>
              <p:cNvPr id="107" name="Picture 85" descr="Computer_Desktop"/>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333" y="3282"/>
                <a:ext cx="495" cy="603"/>
              </a:xfrm>
              <a:prstGeom prst="rect">
                <a:avLst/>
              </a:prstGeom>
              <a:noFill/>
              <a:extLst>
                <a:ext uri="{909E8E84-426E-40DD-AFC4-6F175D3DCCD1}">
                  <a14:hiddenFill xmlns:a14="http://schemas.microsoft.com/office/drawing/2010/main">
                    <a:solidFill>
                      <a:srgbClr val="FFFFFF"/>
                    </a:solidFill>
                  </a14:hiddenFill>
                </a:ext>
              </a:extLst>
            </p:spPr>
          </p:pic>
          <p:pic>
            <p:nvPicPr>
              <p:cNvPr id="108" name="Picture 86" descr="Computer_Workstation"/>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83" y="904"/>
                <a:ext cx="674" cy="842"/>
              </a:xfrm>
              <a:prstGeom prst="rect">
                <a:avLst/>
              </a:prstGeom>
              <a:noFill/>
              <a:extLst>
                <a:ext uri="{909E8E84-426E-40DD-AFC4-6F175D3DCCD1}">
                  <a14:hiddenFill xmlns:a14="http://schemas.microsoft.com/office/drawing/2010/main">
                    <a:solidFill>
                      <a:srgbClr val="FFFFFF"/>
                    </a:solidFill>
                  </a14:hiddenFill>
                </a:ext>
              </a:extLst>
            </p:spPr>
          </p:pic>
          <p:sp>
            <p:nvSpPr>
              <p:cNvPr id="109" name="AutoShape 87"/>
              <p:cNvSpPr>
                <a:spLocks noChangeArrowheads="1"/>
              </p:cNvSpPr>
              <p:nvPr/>
            </p:nvSpPr>
            <p:spPr bwMode="auto">
              <a:xfrm>
                <a:off x="1917" y="2871"/>
                <a:ext cx="203" cy="220"/>
              </a:xfrm>
              <a:prstGeom prst="roundRect">
                <a:avLst>
                  <a:gd name="adj" fmla="val 0"/>
                </a:avLst>
              </a:prstGeom>
              <a:gradFill rotWithShape="1">
                <a:gsLst>
                  <a:gs pos="0">
                    <a:srgbClr val="CECECE"/>
                  </a:gs>
                  <a:gs pos="50000">
                    <a:srgbClr val="F0F0F0"/>
                  </a:gs>
                  <a:gs pos="100000">
                    <a:srgbClr val="CECECE"/>
                  </a:gs>
                </a:gsLst>
                <a:lin ang="5400000" scaled="1"/>
              </a:gradFill>
              <a:ln w="9525">
                <a:solidFill>
                  <a:schemeClr val="tx1"/>
                </a:solidFill>
                <a:round/>
                <a:headEnd/>
                <a:tailEnd/>
              </a:ln>
              <a:effectLst>
                <a:outerShdw dist="35921" dir="2700000" algn="ctr" rotWithShape="0">
                  <a:schemeClr val="tx1">
                    <a:alpha val="50000"/>
                  </a:schemeClr>
                </a:outerShdw>
              </a:effectLst>
            </p:spPr>
            <p:txBody>
              <a:bodyPr wrap="none" anchor="ctr"/>
              <a:lstStyle/>
              <a:p>
                <a:r>
                  <a:rPr lang="en-US" sz="2000" dirty="0">
                    <a:solidFill>
                      <a:srgbClr val="990033"/>
                    </a:solidFill>
                  </a:rPr>
                  <a:t>1</a:t>
                </a:r>
              </a:p>
            </p:txBody>
          </p:sp>
          <p:sp>
            <p:nvSpPr>
              <p:cNvPr id="110" name="AutoShape 88"/>
              <p:cNvSpPr>
                <a:spLocks noChangeArrowheads="1"/>
              </p:cNvSpPr>
              <p:nvPr/>
            </p:nvSpPr>
            <p:spPr bwMode="auto">
              <a:xfrm>
                <a:off x="2610" y="2872"/>
                <a:ext cx="203" cy="220"/>
              </a:xfrm>
              <a:prstGeom prst="roundRect">
                <a:avLst>
                  <a:gd name="adj" fmla="val 0"/>
                </a:avLst>
              </a:prstGeom>
              <a:gradFill rotWithShape="1">
                <a:gsLst>
                  <a:gs pos="0">
                    <a:srgbClr val="CECECE"/>
                  </a:gs>
                  <a:gs pos="50000">
                    <a:srgbClr val="F0F0F0"/>
                  </a:gs>
                  <a:gs pos="100000">
                    <a:srgbClr val="CECECE"/>
                  </a:gs>
                </a:gsLst>
                <a:lin ang="5400000" scaled="1"/>
              </a:gradFill>
              <a:ln w="9525">
                <a:solidFill>
                  <a:schemeClr val="tx1"/>
                </a:solidFill>
                <a:round/>
                <a:headEnd/>
                <a:tailEnd/>
              </a:ln>
              <a:effectLst>
                <a:outerShdw dist="35921" dir="2700000" algn="ctr" rotWithShape="0">
                  <a:schemeClr val="tx1">
                    <a:alpha val="50000"/>
                  </a:schemeClr>
                </a:outerShdw>
              </a:effectLst>
            </p:spPr>
            <p:txBody>
              <a:bodyPr wrap="none" anchor="ctr"/>
              <a:lstStyle/>
              <a:p>
                <a:r>
                  <a:rPr lang="en-US" sz="2000" dirty="0">
                    <a:solidFill>
                      <a:srgbClr val="990033"/>
                    </a:solidFill>
                  </a:rPr>
                  <a:t>2</a:t>
                </a:r>
              </a:p>
            </p:txBody>
          </p:sp>
          <p:sp>
            <p:nvSpPr>
              <p:cNvPr id="111" name="AutoShape 89"/>
              <p:cNvSpPr>
                <a:spLocks noChangeArrowheads="1"/>
              </p:cNvSpPr>
              <p:nvPr/>
            </p:nvSpPr>
            <p:spPr bwMode="auto">
              <a:xfrm>
                <a:off x="3081" y="2573"/>
                <a:ext cx="203" cy="220"/>
              </a:xfrm>
              <a:prstGeom prst="roundRect">
                <a:avLst>
                  <a:gd name="adj" fmla="val 0"/>
                </a:avLst>
              </a:prstGeom>
              <a:gradFill rotWithShape="1">
                <a:gsLst>
                  <a:gs pos="0">
                    <a:srgbClr val="CECECE"/>
                  </a:gs>
                  <a:gs pos="50000">
                    <a:srgbClr val="F0F0F0"/>
                  </a:gs>
                  <a:gs pos="100000">
                    <a:srgbClr val="CECECE"/>
                  </a:gs>
                </a:gsLst>
                <a:lin ang="5400000" scaled="1"/>
              </a:gradFill>
              <a:ln w="9525">
                <a:solidFill>
                  <a:schemeClr val="tx1"/>
                </a:solidFill>
                <a:round/>
                <a:headEnd/>
                <a:tailEnd/>
              </a:ln>
              <a:effectLst>
                <a:outerShdw dist="35921" dir="2700000" algn="ctr" rotWithShape="0">
                  <a:schemeClr val="tx1">
                    <a:alpha val="50000"/>
                  </a:schemeClr>
                </a:outerShdw>
              </a:effectLst>
            </p:spPr>
            <p:txBody>
              <a:bodyPr wrap="none" anchor="ctr"/>
              <a:lstStyle/>
              <a:p>
                <a:r>
                  <a:rPr lang="en-US" sz="2000" dirty="0">
                    <a:solidFill>
                      <a:srgbClr val="990033"/>
                    </a:solidFill>
                  </a:rPr>
                  <a:t>3</a:t>
                </a:r>
              </a:p>
            </p:txBody>
          </p:sp>
          <p:sp>
            <p:nvSpPr>
              <p:cNvPr id="112" name="AutoShape 90"/>
              <p:cNvSpPr>
                <a:spLocks noChangeArrowheads="1"/>
              </p:cNvSpPr>
              <p:nvPr/>
            </p:nvSpPr>
            <p:spPr bwMode="auto">
              <a:xfrm>
                <a:off x="3585" y="3254"/>
                <a:ext cx="2026" cy="343"/>
              </a:xfrm>
              <a:prstGeom prst="roundRect">
                <a:avLst>
                  <a:gd name="adj" fmla="val 4167"/>
                </a:avLst>
              </a:prstGeom>
              <a:gradFill rotWithShape="1">
                <a:gsLst>
                  <a:gs pos="0">
                    <a:srgbClr val="EEEFD7"/>
                  </a:gs>
                  <a:gs pos="100000">
                    <a:srgbClr val="E4CD9A"/>
                  </a:gs>
                </a:gsLst>
                <a:path path="shape">
                  <a:fillToRect l="50000" t="50000" r="50000" b="50000"/>
                </a:path>
              </a:gradFill>
              <a:ln w="9525" algn="ctr">
                <a:solidFill>
                  <a:srgbClr val="333333"/>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115888" algn="l">
                  <a:lnSpc>
                    <a:spcPct val="90000"/>
                  </a:lnSpc>
                  <a:spcBef>
                    <a:spcPct val="40000"/>
                  </a:spcBef>
                </a:pPr>
                <a:r>
                  <a:rPr lang="en-US" sz="1600" dirty="0"/>
                  <a:t>IPv4-encapsulated router</a:t>
                </a:r>
                <a:br>
                  <a:rPr lang="en-US" sz="1600" dirty="0"/>
                </a:br>
                <a:r>
                  <a:rPr lang="en-US" sz="1600" dirty="0"/>
                  <a:t>solicitation</a:t>
                </a:r>
              </a:p>
            </p:txBody>
          </p:sp>
          <p:sp>
            <p:nvSpPr>
              <p:cNvPr id="113" name="AutoShape 91"/>
              <p:cNvSpPr>
                <a:spLocks noChangeArrowheads="1"/>
              </p:cNvSpPr>
              <p:nvPr/>
            </p:nvSpPr>
            <p:spPr bwMode="auto">
              <a:xfrm>
                <a:off x="3468" y="3315"/>
                <a:ext cx="203" cy="220"/>
              </a:xfrm>
              <a:prstGeom prst="roundRect">
                <a:avLst>
                  <a:gd name="adj" fmla="val 0"/>
                </a:avLst>
              </a:prstGeom>
              <a:gradFill rotWithShape="1">
                <a:gsLst>
                  <a:gs pos="0">
                    <a:srgbClr val="CECECE"/>
                  </a:gs>
                  <a:gs pos="50000">
                    <a:srgbClr val="F0F0F0"/>
                  </a:gs>
                  <a:gs pos="100000">
                    <a:srgbClr val="CECECE"/>
                  </a:gs>
                </a:gsLst>
                <a:lin ang="5400000" scaled="1"/>
              </a:gradFill>
              <a:ln w="9525">
                <a:solidFill>
                  <a:schemeClr val="tx1"/>
                </a:solidFill>
                <a:round/>
                <a:headEnd/>
                <a:tailEnd/>
              </a:ln>
              <a:effectLst>
                <a:outerShdw dist="35921" dir="2700000" algn="ctr" rotWithShape="0">
                  <a:schemeClr val="tx1">
                    <a:alpha val="50000"/>
                  </a:schemeClr>
                </a:outerShdw>
              </a:effectLst>
            </p:spPr>
            <p:txBody>
              <a:bodyPr wrap="none" anchor="ctr"/>
              <a:lstStyle/>
              <a:p>
                <a:r>
                  <a:rPr lang="en-US" sz="2000" dirty="0">
                    <a:solidFill>
                      <a:srgbClr val="990033"/>
                    </a:solidFill>
                  </a:rPr>
                  <a:t>2</a:t>
                </a:r>
              </a:p>
            </p:txBody>
          </p:sp>
          <p:sp>
            <p:nvSpPr>
              <p:cNvPr id="114" name="AutoShape 92"/>
              <p:cNvSpPr>
                <a:spLocks noChangeArrowheads="1"/>
              </p:cNvSpPr>
              <p:nvPr/>
            </p:nvSpPr>
            <p:spPr bwMode="auto">
              <a:xfrm>
                <a:off x="3591" y="3674"/>
                <a:ext cx="2026" cy="343"/>
              </a:xfrm>
              <a:prstGeom prst="roundRect">
                <a:avLst>
                  <a:gd name="adj" fmla="val 4167"/>
                </a:avLst>
              </a:prstGeom>
              <a:gradFill rotWithShape="1">
                <a:gsLst>
                  <a:gs pos="0">
                    <a:srgbClr val="EEEFD7"/>
                  </a:gs>
                  <a:gs pos="100000">
                    <a:srgbClr val="E4CD9A"/>
                  </a:gs>
                </a:gsLst>
                <a:path path="shape">
                  <a:fillToRect l="50000" t="50000" r="50000" b="50000"/>
                </a:path>
              </a:gradFill>
              <a:ln w="9525" algn="ctr">
                <a:solidFill>
                  <a:srgbClr val="333333"/>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115888" algn="l">
                  <a:lnSpc>
                    <a:spcPct val="90000"/>
                  </a:lnSpc>
                  <a:spcBef>
                    <a:spcPct val="40000"/>
                  </a:spcBef>
                </a:pPr>
                <a:r>
                  <a:rPr lang="en-US" sz="1600" dirty="0"/>
                  <a:t>IPv4-encapsulated router</a:t>
                </a:r>
                <a:br>
                  <a:rPr lang="en-US" sz="1600" dirty="0"/>
                </a:br>
                <a:r>
                  <a:rPr lang="en-US" sz="1600" dirty="0"/>
                  <a:t>advertisement</a:t>
                </a:r>
              </a:p>
            </p:txBody>
          </p:sp>
          <p:sp>
            <p:nvSpPr>
              <p:cNvPr id="115" name="AutoShape 93"/>
              <p:cNvSpPr>
                <a:spLocks noChangeArrowheads="1"/>
              </p:cNvSpPr>
              <p:nvPr/>
            </p:nvSpPr>
            <p:spPr bwMode="auto">
              <a:xfrm>
                <a:off x="3474" y="3735"/>
                <a:ext cx="203" cy="220"/>
              </a:xfrm>
              <a:prstGeom prst="roundRect">
                <a:avLst>
                  <a:gd name="adj" fmla="val 0"/>
                </a:avLst>
              </a:prstGeom>
              <a:gradFill rotWithShape="1">
                <a:gsLst>
                  <a:gs pos="0">
                    <a:srgbClr val="CECECE"/>
                  </a:gs>
                  <a:gs pos="50000">
                    <a:srgbClr val="F0F0F0"/>
                  </a:gs>
                  <a:gs pos="100000">
                    <a:srgbClr val="CECECE"/>
                  </a:gs>
                </a:gsLst>
                <a:lin ang="5400000" scaled="1"/>
              </a:gradFill>
              <a:ln w="9525">
                <a:solidFill>
                  <a:schemeClr val="tx1"/>
                </a:solidFill>
                <a:round/>
                <a:headEnd/>
                <a:tailEnd/>
              </a:ln>
              <a:effectLst>
                <a:outerShdw dist="35921" dir="2700000" algn="ctr" rotWithShape="0">
                  <a:schemeClr val="tx1">
                    <a:alpha val="50000"/>
                  </a:schemeClr>
                </a:outerShdw>
              </a:effectLst>
            </p:spPr>
            <p:txBody>
              <a:bodyPr wrap="none" anchor="ctr"/>
              <a:lstStyle/>
              <a:p>
                <a:r>
                  <a:rPr lang="en-US" sz="2000" dirty="0">
                    <a:solidFill>
                      <a:srgbClr val="990033"/>
                    </a:solidFill>
                  </a:rPr>
                  <a:t>3</a:t>
                </a:r>
              </a:p>
            </p:txBody>
          </p:sp>
          <p:grpSp>
            <p:nvGrpSpPr>
              <p:cNvPr id="116" name="Group 94"/>
              <p:cNvGrpSpPr>
                <a:grpSpLocks/>
              </p:cNvGrpSpPr>
              <p:nvPr/>
            </p:nvGrpSpPr>
            <p:grpSpPr bwMode="auto">
              <a:xfrm>
                <a:off x="92" y="3350"/>
                <a:ext cx="1703" cy="651"/>
                <a:chOff x="92" y="3350"/>
                <a:chExt cx="1703" cy="651"/>
              </a:xfrm>
            </p:grpSpPr>
            <p:pic>
              <p:nvPicPr>
                <p:cNvPr id="118" name="Picture 95" descr="abstract_rectangle01_01_blue"/>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92" y="3350"/>
                  <a:ext cx="1703" cy="651"/>
                </a:xfrm>
                <a:prstGeom prst="rect">
                  <a:avLst/>
                </a:prstGeom>
                <a:noFill/>
                <a:extLst>
                  <a:ext uri="{909E8E84-426E-40DD-AFC4-6F175D3DCCD1}">
                    <a14:hiddenFill xmlns:a14="http://schemas.microsoft.com/office/drawing/2010/main">
                      <a:solidFill>
                        <a:srgbClr val="FFFFFF"/>
                      </a:solidFill>
                    </a14:hiddenFill>
                  </a:ext>
                </a:extLst>
              </p:spPr>
            </p:pic>
            <p:sp>
              <p:nvSpPr>
                <p:cNvPr id="119" name="Rectangle 96"/>
                <p:cNvSpPr>
                  <a:spLocks noChangeArrowheads="1"/>
                </p:cNvSpPr>
                <p:nvPr/>
              </p:nvSpPr>
              <p:spPr bwMode="auto">
                <a:xfrm>
                  <a:off x="881" y="3424"/>
                  <a:ext cx="877" cy="5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rgbClr val="333333"/>
                      </a:solidFill>
                      <a:miter lim="800000"/>
                      <a:headEnd/>
                      <a:tailEnd/>
                    </a14:hiddenLine>
                  </a:ext>
                  <a:ext uri="{AF507438-7753-43E0-B8FC-AC1667EBCBE1}">
                    <a14:hiddenEffects xmlns:a14="http://schemas.microsoft.com/office/drawing/2010/main">
                      <a:effectLst>
                        <a:outerShdw dist="35921" dir="2700000" algn="ctr" rotWithShape="0">
                          <a:srgbClr val="AFAFAF"/>
                        </a:outerShdw>
                      </a:effectLst>
                    </a14:hiddenEffects>
                  </a:ext>
                </a:extLst>
              </p:spPr>
              <p:txBody>
                <a:bodyPr wrap="none">
                  <a:spAutoFit/>
                </a:bodyPr>
                <a:lstStyle/>
                <a:p>
                  <a:pPr algn="l"/>
                  <a:r>
                    <a:rPr lang="en-US" sz="1200" dirty="0"/>
                    <a:t>IPv4 traffic</a:t>
                  </a:r>
                </a:p>
                <a:p>
                  <a:pPr algn="l"/>
                  <a:endParaRPr lang="en-US" sz="1200" dirty="0"/>
                </a:p>
                <a:p>
                  <a:pPr algn="l"/>
                  <a:r>
                    <a:rPr lang="en-US" sz="1200" dirty="0"/>
                    <a:t>IPv6 tunneled</a:t>
                  </a:r>
                  <a:br>
                    <a:rPr lang="en-US" sz="1200" dirty="0"/>
                  </a:br>
                  <a:r>
                    <a:rPr lang="en-US" sz="1200" dirty="0"/>
                    <a:t>with IPv4</a:t>
                  </a:r>
                </a:p>
              </p:txBody>
            </p:sp>
            <p:sp>
              <p:nvSpPr>
                <p:cNvPr id="120" name="Line 97"/>
                <p:cNvSpPr>
                  <a:spLocks noChangeShapeType="1"/>
                </p:cNvSpPr>
                <p:nvPr/>
              </p:nvSpPr>
              <p:spPr bwMode="auto">
                <a:xfrm rot="10800000" flipH="1">
                  <a:off x="201" y="3510"/>
                  <a:ext cx="576" cy="0"/>
                </a:xfrm>
                <a:prstGeom prst="line">
                  <a:avLst/>
                </a:prstGeom>
                <a:noFill/>
                <a:ln w="57150">
                  <a:solidFill>
                    <a:srgbClr val="CC0000"/>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anchor="ctr"/>
                <a:lstStyle/>
                <a:p>
                  <a:endParaRPr lang="en-GB" dirty="0"/>
                </a:p>
              </p:txBody>
            </p:sp>
            <p:sp>
              <p:nvSpPr>
                <p:cNvPr id="121" name="Line 98"/>
                <p:cNvSpPr>
                  <a:spLocks noChangeShapeType="1"/>
                </p:cNvSpPr>
                <p:nvPr/>
              </p:nvSpPr>
              <p:spPr bwMode="auto">
                <a:xfrm rot="10800000" flipH="1">
                  <a:off x="198" y="3750"/>
                  <a:ext cx="576" cy="0"/>
                </a:xfrm>
                <a:prstGeom prst="line">
                  <a:avLst/>
                </a:prstGeom>
                <a:noFill/>
                <a:ln w="57150">
                  <a:solidFill>
                    <a:srgbClr val="CC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anchor="ctr"/>
                <a:lstStyle/>
                <a:p>
                  <a:endParaRPr lang="en-GB" dirty="0"/>
                </a:p>
              </p:txBody>
            </p:sp>
          </p:grpSp>
          <p:sp>
            <p:nvSpPr>
              <p:cNvPr id="117" name="Rectangle 99"/>
              <p:cNvSpPr>
                <a:spLocks noChangeArrowheads="1"/>
              </p:cNvSpPr>
              <p:nvPr/>
            </p:nvSpPr>
            <p:spPr bwMode="auto">
              <a:xfrm>
                <a:off x="1449" y="548"/>
                <a:ext cx="2823" cy="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rgbClr val="333333"/>
                    </a:solidFill>
                    <a:miter lim="800000"/>
                    <a:headEnd/>
                    <a:tailEnd/>
                  </a14:hiddenLine>
                </a:ext>
                <a:ext uri="{AF507438-7753-43E0-B8FC-AC1667EBCBE1}">
                  <a14:hiddenEffects xmlns:a14="http://schemas.microsoft.com/office/drawing/2010/main">
                    <a:effectLst>
                      <a:outerShdw dist="35921" dir="2700000" algn="ctr" rotWithShape="0">
                        <a:srgbClr val="AFAFAF"/>
                      </a:outerShdw>
                    </a:effectLst>
                  </a14:hiddenEffects>
                </a:ext>
              </a:extLst>
            </p:spPr>
            <p:txBody>
              <a:bodyPr wrap="none">
                <a:spAutoFit/>
              </a:bodyPr>
              <a:lstStyle/>
              <a:p>
                <a:r>
                  <a:rPr lang="en-US" sz="2000" dirty="0"/>
                  <a:t>How ISATAP Tunneling Works</a:t>
                </a:r>
              </a:p>
            </p:txBody>
          </p:sp>
        </p:grpSp>
      </p:grpSp>
      <p:grpSp>
        <p:nvGrpSpPr>
          <p:cNvPr id="124" name="Group 33"/>
          <p:cNvGrpSpPr>
            <a:grpSpLocks/>
          </p:cNvGrpSpPr>
          <p:nvPr/>
        </p:nvGrpSpPr>
        <p:grpSpPr bwMode="auto">
          <a:xfrm>
            <a:off x="8035925" y="6265863"/>
            <a:ext cx="914400" cy="425450"/>
            <a:chOff x="384" y="3024"/>
            <a:chExt cx="720" cy="336"/>
          </a:xfrm>
        </p:grpSpPr>
        <p:sp>
          <p:nvSpPr>
            <p:cNvPr id="125" name="Oval 34"/>
            <p:cNvSpPr>
              <a:spLocks noChangeArrowheads="1"/>
            </p:cNvSpPr>
            <p:nvPr/>
          </p:nvSpPr>
          <p:spPr bwMode="auto">
            <a:xfrm>
              <a:off x="384" y="3024"/>
              <a:ext cx="720" cy="336"/>
            </a:xfrm>
            <a:prstGeom prst="ellipse">
              <a:avLst/>
            </a:prstGeom>
            <a:gradFill rotWithShape="0">
              <a:gsLst>
                <a:gs pos="0">
                  <a:srgbClr val="666699"/>
                </a:gs>
                <a:gs pos="100000">
                  <a:srgbClr val="99CCFF"/>
                </a:gs>
              </a:gsLst>
              <a:lin ang="5400000" scaled="1"/>
            </a:gradFill>
            <a:ln w="9525" algn="ctr">
              <a:noFill/>
              <a:round/>
              <a:headEnd/>
              <a:tailEnd/>
            </a:ln>
            <a:effectLst>
              <a:outerShdw dist="17961" dir="2700000" algn="ctr" rotWithShape="0">
                <a:srgbClr val="969696"/>
              </a:outerShdw>
            </a:effectLst>
          </p:spPr>
          <p:txBody>
            <a:bodyPr wrap="none" anchor="ctr"/>
            <a:lstStyle/>
            <a:p>
              <a:pPr>
                <a:defRPr/>
              </a:pPr>
              <a:endParaRPr lang="en-US" dirty="0"/>
            </a:p>
          </p:txBody>
        </p:sp>
        <p:grpSp>
          <p:nvGrpSpPr>
            <p:cNvPr id="126" name="Group 35"/>
            <p:cNvGrpSpPr>
              <a:grpSpLocks/>
            </p:cNvGrpSpPr>
            <p:nvPr/>
          </p:nvGrpSpPr>
          <p:grpSpPr bwMode="auto">
            <a:xfrm>
              <a:off x="480" y="3096"/>
              <a:ext cx="240" cy="192"/>
              <a:chOff x="480" y="3096"/>
              <a:chExt cx="240" cy="192"/>
            </a:xfrm>
          </p:grpSpPr>
          <p:sp>
            <p:nvSpPr>
              <p:cNvPr id="127" name="Oval 36"/>
              <p:cNvSpPr>
                <a:spLocks noChangeArrowheads="1"/>
              </p:cNvSpPr>
              <p:nvPr/>
            </p:nvSpPr>
            <p:spPr bwMode="auto">
              <a:xfrm>
                <a:off x="480" y="3096"/>
                <a:ext cx="240" cy="192"/>
              </a:xfrm>
              <a:prstGeom prst="ellipse">
                <a:avLst/>
              </a:prstGeom>
              <a:gradFill rotWithShape="0">
                <a:gsLst>
                  <a:gs pos="0">
                    <a:srgbClr val="666699"/>
                  </a:gs>
                  <a:gs pos="100000">
                    <a:srgbClr val="99CCFF"/>
                  </a:gs>
                </a:gsLst>
                <a:lin ang="18900000" scaled="1"/>
              </a:gradFill>
              <a:ln>
                <a:noFill/>
              </a:ln>
              <a:extLst>
                <a:ext uri="{91240B29-F687-4F45-9708-019B960494DF}">
                  <a14:hiddenLine xmlns:a14="http://schemas.microsoft.com/office/drawing/2010/main" w="9525" algn="ctr">
                    <a:solidFill>
                      <a:srgbClr val="000000"/>
                    </a:solidFill>
                    <a:round/>
                    <a:headEnd/>
                    <a:tailEnd/>
                  </a14:hiddenLine>
                </a:ext>
              </a:extLst>
            </p:spPr>
            <p:txBody>
              <a:bodyPr wrap="none" anchor="ctr"/>
              <a:lstStyle/>
              <a:p>
                <a:endParaRPr lang="en-US" dirty="0"/>
              </a:p>
            </p:txBody>
          </p:sp>
          <p:sp>
            <p:nvSpPr>
              <p:cNvPr id="128" name="Freeform 37"/>
              <p:cNvSpPr>
                <a:spLocks/>
              </p:cNvSpPr>
              <p:nvPr/>
            </p:nvSpPr>
            <p:spPr bwMode="auto">
              <a:xfrm>
                <a:off x="539" y="3123"/>
                <a:ext cx="139" cy="133"/>
              </a:xfrm>
              <a:custGeom>
                <a:avLst/>
                <a:gdLst/>
                <a:ahLst/>
                <a:cxnLst>
                  <a:cxn ang="0">
                    <a:pos x="0" y="0"/>
                  </a:cxn>
                  <a:cxn ang="0">
                    <a:pos x="0" y="576"/>
                  </a:cxn>
                  <a:cxn ang="0">
                    <a:pos x="432" y="288"/>
                  </a:cxn>
                  <a:cxn ang="0">
                    <a:pos x="0" y="0"/>
                  </a:cxn>
                </a:cxnLst>
                <a:rect l="0" t="0" r="r" b="b"/>
                <a:pathLst>
                  <a:path w="432" h="576">
                    <a:moveTo>
                      <a:pt x="0" y="0"/>
                    </a:moveTo>
                    <a:cubicBezTo>
                      <a:pt x="0" y="0"/>
                      <a:pt x="91" y="226"/>
                      <a:pt x="0" y="576"/>
                    </a:cubicBezTo>
                    <a:cubicBezTo>
                      <a:pt x="216" y="432"/>
                      <a:pt x="432" y="288"/>
                      <a:pt x="432" y="288"/>
                    </a:cubicBezTo>
                    <a:lnTo>
                      <a:pt x="0" y="0"/>
                    </a:lnTo>
                    <a:close/>
                  </a:path>
                </a:pathLst>
              </a:custGeom>
              <a:gradFill rotWithShape="1">
                <a:gsLst>
                  <a:gs pos="0">
                    <a:srgbClr val="FFFFCC"/>
                  </a:gs>
                  <a:gs pos="100000">
                    <a:srgbClr val="FFCC66"/>
                  </a:gs>
                </a:gsLst>
                <a:lin ang="18900000" scaled="1"/>
              </a:gradFill>
              <a:ln w="9525" cap="flat" cmpd="sng">
                <a:solidFill>
                  <a:srgbClr val="666699"/>
                </a:solidFill>
                <a:prstDash val="solid"/>
                <a:round/>
                <a:headEnd type="none" w="med" len="med"/>
                <a:tailEnd type="none" w="med" len="med"/>
              </a:ln>
              <a:effectLst>
                <a:outerShdw dist="17961" dir="8100000" algn="ctr" rotWithShape="0">
                  <a:schemeClr val="tx1"/>
                </a:outerShdw>
              </a:effectLst>
            </p:spPr>
            <p:txBody>
              <a:bodyPr wrap="none" anchor="ctr"/>
              <a:lstStyle/>
              <a:p>
                <a:pPr>
                  <a:defRPr/>
                </a:pPr>
                <a:endParaRPr lang="en-US" dirty="0"/>
              </a:p>
            </p:txBody>
          </p:sp>
        </p:grpSp>
      </p:grpSp>
      <p:grpSp>
        <p:nvGrpSpPr>
          <p:cNvPr id="129" name="Group 38"/>
          <p:cNvGrpSpPr>
            <a:grpSpLocks/>
          </p:cNvGrpSpPr>
          <p:nvPr/>
        </p:nvGrpSpPr>
        <p:grpSpPr bwMode="auto">
          <a:xfrm>
            <a:off x="8523288" y="6356350"/>
            <a:ext cx="304800" cy="244475"/>
            <a:chOff x="768" y="3096"/>
            <a:chExt cx="240" cy="192"/>
          </a:xfrm>
        </p:grpSpPr>
        <p:sp>
          <p:nvSpPr>
            <p:cNvPr id="130" name="Oval 39"/>
            <p:cNvSpPr>
              <a:spLocks noChangeArrowheads="1"/>
            </p:cNvSpPr>
            <p:nvPr/>
          </p:nvSpPr>
          <p:spPr bwMode="auto">
            <a:xfrm>
              <a:off x="768" y="3096"/>
              <a:ext cx="240" cy="192"/>
            </a:xfrm>
            <a:prstGeom prst="ellipse">
              <a:avLst/>
            </a:prstGeom>
            <a:gradFill rotWithShape="0">
              <a:gsLst>
                <a:gs pos="0">
                  <a:srgbClr val="666699"/>
                </a:gs>
                <a:gs pos="100000">
                  <a:srgbClr val="99CCFF"/>
                </a:gs>
              </a:gsLst>
              <a:lin ang="18900000" scaled="1"/>
            </a:gradFill>
            <a:ln>
              <a:noFill/>
            </a:ln>
            <a:extLst>
              <a:ext uri="{91240B29-F687-4F45-9708-019B960494DF}">
                <a14:hiddenLine xmlns:a14="http://schemas.microsoft.com/office/drawing/2010/main" w="9525" algn="ctr">
                  <a:solidFill>
                    <a:srgbClr val="000000"/>
                  </a:solidFill>
                  <a:round/>
                  <a:headEnd/>
                  <a:tailEnd/>
                </a14:hiddenLine>
              </a:ext>
            </a:extLst>
          </p:spPr>
          <p:txBody>
            <a:bodyPr wrap="none" anchor="ctr"/>
            <a:lstStyle/>
            <a:p>
              <a:endParaRPr lang="en-US" dirty="0"/>
            </a:p>
          </p:txBody>
        </p:sp>
        <p:sp>
          <p:nvSpPr>
            <p:cNvPr id="131" name="Rectangle 40"/>
            <p:cNvSpPr>
              <a:spLocks noChangeArrowheads="1"/>
            </p:cNvSpPr>
            <p:nvPr/>
          </p:nvSpPr>
          <p:spPr bwMode="auto">
            <a:xfrm>
              <a:off x="841" y="3145"/>
              <a:ext cx="95" cy="96"/>
            </a:xfrm>
            <a:prstGeom prst="rect">
              <a:avLst/>
            </a:prstGeom>
            <a:gradFill rotWithShape="1">
              <a:gsLst>
                <a:gs pos="0">
                  <a:srgbClr val="FFFFCC"/>
                </a:gs>
                <a:gs pos="100000">
                  <a:srgbClr val="FFCC66"/>
                </a:gs>
              </a:gsLst>
              <a:lin ang="18900000" scaled="1"/>
            </a:gradFill>
            <a:ln w="9525" algn="ctr">
              <a:solidFill>
                <a:srgbClr val="666699"/>
              </a:solidFill>
              <a:miter lim="800000"/>
              <a:headEnd/>
              <a:tailEnd/>
            </a:ln>
            <a:effectLst>
              <a:outerShdw dist="17961" dir="8100000" algn="ctr" rotWithShape="0">
                <a:schemeClr val="tx1"/>
              </a:outerShdw>
            </a:effectLst>
          </p:spPr>
          <p:txBody>
            <a:bodyPr wrap="none" anchor="ctr"/>
            <a:lstStyle/>
            <a:p>
              <a:pPr>
                <a:defRPr/>
              </a:pPr>
              <a:endParaRPr lang="en-US" dirty="0"/>
            </a:p>
          </p:txBody>
        </p:sp>
      </p:grpSp>
    </p:spTree>
    <p:extLst>
      <p:ext uri="{BB962C8B-B14F-4D97-AF65-F5344CB8AC3E}">
        <p14:creationId xmlns:p14="http://schemas.microsoft.com/office/powerpoint/2010/main" val="10901155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nodeType="clickEffect">
                                  <p:stCondLst>
                                    <p:cond delay="0"/>
                                  </p:stCondLst>
                                  <p:childTnLst>
                                    <p:set>
                                      <p:cBhvr>
                                        <p:cTn id="6" dur="1" fill="hold">
                                          <p:stCondLst>
                                            <p:cond delay="0"/>
                                          </p:stCondLst>
                                        </p:cTn>
                                        <p:tgtEl>
                                          <p:spTgt spid="82"/>
                                        </p:tgtEl>
                                        <p:attrNameLst>
                                          <p:attrName>style.visibility</p:attrName>
                                        </p:attrNameLst>
                                      </p:cBhvr>
                                      <p:to>
                                        <p:strVal val="hidden"/>
                                      </p:to>
                                    </p:set>
                                  </p:childTnLst>
                                </p:cTn>
                              </p:par>
                              <p:par>
                                <p:cTn id="7" presetID="1" presetClass="entr" presetSubtype="0" fill="hold" nodeType="withEffect">
                                  <p:stCondLst>
                                    <p:cond delay="0"/>
                                  </p:stCondLst>
                                  <p:childTnLst>
                                    <p:set>
                                      <p:cBhvr>
                                        <p:cTn id="8" dur="1" fill="hold">
                                          <p:stCondLst>
                                            <p:cond delay="0"/>
                                          </p:stCondLst>
                                        </p:cTn>
                                        <p:tgtEl>
                                          <p:spTgt spid="74"/>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xit" presetSubtype="0" fill="hold" nodeType="clickEffect">
                                  <p:stCondLst>
                                    <p:cond delay="0"/>
                                  </p:stCondLst>
                                  <p:childTnLst>
                                    <p:set>
                                      <p:cBhvr>
                                        <p:cTn id="12" dur="1" fill="hold">
                                          <p:stCondLst>
                                            <p:cond delay="0"/>
                                          </p:stCondLst>
                                        </p:cTn>
                                        <p:tgtEl>
                                          <p:spTgt spid="74"/>
                                        </p:tgtEl>
                                        <p:attrNameLst>
                                          <p:attrName>style.visibility</p:attrName>
                                        </p:attrNameLst>
                                      </p:cBhvr>
                                      <p:to>
                                        <p:strVal val="hidden"/>
                                      </p:to>
                                    </p:set>
                                  </p:childTnLst>
                                </p:cTn>
                              </p:par>
                              <p:par>
                                <p:cTn id="13" presetID="1" presetClass="entr" presetSubtype="0" fill="hold" nodeType="withEffect">
                                  <p:stCondLst>
                                    <p:cond delay="0"/>
                                  </p:stCondLst>
                                  <p:childTnLst>
                                    <p:set>
                                      <p:cBhvr>
                                        <p:cTn id="14" dur="1" fill="hold">
                                          <p:stCondLst>
                                            <p:cond delay="0"/>
                                          </p:stCondLst>
                                        </p:cTn>
                                        <p:tgtEl>
                                          <p:spTgt spid="67"/>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2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 name="Line 118"/>
          <p:cNvSpPr>
            <a:spLocks noChangeShapeType="1"/>
          </p:cNvSpPr>
          <p:nvPr/>
        </p:nvSpPr>
        <p:spPr bwMode="auto">
          <a:xfrm flipH="1">
            <a:off x="2778771" y="2184982"/>
            <a:ext cx="1532472" cy="0"/>
          </a:xfrm>
          <a:prstGeom prst="line">
            <a:avLst/>
          </a:prstGeom>
          <a:noFill/>
          <a:ln w="38100">
            <a:solidFill>
              <a:srgbClr val="CC0000"/>
            </a:solidFill>
            <a:round/>
            <a:headEnd/>
            <a:tailEnd/>
          </a:ln>
          <a:extLst>
            <a:ext uri="{909E8E84-426E-40DD-AFC4-6F175D3DCCD1}">
              <a14:hiddenFill xmlns:a14="http://schemas.microsoft.com/office/drawing/2010/main">
                <a:noFill/>
              </a14:hiddenFill>
            </a:ext>
          </a:extLst>
        </p:spPr>
        <p:txBody>
          <a:bodyPr lIns="0" anchor="ctr"/>
          <a:lstStyle/>
          <a:p>
            <a:endParaRPr lang="en-GB" dirty="0"/>
          </a:p>
        </p:txBody>
      </p:sp>
      <p:sp>
        <p:nvSpPr>
          <p:cNvPr id="2" name="Title 1"/>
          <p:cNvSpPr>
            <a:spLocks noGrp="1"/>
          </p:cNvSpPr>
          <p:nvPr>
            <p:ph type="title"/>
          </p:nvPr>
        </p:nvSpPr>
        <p:spPr/>
        <p:txBody>
          <a:bodyPr/>
          <a:lstStyle/>
          <a:p>
            <a:r>
              <a:rPr lang="en-GB" dirty="0"/>
              <a:t>What Is </a:t>
            </a:r>
            <a:r>
              <a:rPr lang="en-GB" dirty="0" smtClean="0"/>
              <a:t>IP-HTTPS?</a:t>
            </a:r>
            <a:endParaRPr lang="en-GB" dirty="0"/>
          </a:p>
        </p:txBody>
      </p:sp>
      <p:sp>
        <p:nvSpPr>
          <p:cNvPr id="60" name="AutoShape 116"/>
          <p:cNvSpPr>
            <a:spLocks noChangeArrowheads="1"/>
          </p:cNvSpPr>
          <p:nvPr/>
        </p:nvSpPr>
        <p:spPr bwMode="auto">
          <a:xfrm>
            <a:off x="3794274" y="3770625"/>
            <a:ext cx="1429673" cy="437921"/>
          </a:xfrm>
          <a:prstGeom prst="roundRect">
            <a:avLst>
              <a:gd name="adj" fmla="val 4167"/>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pPr algn="ctr">
              <a:lnSpc>
                <a:spcPct val="90000"/>
              </a:lnSpc>
            </a:pPr>
            <a:r>
              <a:rPr lang="en-US" sz="1600" dirty="0"/>
              <a:t>Internet</a:t>
            </a:r>
          </a:p>
        </p:txBody>
      </p:sp>
      <p:pic>
        <p:nvPicPr>
          <p:cNvPr id="62" name="Picture 119" descr="Firewall"/>
          <p:cNvPicPr>
            <a:picLocks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145676" y="1721003"/>
            <a:ext cx="1227880" cy="986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3" name="Line 120"/>
          <p:cNvSpPr>
            <a:spLocks noChangeShapeType="1"/>
          </p:cNvSpPr>
          <p:nvPr/>
        </p:nvSpPr>
        <p:spPr bwMode="auto">
          <a:xfrm flipH="1">
            <a:off x="4284813" y="2870336"/>
            <a:ext cx="2518583" cy="0"/>
          </a:xfrm>
          <a:prstGeom prst="line">
            <a:avLst/>
          </a:prstGeom>
          <a:noFill/>
          <a:ln w="38100">
            <a:solidFill>
              <a:srgbClr val="CC0000"/>
            </a:solidFill>
            <a:round/>
            <a:headEnd/>
            <a:tailEnd/>
          </a:ln>
          <a:extLst>
            <a:ext uri="{909E8E84-426E-40DD-AFC4-6F175D3DCCD1}">
              <a14:hiddenFill xmlns:a14="http://schemas.microsoft.com/office/drawing/2010/main">
                <a:noFill/>
              </a14:hiddenFill>
            </a:ext>
          </a:extLst>
        </p:spPr>
        <p:txBody>
          <a:bodyPr lIns="0" anchor="ctr"/>
          <a:lstStyle/>
          <a:p>
            <a:endParaRPr lang="en-GB" dirty="0"/>
          </a:p>
        </p:txBody>
      </p:sp>
      <p:sp>
        <p:nvSpPr>
          <p:cNvPr id="55" name="Oval 54"/>
          <p:cNvSpPr>
            <a:spLocks noChangeArrowheads="1"/>
          </p:cNvSpPr>
          <p:nvPr/>
        </p:nvSpPr>
        <p:spPr bwMode="auto">
          <a:xfrm>
            <a:off x="5245094" y="1886942"/>
            <a:ext cx="3112828" cy="2134408"/>
          </a:xfrm>
          <a:prstGeom prst="ellipse">
            <a:avLst/>
          </a:prstGeom>
          <a:gradFill rotWithShape="1">
            <a:gsLst>
              <a:gs pos="0">
                <a:srgbClr val="DEE7F1"/>
              </a:gs>
              <a:gs pos="100000">
                <a:srgbClr val="8DACD0"/>
              </a:gs>
            </a:gsLst>
            <a:lin ang="18900000" scaled="1"/>
          </a:gradFill>
          <a:ln w="9525" cap="flat" cmpd="sng" algn="ctr">
            <a:noFill/>
            <a:prstDash val="solid"/>
            <a:round/>
            <a:headEnd type="none" w="med" len="med"/>
            <a:tailEnd type="none" w="med" len="med"/>
          </a:ln>
          <a:effectLst>
            <a:outerShdw dist="35921" dir="2700000" algn="ctr" rotWithShape="0">
              <a:srgbClr val="5F5F5F">
                <a:alpha val="50000"/>
              </a:srgbClr>
            </a:outerShdw>
          </a:effectLst>
        </p:spPr>
        <p:txBody>
          <a:bodyPr lIns="182880" rIns="182880" anchor="ctr"/>
          <a:lstStyle/>
          <a:p>
            <a:pPr algn="l" eaLnBrk="1" hangingPunct="1">
              <a:defRPr/>
            </a:pPr>
            <a:endParaRPr lang="en-US" b="0" dirty="0">
              <a:solidFill>
                <a:srgbClr val="000000"/>
              </a:solidFill>
              <a:latin typeface="Arial" charset="0"/>
            </a:endParaRPr>
          </a:p>
        </p:txBody>
      </p:sp>
      <p:sp>
        <p:nvSpPr>
          <p:cNvPr id="56" name="AutoShape 111"/>
          <p:cNvSpPr>
            <a:spLocks noChangeArrowheads="1"/>
          </p:cNvSpPr>
          <p:nvPr/>
        </p:nvSpPr>
        <p:spPr bwMode="auto">
          <a:xfrm>
            <a:off x="6104041" y="1568692"/>
            <a:ext cx="1394809" cy="328749"/>
          </a:xfrm>
          <a:prstGeom prst="roundRect">
            <a:avLst>
              <a:gd name="adj" fmla="val 4167"/>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pPr algn="ctr">
              <a:lnSpc>
                <a:spcPct val="90000"/>
              </a:lnSpc>
            </a:pPr>
            <a:r>
              <a:rPr lang="en-US" sz="1600" dirty="0"/>
              <a:t>Intranet</a:t>
            </a:r>
          </a:p>
        </p:txBody>
      </p:sp>
      <p:pic>
        <p:nvPicPr>
          <p:cNvPr id="58" name="Picture 114" descr="Server01"/>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265709" y="3126196"/>
            <a:ext cx="608800" cy="726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9" name="Picture 115" descr="Server01"/>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234268" y="2017025"/>
            <a:ext cx="608800" cy="726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5" name="AutoShape 132"/>
          <p:cNvSpPr>
            <a:spLocks noChangeArrowheads="1"/>
          </p:cNvSpPr>
          <p:nvPr/>
        </p:nvSpPr>
        <p:spPr bwMode="auto">
          <a:xfrm>
            <a:off x="6726846" y="2649426"/>
            <a:ext cx="1308201" cy="593764"/>
          </a:xfrm>
          <a:prstGeom prst="roundRect">
            <a:avLst>
              <a:gd name="adj" fmla="val 11060"/>
            </a:avLst>
          </a:prstGeom>
          <a:solidFill>
            <a:schemeClr val="bg1"/>
          </a:solidFill>
          <a:ln w="9525" algn="ctr">
            <a:solidFill>
              <a:srgbClr val="777777"/>
            </a:solidFill>
            <a:round/>
            <a:headEnd/>
            <a:tailEnd/>
          </a:ln>
        </p:spPr>
        <p:txBody>
          <a:bodyPr anchor="ctr"/>
          <a:lstStyle/>
          <a:p>
            <a:pPr algn="ctr"/>
            <a:r>
              <a:rPr lang="en-US" sz="1400" dirty="0"/>
              <a:t>Internal server(s)</a:t>
            </a:r>
          </a:p>
        </p:txBody>
      </p:sp>
      <p:sp>
        <p:nvSpPr>
          <p:cNvPr id="66" name="Line 133"/>
          <p:cNvSpPr>
            <a:spLocks noChangeShapeType="1"/>
          </p:cNvSpPr>
          <p:nvPr/>
        </p:nvSpPr>
        <p:spPr bwMode="auto">
          <a:xfrm rot="5400000" flipH="1">
            <a:off x="3624224" y="2847389"/>
            <a:ext cx="1374036" cy="2"/>
          </a:xfrm>
          <a:prstGeom prst="line">
            <a:avLst/>
          </a:prstGeom>
          <a:noFill/>
          <a:ln w="38100">
            <a:solidFill>
              <a:srgbClr val="CC0000"/>
            </a:solidFill>
            <a:round/>
            <a:headEnd/>
            <a:tailEnd/>
          </a:ln>
          <a:extLst>
            <a:ext uri="{909E8E84-426E-40DD-AFC4-6F175D3DCCD1}">
              <a14:hiddenFill xmlns:a14="http://schemas.microsoft.com/office/drawing/2010/main">
                <a:noFill/>
              </a14:hiddenFill>
            </a:ext>
          </a:extLst>
        </p:spPr>
        <p:txBody>
          <a:bodyPr lIns="0" anchor="ctr"/>
          <a:lstStyle/>
          <a:p>
            <a:endParaRPr lang="en-GB" dirty="0"/>
          </a:p>
        </p:txBody>
      </p:sp>
      <p:sp>
        <p:nvSpPr>
          <p:cNvPr id="67" name="AutoShape 135"/>
          <p:cNvSpPr>
            <a:spLocks noChangeArrowheads="1"/>
          </p:cNvSpPr>
          <p:nvPr/>
        </p:nvSpPr>
        <p:spPr bwMode="auto">
          <a:xfrm>
            <a:off x="415392" y="4208546"/>
            <a:ext cx="1418250" cy="567394"/>
          </a:xfrm>
          <a:prstGeom prst="roundRect">
            <a:avLst>
              <a:gd name="adj" fmla="val 11060"/>
            </a:avLst>
          </a:prstGeom>
          <a:solidFill>
            <a:schemeClr val="bg1"/>
          </a:solidFill>
          <a:ln w="9525" algn="ctr">
            <a:solidFill>
              <a:srgbClr val="777777"/>
            </a:solidFill>
            <a:round/>
            <a:headEnd/>
            <a:tailEnd/>
          </a:ln>
        </p:spPr>
        <p:txBody>
          <a:bodyPr anchor="ctr"/>
          <a:lstStyle/>
          <a:p>
            <a:pPr algn="ctr"/>
            <a:r>
              <a:rPr lang="en-US" sz="1400" dirty="0" smtClean="0"/>
              <a:t>IP-HTTPS clients</a:t>
            </a:r>
            <a:endParaRPr lang="en-US" sz="1400" dirty="0"/>
          </a:p>
        </p:txBody>
      </p:sp>
      <p:sp>
        <p:nvSpPr>
          <p:cNvPr id="80" name="Line 118"/>
          <p:cNvSpPr>
            <a:spLocks noChangeShapeType="1"/>
          </p:cNvSpPr>
          <p:nvPr/>
        </p:nvSpPr>
        <p:spPr bwMode="auto">
          <a:xfrm flipH="1">
            <a:off x="2759615" y="3534408"/>
            <a:ext cx="1532472" cy="0"/>
          </a:xfrm>
          <a:prstGeom prst="line">
            <a:avLst/>
          </a:prstGeom>
          <a:noFill/>
          <a:ln w="38100">
            <a:solidFill>
              <a:srgbClr val="CC0000"/>
            </a:solidFill>
            <a:round/>
            <a:headEnd/>
            <a:tailEnd/>
          </a:ln>
          <a:extLst>
            <a:ext uri="{909E8E84-426E-40DD-AFC4-6F175D3DCCD1}">
              <a14:hiddenFill xmlns:a14="http://schemas.microsoft.com/office/drawing/2010/main">
                <a:noFill/>
              </a14:hiddenFill>
            </a:ext>
          </a:extLst>
        </p:spPr>
        <p:txBody>
          <a:bodyPr lIns="0" anchor="ctr"/>
          <a:lstStyle/>
          <a:p>
            <a:endParaRPr lang="en-GB" dirty="0"/>
          </a:p>
        </p:txBody>
      </p:sp>
      <p:pic>
        <p:nvPicPr>
          <p:cNvPr id="81" name="Picture 121" descr="Firewall"/>
          <p:cNvPicPr>
            <a:picLocks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145676" y="3086566"/>
            <a:ext cx="1227882" cy="986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3" name="Picture 112" descr="Internet"/>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731385" y="2372899"/>
            <a:ext cx="1111756" cy="11024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5" name="AutoShape 135"/>
          <p:cNvSpPr>
            <a:spLocks noChangeArrowheads="1"/>
          </p:cNvSpPr>
          <p:nvPr/>
        </p:nvSpPr>
        <p:spPr bwMode="auto">
          <a:xfrm>
            <a:off x="4509110" y="1872023"/>
            <a:ext cx="1418250" cy="567394"/>
          </a:xfrm>
          <a:prstGeom prst="roundRect">
            <a:avLst>
              <a:gd name="adj" fmla="val 11060"/>
            </a:avLst>
          </a:prstGeom>
          <a:solidFill>
            <a:schemeClr val="bg1"/>
          </a:solidFill>
          <a:ln w="9525" algn="ctr">
            <a:solidFill>
              <a:srgbClr val="777777"/>
            </a:solidFill>
            <a:round/>
            <a:headEnd/>
            <a:tailEnd/>
          </a:ln>
        </p:spPr>
        <p:txBody>
          <a:bodyPr anchor="ctr"/>
          <a:lstStyle/>
          <a:p>
            <a:pPr algn="ctr"/>
            <a:r>
              <a:rPr lang="en-US" sz="1400" dirty="0" smtClean="0"/>
              <a:t>IP-HTTPS Server</a:t>
            </a:r>
            <a:endParaRPr lang="en-US" sz="1400" dirty="0"/>
          </a:p>
        </p:txBody>
      </p:sp>
      <p:pic>
        <p:nvPicPr>
          <p:cNvPr id="86" name="Picture 114" descr="Server01"/>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940694" y="2517084"/>
            <a:ext cx="608800" cy="726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7" name="Picture 86"/>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187734" y="3357753"/>
            <a:ext cx="1360010" cy="989098"/>
          </a:xfrm>
          <a:prstGeom prst="rect">
            <a:avLst/>
          </a:prstGeom>
        </p:spPr>
      </p:pic>
      <p:sp>
        <p:nvSpPr>
          <p:cNvPr id="88" name="AutoShape 135"/>
          <p:cNvSpPr>
            <a:spLocks noChangeArrowheads="1"/>
          </p:cNvSpPr>
          <p:nvPr/>
        </p:nvSpPr>
        <p:spPr bwMode="auto">
          <a:xfrm>
            <a:off x="7187734" y="4208546"/>
            <a:ext cx="1418250" cy="567394"/>
          </a:xfrm>
          <a:prstGeom prst="roundRect">
            <a:avLst>
              <a:gd name="adj" fmla="val 11060"/>
            </a:avLst>
          </a:prstGeom>
          <a:solidFill>
            <a:schemeClr val="bg1"/>
          </a:solidFill>
          <a:ln w="9525" algn="ctr">
            <a:solidFill>
              <a:srgbClr val="777777"/>
            </a:solidFill>
            <a:round/>
            <a:headEnd/>
            <a:tailEnd/>
          </a:ln>
        </p:spPr>
        <p:txBody>
          <a:bodyPr anchor="ctr"/>
          <a:lstStyle/>
          <a:p>
            <a:pPr algn="ctr"/>
            <a:r>
              <a:rPr lang="en-US" sz="1400" dirty="0" smtClean="0"/>
              <a:t>Internal host</a:t>
            </a:r>
            <a:endParaRPr lang="en-US" sz="1400" dirty="0"/>
          </a:p>
        </p:txBody>
      </p:sp>
      <p:sp>
        <p:nvSpPr>
          <p:cNvPr id="61" name="Line 118"/>
          <p:cNvSpPr>
            <a:spLocks noChangeShapeType="1"/>
          </p:cNvSpPr>
          <p:nvPr/>
        </p:nvSpPr>
        <p:spPr bwMode="auto">
          <a:xfrm flipH="1" flipV="1">
            <a:off x="1154710" y="2175854"/>
            <a:ext cx="1553592" cy="38286"/>
          </a:xfrm>
          <a:prstGeom prst="line">
            <a:avLst/>
          </a:prstGeom>
          <a:noFill/>
          <a:ln w="38100">
            <a:solidFill>
              <a:srgbClr val="CC0000"/>
            </a:solidFill>
            <a:round/>
            <a:headEnd/>
            <a:tailEnd/>
          </a:ln>
          <a:extLst>
            <a:ext uri="{909E8E84-426E-40DD-AFC4-6F175D3DCCD1}">
              <a14:hiddenFill xmlns:a14="http://schemas.microsoft.com/office/drawing/2010/main">
                <a:noFill/>
              </a14:hiddenFill>
            </a:ext>
          </a:extLst>
        </p:spPr>
        <p:txBody>
          <a:bodyPr lIns="0" anchor="ctr"/>
          <a:lstStyle/>
          <a:p>
            <a:endParaRPr lang="en-GB" dirty="0"/>
          </a:p>
        </p:txBody>
      </p:sp>
      <p:pic>
        <p:nvPicPr>
          <p:cNvPr id="89" name="Picture 88"/>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461659" y="1666686"/>
            <a:ext cx="920334" cy="1011356"/>
          </a:xfrm>
          <a:prstGeom prst="rect">
            <a:avLst/>
          </a:prstGeom>
        </p:spPr>
      </p:pic>
      <p:sp>
        <p:nvSpPr>
          <p:cNvPr id="90" name="Line 118"/>
          <p:cNvSpPr>
            <a:spLocks noChangeShapeType="1"/>
          </p:cNvSpPr>
          <p:nvPr/>
        </p:nvSpPr>
        <p:spPr bwMode="auto">
          <a:xfrm flipH="1" flipV="1">
            <a:off x="1154710" y="3456175"/>
            <a:ext cx="1553592" cy="38286"/>
          </a:xfrm>
          <a:prstGeom prst="line">
            <a:avLst/>
          </a:prstGeom>
          <a:noFill/>
          <a:ln w="38100">
            <a:solidFill>
              <a:srgbClr val="CC0000"/>
            </a:solidFill>
            <a:round/>
            <a:headEnd/>
            <a:tailEnd/>
          </a:ln>
          <a:extLst>
            <a:ext uri="{909E8E84-426E-40DD-AFC4-6F175D3DCCD1}">
              <a14:hiddenFill xmlns:a14="http://schemas.microsoft.com/office/drawing/2010/main">
                <a:noFill/>
              </a14:hiddenFill>
            </a:ext>
          </a:extLst>
        </p:spPr>
        <p:txBody>
          <a:bodyPr lIns="0" anchor="ctr"/>
          <a:lstStyle/>
          <a:p>
            <a:endParaRPr lang="en-GB" dirty="0"/>
          </a:p>
        </p:txBody>
      </p:sp>
      <p:pic>
        <p:nvPicPr>
          <p:cNvPr id="91" name="Picture 90"/>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461659" y="3121096"/>
            <a:ext cx="920334" cy="1011356"/>
          </a:xfrm>
          <a:prstGeom prst="rect">
            <a:avLst/>
          </a:prstGeom>
        </p:spPr>
      </p:pic>
    </p:spTree>
    <p:extLst>
      <p:ext uri="{BB962C8B-B14F-4D97-AF65-F5344CB8AC3E}">
        <p14:creationId xmlns:p14="http://schemas.microsoft.com/office/powerpoint/2010/main" val="2560106116"/>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Discussion: Choosing </a:t>
            </a:r>
            <a:r>
              <a:rPr lang="en-GB" dirty="0"/>
              <a:t>a Transition </a:t>
            </a:r>
            <a:r>
              <a:rPr lang="en-GB" dirty="0" smtClean="0"/>
              <a:t>Technology</a:t>
            </a:r>
            <a:endParaRPr lang="en-GB" dirty="0"/>
          </a:p>
        </p:txBody>
      </p:sp>
      <p:pic>
        <p:nvPicPr>
          <p:cNvPr id="8" name="Picture 9" descr="C:\Users\tfrink.NORTHAMERICA\Pictures\MSL Approved graphics from Vendor Resource Toolkit\Graphics\Collection_Group.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143125" y="3303588"/>
            <a:ext cx="3819525" cy="2762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8" descr="C:\Users\tfrink.NORTHAMERICA\Pictures\MSL Approved graphics from Vendor Resource Toolkit\Graphics\ChatBubble.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143124" y="1095375"/>
            <a:ext cx="7584535" cy="31653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TextBox 10"/>
          <p:cNvSpPr txBox="1">
            <a:spLocks noChangeArrowheads="1"/>
          </p:cNvSpPr>
          <p:nvPr/>
        </p:nvSpPr>
        <p:spPr bwMode="auto">
          <a:xfrm>
            <a:off x="3424238" y="1606550"/>
            <a:ext cx="5019371"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b="1">
                <a:solidFill>
                  <a:schemeClr val="tx1"/>
                </a:solidFill>
                <a:latin typeface="Verdana" pitchFamily="34" charset="0"/>
              </a:defRPr>
            </a:lvl1pPr>
            <a:lvl2pPr marL="742950" indent="-285750">
              <a:defRPr b="1">
                <a:solidFill>
                  <a:schemeClr val="tx1"/>
                </a:solidFill>
                <a:latin typeface="Verdana" pitchFamily="34" charset="0"/>
              </a:defRPr>
            </a:lvl2pPr>
            <a:lvl3pPr marL="1143000" indent="-228600">
              <a:defRPr b="1">
                <a:solidFill>
                  <a:schemeClr val="tx1"/>
                </a:solidFill>
                <a:latin typeface="Verdana" pitchFamily="34" charset="0"/>
              </a:defRPr>
            </a:lvl3pPr>
            <a:lvl4pPr marL="1600200" indent="-228600">
              <a:defRPr b="1">
                <a:solidFill>
                  <a:schemeClr val="tx1"/>
                </a:solidFill>
                <a:latin typeface="Verdana" pitchFamily="34" charset="0"/>
              </a:defRPr>
            </a:lvl4pPr>
            <a:lvl5pPr marL="2057400" indent="-228600">
              <a:defRPr b="1">
                <a:solidFill>
                  <a:schemeClr val="tx1"/>
                </a:solidFill>
                <a:latin typeface="Verdana" pitchFamily="34" charset="0"/>
              </a:defRPr>
            </a:lvl5pPr>
            <a:lvl6pPr marL="2514600" indent="-228600" algn="ctr" eaLnBrk="0" fontAlgn="base" hangingPunct="0">
              <a:spcBef>
                <a:spcPct val="0"/>
              </a:spcBef>
              <a:spcAft>
                <a:spcPct val="0"/>
              </a:spcAft>
              <a:defRPr b="1">
                <a:solidFill>
                  <a:schemeClr val="tx1"/>
                </a:solidFill>
                <a:latin typeface="Verdana" pitchFamily="34" charset="0"/>
              </a:defRPr>
            </a:lvl6pPr>
            <a:lvl7pPr marL="2971800" indent="-228600" algn="ctr" eaLnBrk="0" fontAlgn="base" hangingPunct="0">
              <a:spcBef>
                <a:spcPct val="0"/>
              </a:spcBef>
              <a:spcAft>
                <a:spcPct val="0"/>
              </a:spcAft>
              <a:defRPr b="1">
                <a:solidFill>
                  <a:schemeClr val="tx1"/>
                </a:solidFill>
                <a:latin typeface="Verdana" pitchFamily="34" charset="0"/>
              </a:defRPr>
            </a:lvl7pPr>
            <a:lvl8pPr marL="3429000" indent="-228600" algn="ctr" eaLnBrk="0" fontAlgn="base" hangingPunct="0">
              <a:spcBef>
                <a:spcPct val="0"/>
              </a:spcBef>
              <a:spcAft>
                <a:spcPct val="0"/>
              </a:spcAft>
              <a:defRPr b="1">
                <a:solidFill>
                  <a:schemeClr val="tx1"/>
                </a:solidFill>
                <a:latin typeface="Verdana" pitchFamily="34" charset="0"/>
              </a:defRPr>
            </a:lvl8pPr>
            <a:lvl9pPr marL="3886200" indent="-228600" algn="ctr" eaLnBrk="0" fontAlgn="base" hangingPunct="0">
              <a:spcBef>
                <a:spcPct val="0"/>
              </a:spcBef>
              <a:spcAft>
                <a:spcPct val="0"/>
              </a:spcAft>
              <a:defRPr b="1">
                <a:solidFill>
                  <a:schemeClr val="tx1"/>
                </a:solidFill>
                <a:latin typeface="Verdana" pitchFamily="34" charset="0"/>
              </a:defRPr>
            </a:lvl9pPr>
          </a:lstStyle>
          <a:p>
            <a:r>
              <a:rPr lang="en-GB" sz="2000" dirty="0" smtClean="0"/>
              <a:t>How will Contoso transition its branch offices to IPv6</a:t>
            </a:r>
            <a:r>
              <a:rPr lang="en-US" sz="2000" dirty="0" smtClean="0"/>
              <a:t>?</a:t>
            </a:r>
            <a:endParaRPr lang="en-GB" sz="2000" dirty="0"/>
          </a:p>
        </p:txBody>
      </p:sp>
    </p:spTree>
    <p:extLst>
      <p:ext uri="{BB962C8B-B14F-4D97-AF65-F5344CB8AC3E}">
        <p14:creationId xmlns:p14="http://schemas.microsoft.com/office/powerpoint/2010/main" val="61292310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p:txBody>
          <a:bodyPr/>
          <a:lstStyle/>
          <a:p>
            <a:r>
              <a:rPr lang="en-US" dirty="0" smtClean="0"/>
              <a:t>Lesson 1</a:t>
            </a:r>
            <a:r>
              <a:rPr lang="en-US" dirty="0"/>
              <a:t>: Provisioning IPv4 </a:t>
            </a:r>
            <a:r>
              <a:rPr lang="en-US" dirty="0" smtClean="0"/>
              <a:t>Addresses </a:t>
            </a:r>
            <a:r>
              <a:rPr lang="en-US" dirty="0"/>
              <a:t>on Enterprise Networks</a:t>
            </a:r>
            <a:endParaRPr lang="en-US" dirty="0" smtClean="0"/>
          </a:p>
        </p:txBody>
      </p:sp>
      <p:sp>
        <p:nvSpPr>
          <p:cNvPr id="6147" name="Rectangle 3"/>
          <p:cNvSpPr>
            <a:spLocks noGrp="1" noChangeArrowheads="1"/>
          </p:cNvSpPr>
          <p:nvPr>
            <p:ph type="body" idx="1"/>
          </p:nvPr>
        </p:nvSpPr>
        <p:spPr/>
        <p:txBody>
          <a:bodyPr/>
          <a:lstStyle/>
          <a:p>
            <a:r>
              <a:rPr lang="en-GB" dirty="0" smtClean="0"/>
              <a:t>Discussion: Planning an IP Addressing Scheme</a:t>
            </a:r>
          </a:p>
          <a:p>
            <a:r>
              <a:rPr lang="en-US" dirty="0"/>
              <a:t>Benefits of Using DHCP</a:t>
            </a:r>
            <a:endParaRPr lang="en-GB" dirty="0"/>
          </a:p>
          <a:p>
            <a:r>
              <a:rPr lang="en-GB" dirty="0"/>
              <a:t>Planning Scopes</a:t>
            </a:r>
          </a:p>
          <a:p>
            <a:r>
              <a:rPr lang="en-GB" dirty="0"/>
              <a:t>Planning DHCP Server Placement</a:t>
            </a:r>
          </a:p>
          <a:p>
            <a:r>
              <a:rPr lang="en-GB" dirty="0" smtClean="0"/>
              <a:t>DHCP Security Considerations</a:t>
            </a:r>
            <a:endParaRPr lang="en-GB" dirty="0"/>
          </a:p>
          <a:p>
            <a:endParaRPr lang="en-US" dirty="0" smtClean="0"/>
          </a:p>
          <a:p>
            <a:pPr eaLnBrk="1" hangingPunct="1"/>
            <a:endParaRPr lang="en-GB" dirty="0" smtClean="0"/>
          </a:p>
        </p:txBody>
      </p:sp>
    </p:spTree>
    <p:extLst>
      <p:ext uri="{BB962C8B-B14F-4D97-AF65-F5344CB8AC3E}">
        <p14:creationId xmlns:p14="http://schemas.microsoft.com/office/powerpoint/2010/main" val="3522032428"/>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p:txBody>
          <a:bodyPr/>
          <a:lstStyle/>
          <a:p>
            <a:r>
              <a:rPr lang="en-US" dirty="0" smtClean="0"/>
              <a:t>Lesson 4: </a:t>
            </a:r>
            <a:r>
              <a:rPr lang="en-US" dirty="0"/>
              <a:t>Provisioning DNS Services on Enterprise Networks</a:t>
            </a:r>
            <a:endParaRPr lang="en-US" dirty="0" smtClean="0"/>
          </a:p>
        </p:txBody>
      </p:sp>
      <p:sp>
        <p:nvSpPr>
          <p:cNvPr id="6147" name="Rectangle 3"/>
          <p:cNvSpPr>
            <a:spLocks noGrp="1" noChangeArrowheads="1"/>
          </p:cNvSpPr>
          <p:nvPr>
            <p:ph type="body" idx="1"/>
          </p:nvPr>
        </p:nvSpPr>
        <p:spPr/>
        <p:txBody>
          <a:bodyPr/>
          <a:lstStyle/>
          <a:p>
            <a:r>
              <a:rPr lang="en-GB" dirty="0" smtClean="0"/>
              <a:t>Planning </a:t>
            </a:r>
            <a:r>
              <a:rPr lang="en-GB" dirty="0"/>
              <a:t>DNS Domains </a:t>
            </a:r>
            <a:endParaRPr lang="en-GB" dirty="0" smtClean="0"/>
          </a:p>
          <a:p>
            <a:r>
              <a:rPr lang="en-GB" dirty="0" smtClean="0"/>
              <a:t>Planning DNS Zones</a:t>
            </a:r>
          </a:p>
          <a:p>
            <a:r>
              <a:rPr lang="en-GB" dirty="0" smtClean="0"/>
              <a:t>Implementing DNS Zones</a:t>
            </a:r>
          </a:p>
          <a:p>
            <a:r>
              <a:rPr lang="en-GB" dirty="0"/>
              <a:t>Planning Zone Transfers</a:t>
            </a:r>
          </a:p>
          <a:p>
            <a:r>
              <a:rPr lang="en-GB" dirty="0" smtClean="0"/>
              <a:t>Demonstration: How to Delegate a DNS Domain</a:t>
            </a:r>
            <a:endParaRPr lang="en-GB" dirty="0"/>
          </a:p>
          <a:p>
            <a:r>
              <a:rPr lang="en-GB" dirty="0"/>
              <a:t>Planning DNS Forwarding</a:t>
            </a:r>
          </a:p>
          <a:p>
            <a:r>
              <a:rPr lang="en-GB" dirty="0" smtClean="0"/>
              <a:t>Planning Stub Zones</a:t>
            </a:r>
            <a:endParaRPr lang="en-GB" dirty="0"/>
          </a:p>
          <a:p>
            <a:r>
              <a:rPr lang="en-GB" dirty="0" smtClean="0"/>
              <a:t>Planning DNS Server Placement</a:t>
            </a:r>
          </a:p>
          <a:p>
            <a:r>
              <a:rPr lang="en-GB" dirty="0" smtClean="0"/>
              <a:t>Name Resolution with WINS</a:t>
            </a:r>
            <a:endParaRPr lang="en-GB" dirty="0"/>
          </a:p>
          <a:p>
            <a:endParaRPr lang="en-US" dirty="0" smtClean="0"/>
          </a:p>
          <a:p>
            <a:pPr eaLnBrk="1" hangingPunct="1"/>
            <a:endParaRPr lang="en-GB" dirty="0" smtClean="0"/>
          </a:p>
        </p:txBody>
      </p:sp>
    </p:spTree>
    <p:extLst>
      <p:ext uri="{BB962C8B-B14F-4D97-AF65-F5344CB8AC3E}">
        <p14:creationId xmlns:p14="http://schemas.microsoft.com/office/powerpoint/2010/main" val="288342211"/>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Planning DNS Domains</a:t>
            </a:r>
          </a:p>
        </p:txBody>
      </p:sp>
      <p:pic>
        <p:nvPicPr>
          <p:cNvPr id="4" name="Picture 12" descr="Internet0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033963" y="847725"/>
            <a:ext cx="1689100" cy="1684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Line 13"/>
          <p:cNvSpPr>
            <a:spLocks noChangeShapeType="1"/>
          </p:cNvSpPr>
          <p:nvPr/>
        </p:nvSpPr>
        <p:spPr bwMode="auto">
          <a:xfrm flipH="1">
            <a:off x="3605213" y="1506538"/>
            <a:ext cx="2527300" cy="161925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lIns="45720" rIns="45720" anchor="ctr"/>
          <a:lstStyle/>
          <a:p>
            <a:endParaRPr lang="en-GB" dirty="0"/>
          </a:p>
        </p:txBody>
      </p:sp>
      <p:sp>
        <p:nvSpPr>
          <p:cNvPr id="6" name="Oval 14"/>
          <p:cNvSpPr>
            <a:spLocks noChangeArrowheads="1"/>
          </p:cNvSpPr>
          <p:nvPr/>
        </p:nvSpPr>
        <p:spPr bwMode="auto">
          <a:xfrm>
            <a:off x="5702300" y="1135063"/>
            <a:ext cx="833438" cy="484187"/>
          </a:xfrm>
          <a:prstGeom prst="ellipse">
            <a:avLst/>
          </a:prstGeom>
          <a:gradFill rotWithShape="1">
            <a:gsLst>
              <a:gs pos="0">
                <a:srgbClr val="FFFFFF"/>
              </a:gs>
              <a:gs pos="100000">
                <a:srgbClr val="EEEFD7"/>
              </a:gs>
            </a:gsLst>
            <a:path path="shape">
              <a:fillToRect l="50000" t="50000" r="50000" b="50000"/>
            </a:path>
          </a:gradFill>
          <a:ln w="9525" algn="ctr">
            <a:solidFill>
              <a:srgbClr val="808080"/>
            </a:solidFill>
            <a:round/>
            <a:headEnd/>
            <a:tailEnd/>
          </a:ln>
          <a:effectLst>
            <a:outerShdw dist="35921" dir="2700000" algn="ctr" rotWithShape="0">
              <a:srgbClr val="ADADAD"/>
            </a:outerShdw>
          </a:effectLst>
        </p:spPr>
        <p:txBody>
          <a:bodyPr wrap="none" anchor="ctr"/>
          <a:lstStyle/>
          <a:p>
            <a:pPr>
              <a:defRPr/>
            </a:pPr>
            <a:r>
              <a:rPr lang="en-US" sz="2400" dirty="0">
                <a:effectLst>
                  <a:outerShdw blurRad="38100" dist="38100" dir="2700000" algn="tl">
                    <a:srgbClr val="C0C0C0"/>
                  </a:outerShdw>
                </a:effectLst>
                <a:latin typeface="Arial" charset="0"/>
              </a:rPr>
              <a:t>“.”</a:t>
            </a:r>
          </a:p>
        </p:txBody>
      </p:sp>
      <p:sp>
        <p:nvSpPr>
          <p:cNvPr id="7" name="Oval 15"/>
          <p:cNvSpPr>
            <a:spLocks noChangeArrowheads="1"/>
          </p:cNvSpPr>
          <p:nvPr/>
        </p:nvSpPr>
        <p:spPr bwMode="auto">
          <a:xfrm>
            <a:off x="5181600" y="1706563"/>
            <a:ext cx="833438" cy="484187"/>
          </a:xfrm>
          <a:prstGeom prst="ellipse">
            <a:avLst/>
          </a:prstGeom>
          <a:gradFill rotWithShape="1">
            <a:gsLst>
              <a:gs pos="0">
                <a:srgbClr val="FFFFFF"/>
              </a:gs>
              <a:gs pos="100000">
                <a:srgbClr val="EEEFD7"/>
              </a:gs>
            </a:gsLst>
            <a:path path="shape">
              <a:fillToRect l="50000" t="50000" r="50000" b="50000"/>
            </a:path>
          </a:gradFill>
          <a:ln w="9525" algn="ctr">
            <a:solidFill>
              <a:srgbClr val="808080"/>
            </a:solidFill>
            <a:round/>
            <a:headEnd/>
            <a:tailEnd/>
          </a:ln>
          <a:effectLst>
            <a:outerShdw dist="35921" dir="2700000" algn="ctr" rotWithShape="0">
              <a:srgbClr val="ADADAD"/>
            </a:outerShdw>
          </a:effectLst>
        </p:spPr>
        <p:txBody>
          <a:bodyPr wrap="none" anchor="ctr"/>
          <a:lstStyle/>
          <a:p>
            <a:pPr>
              <a:defRPr/>
            </a:pPr>
            <a:r>
              <a:rPr lang="en-US" dirty="0">
                <a:effectLst>
                  <a:outerShdw blurRad="38100" dist="38100" dir="2700000" algn="tl">
                    <a:srgbClr val="FFFFFF"/>
                  </a:outerShdw>
                </a:effectLst>
                <a:latin typeface="Arial" charset="0"/>
              </a:rPr>
              <a:t>.com</a:t>
            </a:r>
          </a:p>
        </p:txBody>
      </p:sp>
      <p:sp>
        <p:nvSpPr>
          <p:cNvPr id="8" name="AutoShape 12"/>
          <p:cNvSpPr>
            <a:spLocks noChangeArrowheads="1"/>
          </p:cNvSpPr>
          <p:nvPr/>
        </p:nvSpPr>
        <p:spPr bwMode="auto">
          <a:xfrm>
            <a:off x="1482725" y="1944688"/>
            <a:ext cx="1941513" cy="811212"/>
          </a:xfrm>
          <a:prstGeom prst="roundRect">
            <a:avLst>
              <a:gd name="adj" fmla="val 4167"/>
            </a:avLst>
          </a:prstGeom>
          <a:solidFill>
            <a:schemeClr val="bg1"/>
          </a:solidFill>
          <a:ln w="9525" algn="ctr">
            <a:solidFill>
              <a:srgbClr val="777777"/>
            </a:solidFill>
            <a:round/>
            <a:headEnd/>
            <a:tailEnd/>
          </a:ln>
        </p:spPr>
        <p:txBody>
          <a:bodyPr anchor="ctr"/>
          <a:lstStyle/>
          <a:p>
            <a:pPr>
              <a:lnSpc>
                <a:spcPct val="80000"/>
              </a:lnSpc>
            </a:pPr>
            <a:r>
              <a:rPr lang="en-US" sz="1600" dirty="0"/>
              <a:t>External name space</a:t>
            </a:r>
          </a:p>
        </p:txBody>
      </p:sp>
      <p:sp>
        <p:nvSpPr>
          <p:cNvPr id="9" name="Text Box 27"/>
          <p:cNvSpPr txBox="1">
            <a:spLocks noChangeArrowheads="1"/>
          </p:cNvSpPr>
          <p:nvPr/>
        </p:nvSpPr>
        <p:spPr bwMode="auto">
          <a:xfrm>
            <a:off x="6686550" y="1285875"/>
            <a:ext cx="1898650" cy="233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lgn="ctr">
                <a:solidFill>
                  <a:srgbClr val="000000"/>
                </a:solidFill>
                <a:miter lim="800000"/>
                <a:headEnd/>
                <a:tailEnd/>
              </a14:hiddenLine>
            </a:ext>
          </a:extLst>
        </p:spPr>
        <p:txBody>
          <a:bodyPr wrap="none" anchor="ctr"/>
          <a:lstStyle>
            <a:lvl1pPr>
              <a:defRPr b="1">
                <a:solidFill>
                  <a:schemeClr val="tx1"/>
                </a:solidFill>
                <a:latin typeface="Verdana" pitchFamily="34" charset="0"/>
              </a:defRPr>
            </a:lvl1pPr>
            <a:lvl2pPr marL="742950" indent="-285750">
              <a:defRPr b="1">
                <a:solidFill>
                  <a:schemeClr val="tx1"/>
                </a:solidFill>
                <a:latin typeface="Verdana" pitchFamily="34" charset="0"/>
              </a:defRPr>
            </a:lvl2pPr>
            <a:lvl3pPr marL="1143000" indent="-228600">
              <a:defRPr b="1">
                <a:solidFill>
                  <a:schemeClr val="tx1"/>
                </a:solidFill>
                <a:latin typeface="Verdana" pitchFamily="34" charset="0"/>
              </a:defRPr>
            </a:lvl3pPr>
            <a:lvl4pPr marL="1600200" indent="-228600">
              <a:defRPr b="1">
                <a:solidFill>
                  <a:schemeClr val="tx1"/>
                </a:solidFill>
                <a:latin typeface="Verdana" pitchFamily="34" charset="0"/>
              </a:defRPr>
            </a:lvl4pPr>
            <a:lvl5pPr marL="2057400" indent="-228600">
              <a:defRPr b="1">
                <a:solidFill>
                  <a:schemeClr val="tx1"/>
                </a:solidFill>
                <a:latin typeface="Verdana" pitchFamily="34" charset="0"/>
              </a:defRPr>
            </a:lvl5pPr>
            <a:lvl6pPr marL="2514600" indent="-228600" algn="ctr" eaLnBrk="0" fontAlgn="base" hangingPunct="0">
              <a:spcBef>
                <a:spcPct val="0"/>
              </a:spcBef>
              <a:spcAft>
                <a:spcPct val="0"/>
              </a:spcAft>
              <a:defRPr b="1">
                <a:solidFill>
                  <a:schemeClr val="tx1"/>
                </a:solidFill>
                <a:latin typeface="Verdana" pitchFamily="34" charset="0"/>
              </a:defRPr>
            </a:lvl6pPr>
            <a:lvl7pPr marL="2971800" indent="-228600" algn="ctr" eaLnBrk="0" fontAlgn="base" hangingPunct="0">
              <a:spcBef>
                <a:spcPct val="0"/>
              </a:spcBef>
              <a:spcAft>
                <a:spcPct val="0"/>
              </a:spcAft>
              <a:defRPr b="1">
                <a:solidFill>
                  <a:schemeClr val="tx1"/>
                </a:solidFill>
                <a:latin typeface="Verdana" pitchFamily="34" charset="0"/>
              </a:defRPr>
            </a:lvl7pPr>
            <a:lvl8pPr marL="3429000" indent="-228600" algn="ctr" eaLnBrk="0" fontAlgn="base" hangingPunct="0">
              <a:spcBef>
                <a:spcPct val="0"/>
              </a:spcBef>
              <a:spcAft>
                <a:spcPct val="0"/>
              </a:spcAft>
              <a:defRPr b="1">
                <a:solidFill>
                  <a:schemeClr val="tx1"/>
                </a:solidFill>
                <a:latin typeface="Verdana" pitchFamily="34" charset="0"/>
              </a:defRPr>
            </a:lvl8pPr>
            <a:lvl9pPr marL="3886200" indent="-228600" algn="ctr" eaLnBrk="0" fontAlgn="base" hangingPunct="0">
              <a:spcBef>
                <a:spcPct val="0"/>
              </a:spcBef>
              <a:spcAft>
                <a:spcPct val="0"/>
              </a:spcAft>
              <a:defRPr b="1">
                <a:solidFill>
                  <a:schemeClr val="tx1"/>
                </a:solidFill>
                <a:latin typeface="Verdana" pitchFamily="34" charset="0"/>
              </a:defRPr>
            </a:lvl9pPr>
          </a:lstStyle>
          <a:p>
            <a:r>
              <a:rPr lang="en-US" sz="1400" dirty="0"/>
              <a:t>DNS root domain</a:t>
            </a:r>
          </a:p>
        </p:txBody>
      </p:sp>
      <p:sp>
        <p:nvSpPr>
          <p:cNvPr id="10" name="AutoShape 12"/>
          <p:cNvSpPr>
            <a:spLocks noChangeArrowheads="1"/>
          </p:cNvSpPr>
          <p:nvPr/>
        </p:nvSpPr>
        <p:spPr bwMode="auto">
          <a:xfrm>
            <a:off x="3114675" y="4516438"/>
            <a:ext cx="1941513" cy="812800"/>
          </a:xfrm>
          <a:prstGeom prst="roundRect">
            <a:avLst>
              <a:gd name="adj" fmla="val 4167"/>
            </a:avLst>
          </a:prstGeom>
          <a:solidFill>
            <a:schemeClr val="bg1"/>
          </a:solidFill>
          <a:ln w="9525" algn="ctr">
            <a:solidFill>
              <a:srgbClr val="777777"/>
            </a:solidFill>
            <a:round/>
            <a:headEnd/>
            <a:tailEnd/>
          </a:ln>
        </p:spPr>
        <p:txBody>
          <a:bodyPr anchor="ctr"/>
          <a:lstStyle/>
          <a:p>
            <a:pPr>
              <a:lnSpc>
                <a:spcPct val="80000"/>
              </a:lnSpc>
            </a:pPr>
            <a:r>
              <a:rPr lang="en-US" sz="1600" dirty="0"/>
              <a:t>Internal name space</a:t>
            </a:r>
          </a:p>
        </p:txBody>
      </p:sp>
      <p:pic>
        <p:nvPicPr>
          <p:cNvPr id="11" name="Picture 89" descr="abstract_oval_red_01"/>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042988" y="4483100"/>
            <a:ext cx="1876425" cy="1182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Picture 45" descr="Server01"/>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433513" y="4140200"/>
            <a:ext cx="1077912" cy="1268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Picture 119" descr="Firewall"/>
          <p:cNvPicPr>
            <a:picLocks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3536950" y="1865313"/>
            <a:ext cx="1728788" cy="1389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AutoShape 147"/>
          <p:cNvSpPr>
            <a:spLocks noChangeArrowheads="1"/>
          </p:cNvSpPr>
          <p:nvPr/>
        </p:nvSpPr>
        <p:spPr bwMode="auto">
          <a:xfrm>
            <a:off x="4162425" y="3279775"/>
            <a:ext cx="1547813" cy="476250"/>
          </a:xfrm>
          <a:prstGeom prst="roundRect">
            <a:avLst>
              <a:gd name="adj" fmla="val 4167"/>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pPr>
              <a:lnSpc>
                <a:spcPct val="90000"/>
              </a:lnSpc>
            </a:pPr>
            <a:r>
              <a:rPr lang="en-US" sz="1600" dirty="0"/>
              <a:t>Perimeter Network</a:t>
            </a:r>
          </a:p>
        </p:txBody>
      </p:sp>
      <p:sp>
        <p:nvSpPr>
          <p:cNvPr id="15" name="Line 13"/>
          <p:cNvSpPr>
            <a:spLocks noChangeShapeType="1"/>
          </p:cNvSpPr>
          <p:nvPr/>
        </p:nvSpPr>
        <p:spPr bwMode="auto">
          <a:xfrm flipH="1">
            <a:off x="3824288" y="2689225"/>
            <a:ext cx="438150" cy="27940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lIns="45720" rIns="45720" anchor="ctr"/>
          <a:lstStyle/>
          <a:p>
            <a:endParaRPr lang="en-GB" dirty="0"/>
          </a:p>
        </p:txBody>
      </p:sp>
      <p:sp>
        <p:nvSpPr>
          <p:cNvPr id="16" name="Oval 23"/>
          <p:cNvSpPr>
            <a:spLocks noChangeArrowheads="1"/>
          </p:cNvSpPr>
          <p:nvPr/>
        </p:nvSpPr>
        <p:spPr bwMode="auto">
          <a:xfrm flipH="1">
            <a:off x="3362325" y="2957513"/>
            <a:ext cx="701675" cy="396875"/>
          </a:xfrm>
          <a:prstGeom prst="ellipse">
            <a:avLst/>
          </a:prstGeom>
          <a:gradFill rotWithShape="1">
            <a:gsLst>
              <a:gs pos="0">
                <a:srgbClr val="FFFFFF"/>
              </a:gs>
              <a:gs pos="100000">
                <a:srgbClr val="EEEFD7"/>
              </a:gs>
            </a:gsLst>
            <a:path path="shape">
              <a:fillToRect l="50000" t="50000" r="50000" b="50000"/>
            </a:path>
          </a:gradFill>
          <a:ln w="9525" algn="ctr">
            <a:solidFill>
              <a:srgbClr val="808080"/>
            </a:solidFill>
            <a:round/>
            <a:headEnd/>
            <a:tailEnd/>
          </a:ln>
          <a:effectLst>
            <a:outerShdw dist="35921" dir="2700000" algn="ctr" rotWithShape="0">
              <a:srgbClr val="ADADAD"/>
            </a:outerShdw>
          </a:effectLst>
        </p:spPr>
        <p:txBody>
          <a:bodyPr wrap="none" anchor="ctr"/>
          <a:lstStyle/>
          <a:p>
            <a:pPr>
              <a:defRPr/>
            </a:pPr>
            <a:endParaRPr lang="en-GB" dirty="0"/>
          </a:p>
        </p:txBody>
      </p:sp>
      <p:pic>
        <p:nvPicPr>
          <p:cNvPr id="17" name="Picture 121" descr="Firewall"/>
          <p:cNvPicPr>
            <a:picLocks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800225" y="2886075"/>
            <a:ext cx="1728788" cy="1389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 name="AutoShape 147"/>
          <p:cNvSpPr>
            <a:spLocks noChangeArrowheads="1"/>
          </p:cNvSpPr>
          <p:nvPr/>
        </p:nvSpPr>
        <p:spPr bwMode="auto">
          <a:xfrm>
            <a:off x="6626225" y="2247900"/>
            <a:ext cx="1549400" cy="476250"/>
          </a:xfrm>
          <a:prstGeom prst="roundRect">
            <a:avLst>
              <a:gd name="adj" fmla="val 4167"/>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pPr>
              <a:lnSpc>
                <a:spcPct val="90000"/>
              </a:lnSpc>
            </a:pPr>
            <a:r>
              <a:rPr lang="en-US" sz="1600" dirty="0"/>
              <a:t>Internet</a:t>
            </a:r>
          </a:p>
        </p:txBody>
      </p:sp>
      <p:sp>
        <p:nvSpPr>
          <p:cNvPr id="19" name="AutoShape 147"/>
          <p:cNvSpPr>
            <a:spLocks noChangeArrowheads="1"/>
          </p:cNvSpPr>
          <p:nvPr/>
        </p:nvSpPr>
        <p:spPr bwMode="auto">
          <a:xfrm>
            <a:off x="1087438" y="5878513"/>
            <a:ext cx="1547812" cy="476250"/>
          </a:xfrm>
          <a:prstGeom prst="roundRect">
            <a:avLst>
              <a:gd name="adj" fmla="val 4167"/>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pPr>
              <a:lnSpc>
                <a:spcPct val="90000"/>
              </a:lnSpc>
            </a:pPr>
            <a:r>
              <a:rPr lang="en-US" sz="1600" dirty="0"/>
              <a:t>Intranet</a:t>
            </a:r>
          </a:p>
        </p:txBody>
      </p:sp>
    </p:spTree>
    <p:extLst>
      <p:ext uri="{BB962C8B-B14F-4D97-AF65-F5344CB8AC3E}">
        <p14:creationId xmlns:p14="http://schemas.microsoft.com/office/powerpoint/2010/main" val="918754828"/>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Planning DNS </a:t>
            </a:r>
            <a:r>
              <a:rPr lang="en-GB" dirty="0" smtClean="0"/>
              <a:t>Zones</a:t>
            </a:r>
            <a:endParaRPr lang="en-GB" dirty="0"/>
          </a:p>
        </p:txBody>
      </p:sp>
      <p:sp>
        <p:nvSpPr>
          <p:cNvPr id="4" name="Oval 10"/>
          <p:cNvSpPr>
            <a:spLocks noChangeArrowheads="1"/>
          </p:cNvSpPr>
          <p:nvPr/>
        </p:nvSpPr>
        <p:spPr bwMode="auto">
          <a:xfrm rot="1068983">
            <a:off x="3211513" y="2908300"/>
            <a:ext cx="3419475" cy="1398588"/>
          </a:xfrm>
          <a:prstGeom prst="ellipse">
            <a:avLst/>
          </a:prstGeom>
          <a:gradFill rotWithShape="1">
            <a:gsLst>
              <a:gs pos="0">
                <a:srgbClr val="EEEFD7"/>
              </a:gs>
              <a:gs pos="100000">
                <a:srgbClr val="D5D69C"/>
              </a:gs>
            </a:gsLst>
            <a:path path="shape">
              <a:fillToRect l="50000" t="50000" r="50000" b="50000"/>
            </a:path>
          </a:gradFill>
          <a:ln w="9525">
            <a:solidFill>
              <a:srgbClr val="808080"/>
            </a:solidFill>
            <a:round/>
            <a:headEnd/>
            <a:tailEnd/>
          </a:ln>
          <a:effectLst>
            <a:outerShdw dist="35921" dir="2700000" algn="ctr" rotWithShape="0">
              <a:srgbClr val="808080"/>
            </a:outerShdw>
          </a:effectLst>
        </p:spPr>
        <p:txBody>
          <a:bodyPr wrap="none" lIns="45720" rIns="45720" anchor="ctr"/>
          <a:lstStyle/>
          <a:p>
            <a:pPr>
              <a:defRPr/>
            </a:pPr>
            <a:endParaRPr lang="en-US" sz="2000" dirty="0">
              <a:latin typeface="Arial Narrow" pitchFamily="34" charset="0"/>
            </a:endParaRPr>
          </a:p>
        </p:txBody>
      </p:sp>
      <p:sp>
        <p:nvSpPr>
          <p:cNvPr id="5" name="Oval 11"/>
          <p:cNvSpPr>
            <a:spLocks noChangeArrowheads="1"/>
          </p:cNvSpPr>
          <p:nvPr/>
        </p:nvSpPr>
        <p:spPr bwMode="auto">
          <a:xfrm rot="1068983">
            <a:off x="2513013" y="4470400"/>
            <a:ext cx="3419475" cy="1398588"/>
          </a:xfrm>
          <a:prstGeom prst="ellipse">
            <a:avLst/>
          </a:prstGeom>
          <a:gradFill rotWithShape="1">
            <a:gsLst>
              <a:gs pos="0">
                <a:srgbClr val="EEEFD7"/>
              </a:gs>
              <a:gs pos="100000">
                <a:srgbClr val="D5D69C"/>
              </a:gs>
            </a:gsLst>
            <a:path path="shape">
              <a:fillToRect l="50000" t="50000" r="50000" b="50000"/>
            </a:path>
          </a:gradFill>
          <a:ln w="9525">
            <a:solidFill>
              <a:srgbClr val="808080"/>
            </a:solidFill>
            <a:round/>
            <a:headEnd/>
            <a:tailEnd/>
          </a:ln>
          <a:effectLst>
            <a:outerShdw dist="35921" dir="2700000" algn="ctr" rotWithShape="0">
              <a:srgbClr val="808080"/>
            </a:outerShdw>
          </a:effectLst>
        </p:spPr>
        <p:txBody>
          <a:bodyPr wrap="none" lIns="45720" rIns="45720" anchor="ctr"/>
          <a:lstStyle/>
          <a:p>
            <a:pPr>
              <a:defRPr/>
            </a:pPr>
            <a:endParaRPr lang="en-US" sz="2000" dirty="0">
              <a:latin typeface="Arial Narrow" pitchFamily="34" charset="0"/>
            </a:endParaRPr>
          </a:p>
        </p:txBody>
      </p:sp>
      <p:pic>
        <p:nvPicPr>
          <p:cNvPr id="6" name="Picture 12" descr="Internet0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033963" y="847725"/>
            <a:ext cx="1689100" cy="1684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Line 13"/>
          <p:cNvSpPr>
            <a:spLocks noChangeShapeType="1"/>
          </p:cNvSpPr>
          <p:nvPr/>
        </p:nvSpPr>
        <p:spPr bwMode="auto">
          <a:xfrm flipH="1">
            <a:off x="3605213" y="1506538"/>
            <a:ext cx="2527300" cy="161925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lIns="45720" rIns="45720" anchor="ctr"/>
          <a:lstStyle/>
          <a:p>
            <a:endParaRPr lang="en-GB" dirty="0"/>
          </a:p>
        </p:txBody>
      </p:sp>
      <p:sp>
        <p:nvSpPr>
          <p:cNvPr id="8" name="Oval 14"/>
          <p:cNvSpPr>
            <a:spLocks noChangeArrowheads="1"/>
          </p:cNvSpPr>
          <p:nvPr/>
        </p:nvSpPr>
        <p:spPr bwMode="auto">
          <a:xfrm>
            <a:off x="5702300" y="1135063"/>
            <a:ext cx="833438" cy="484187"/>
          </a:xfrm>
          <a:prstGeom prst="ellipse">
            <a:avLst/>
          </a:prstGeom>
          <a:gradFill rotWithShape="1">
            <a:gsLst>
              <a:gs pos="0">
                <a:srgbClr val="FFFFFF"/>
              </a:gs>
              <a:gs pos="100000">
                <a:srgbClr val="EEEFD7"/>
              </a:gs>
            </a:gsLst>
            <a:path path="shape">
              <a:fillToRect l="50000" t="50000" r="50000" b="50000"/>
            </a:path>
          </a:gradFill>
          <a:ln w="9525" algn="ctr">
            <a:solidFill>
              <a:srgbClr val="808080"/>
            </a:solidFill>
            <a:round/>
            <a:headEnd/>
            <a:tailEnd/>
          </a:ln>
          <a:effectLst>
            <a:outerShdw dist="35921" dir="2700000" algn="ctr" rotWithShape="0">
              <a:srgbClr val="ADADAD"/>
            </a:outerShdw>
          </a:effectLst>
        </p:spPr>
        <p:txBody>
          <a:bodyPr wrap="none" anchor="ctr"/>
          <a:lstStyle/>
          <a:p>
            <a:pPr>
              <a:defRPr/>
            </a:pPr>
            <a:r>
              <a:rPr lang="en-US" sz="2400" dirty="0">
                <a:effectLst>
                  <a:outerShdw blurRad="38100" dist="38100" dir="2700000" algn="tl">
                    <a:srgbClr val="C0C0C0"/>
                  </a:outerShdw>
                </a:effectLst>
                <a:latin typeface="Arial" charset="0"/>
              </a:rPr>
              <a:t>“.”</a:t>
            </a:r>
          </a:p>
        </p:txBody>
      </p:sp>
      <p:sp>
        <p:nvSpPr>
          <p:cNvPr id="9" name="Oval 15"/>
          <p:cNvSpPr>
            <a:spLocks noChangeArrowheads="1"/>
          </p:cNvSpPr>
          <p:nvPr/>
        </p:nvSpPr>
        <p:spPr bwMode="auto">
          <a:xfrm>
            <a:off x="5181600" y="1706563"/>
            <a:ext cx="833438" cy="484187"/>
          </a:xfrm>
          <a:prstGeom prst="ellipse">
            <a:avLst/>
          </a:prstGeom>
          <a:gradFill rotWithShape="1">
            <a:gsLst>
              <a:gs pos="0">
                <a:srgbClr val="FFFFFF"/>
              </a:gs>
              <a:gs pos="100000">
                <a:srgbClr val="EEEFD7"/>
              </a:gs>
            </a:gsLst>
            <a:path path="shape">
              <a:fillToRect l="50000" t="50000" r="50000" b="50000"/>
            </a:path>
          </a:gradFill>
          <a:ln w="9525" algn="ctr">
            <a:solidFill>
              <a:srgbClr val="808080"/>
            </a:solidFill>
            <a:round/>
            <a:headEnd/>
            <a:tailEnd/>
          </a:ln>
          <a:effectLst>
            <a:outerShdw dist="35921" dir="2700000" algn="ctr" rotWithShape="0">
              <a:srgbClr val="ADADAD"/>
            </a:outerShdw>
          </a:effectLst>
        </p:spPr>
        <p:txBody>
          <a:bodyPr wrap="none" anchor="ctr"/>
          <a:lstStyle/>
          <a:p>
            <a:pPr>
              <a:defRPr/>
            </a:pPr>
            <a:r>
              <a:rPr lang="en-US" dirty="0">
                <a:effectLst>
                  <a:outerShdw blurRad="38100" dist="38100" dir="2700000" algn="tl">
                    <a:srgbClr val="FFFFFF"/>
                  </a:outerShdw>
                </a:effectLst>
                <a:latin typeface="Arial" charset="0"/>
              </a:rPr>
              <a:t>.com</a:t>
            </a:r>
          </a:p>
        </p:txBody>
      </p:sp>
      <p:sp>
        <p:nvSpPr>
          <p:cNvPr id="10" name="Text Box 22"/>
          <p:cNvSpPr txBox="1">
            <a:spLocks noChangeArrowheads="1"/>
          </p:cNvSpPr>
          <p:nvPr/>
        </p:nvSpPr>
        <p:spPr bwMode="auto">
          <a:xfrm flipH="1">
            <a:off x="1336675" y="2992438"/>
            <a:ext cx="1831975" cy="333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lgn="ctr">
                <a:solidFill>
                  <a:srgbClr val="000000"/>
                </a:solidFill>
                <a:miter lim="800000"/>
                <a:headEnd/>
                <a:tailEnd/>
              </a14:hiddenLine>
            </a:ext>
          </a:extLst>
        </p:spPr>
        <p:txBody>
          <a:bodyPr wrap="none" anchor="ctr"/>
          <a:lstStyle>
            <a:lvl1pPr>
              <a:defRPr b="1">
                <a:solidFill>
                  <a:schemeClr val="tx1"/>
                </a:solidFill>
                <a:latin typeface="Verdana" pitchFamily="34" charset="0"/>
              </a:defRPr>
            </a:lvl1pPr>
            <a:lvl2pPr marL="742950" indent="-285750">
              <a:defRPr b="1">
                <a:solidFill>
                  <a:schemeClr val="tx1"/>
                </a:solidFill>
                <a:latin typeface="Verdana" pitchFamily="34" charset="0"/>
              </a:defRPr>
            </a:lvl2pPr>
            <a:lvl3pPr marL="1143000" indent="-228600">
              <a:defRPr b="1">
                <a:solidFill>
                  <a:schemeClr val="tx1"/>
                </a:solidFill>
                <a:latin typeface="Verdana" pitchFamily="34" charset="0"/>
              </a:defRPr>
            </a:lvl3pPr>
            <a:lvl4pPr marL="1600200" indent="-228600">
              <a:defRPr b="1">
                <a:solidFill>
                  <a:schemeClr val="tx1"/>
                </a:solidFill>
                <a:latin typeface="Verdana" pitchFamily="34" charset="0"/>
              </a:defRPr>
            </a:lvl4pPr>
            <a:lvl5pPr marL="2057400" indent="-228600">
              <a:defRPr b="1">
                <a:solidFill>
                  <a:schemeClr val="tx1"/>
                </a:solidFill>
                <a:latin typeface="Verdana" pitchFamily="34" charset="0"/>
              </a:defRPr>
            </a:lvl5pPr>
            <a:lvl6pPr marL="2514600" indent="-228600" algn="ctr" eaLnBrk="0" fontAlgn="base" hangingPunct="0">
              <a:spcBef>
                <a:spcPct val="0"/>
              </a:spcBef>
              <a:spcAft>
                <a:spcPct val="0"/>
              </a:spcAft>
              <a:defRPr b="1">
                <a:solidFill>
                  <a:schemeClr val="tx1"/>
                </a:solidFill>
                <a:latin typeface="Verdana" pitchFamily="34" charset="0"/>
              </a:defRPr>
            </a:lvl6pPr>
            <a:lvl7pPr marL="2971800" indent="-228600" algn="ctr" eaLnBrk="0" fontAlgn="base" hangingPunct="0">
              <a:spcBef>
                <a:spcPct val="0"/>
              </a:spcBef>
              <a:spcAft>
                <a:spcPct val="0"/>
              </a:spcAft>
              <a:defRPr b="1">
                <a:solidFill>
                  <a:schemeClr val="tx1"/>
                </a:solidFill>
                <a:latin typeface="Verdana" pitchFamily="34" charset="0"/>
              </a:defRPr>
            </a:lvl7pPr>
            <a:lvl8pPr marL="3429000" indent="-228600" algn="ctr" eaLnBrk="0" fontAlgn="base" hangingPunct="0">
              <a:spcBef>
                <a:spcPct val="0"/>
              </a:spcBef>
              <a:spcAft>
                <a:spcPct val="0"/>
              </a:spcAft>
              <a:defRPr b="1">
                <a:solidFill>
                  <a:schemeClr val="tx1"/>
                </a:solidFill>
                <a:latin typeface="Verdana" pitchFamily="34" charset="0"/>
              </a:defRPr>
            </a:lvl8pPr>
            <a:lvl9pPr marL="3886200" indent="-228600" algn="ctr" eaLnBrk="0" fontAlgn="base" hangingPunct="0">
              <a:spcBef>
                <a:spcPct val="0"/>
              </a:spcBef>
              <a:spcAft>
                <a:spcPct val="0"/>
              </a:spcAft>
              <a:defRPr b="1">
                <a:solidFill>
                  <a:schemeClr val="tx1"/>
                </a:solidFill>
                <a:latin typeface="Verdana" pitchFamily="34" charset="0"/>
              </a:defRPr>
            </a:lvl9pPr>
          </a:lstStyle>
          <a:p>
            <a:r>
              <a:rPr lang="en-US" sz="1400" dirty="0" smtClean="0"/>
              <a:t>contoso.com </a:t>
            </a:r>
            <a:r>
              <a:rPr lang="en-US" sz="1400" dirty="0"/>
              <a:t>zone</a:t>
            </a:r>
          </a:p>
        </p:txBody>
      </p:sp>
      <p:sp>
        <p:nvSpPr>
          <p:cNvPr id="11" name="AutoShape 12"/>
          <p:cNvSpPr>
            <a:spLocks noChangeArrowheads="1"/>
          </p:cNvSpPr>
          <p:nvPr/>
        </p:nvSpPr>
        <p:spPr bwMode="auto">
          <a:xfrm>
            <a:off x="420688" y="1957388"/>
            <a:ext cx="1941512" cy="573087"/>
          </a:xfrm>
          <a:prstGeom prst="roundRect">
            <a:avLst>
              <a:gd name="adj" fmla="val 4167"/>
            </a:avLst>
          </a:prstGeom>
          <a:solidFill>
            <a:schemeClr val="bg1"/>
          </a:solidFill>
          <a:ln w="9525" algn="ctr">
            <a:solidFill>
              <a:srgbClr val="777777"/>
            </a:solidFill>
            <a:round/>
            <a:headEnd/>
            <a:tailEnd/>
          </a:ln>
        </p:spPr>
        <p:txBody>
          <a:bodyPr anchor="ctr"/>
          <a:lstStyle/>
          <a:p>
            <a:pPr>
              <a:lnSpc>
                <a:spcPct val="80000"/>
              </a:lnSpc>
            </a:pPr>
            <a:r>
              <a:rPr lang="en-US" sz="1600" dirty="0" smtClean="0"/>
              <a:t>contoso.com </a:t>
            </a:r>
            <a:r>
              <a:rPr lang="en-US" sz="1600" dirty="0"/>
              <a:t>domain</a:t>
            </a:r>
          </a:p>
        </p:txBody>
      </p:sp>
      <p:sp>
        <p:nvSpPr>
          <p:cNvPr id="12" name="AutoShape 12"/>
          <p:cNvSpPr>
            <a:spLocks noChangeArrowheads="1"/>
          </p:cNvSpPr>
          <p:nvPr/>
        </p:nvSpPr>
        <p:spPr bwMode="auto">
          <a:xfrm>
            <a:off x="3962400" y="865188"/>
            <a:ext cx="1168400" cy="331787"/>
          </a:xfrm>
          <a:prstGeom prst="roundRect">
            <a:avLst>
              <a:gd name="adj" fmla="val 4167"/>
            </a:avLst>
          </a:prstGeom>
          <a:solidFill>
            <a:schemeClr val="bg1"/>
          </a:solidFill>
          <a:ln w="9525" algn="ctr">
            <a:solidFill>
              <a:srgbClr val="777777"/>
            </a:solidFill>
            <a:round/>
            <a:headEnd/>
            <a:tailEnd/>
          </a:ln>
        </p:spPr>
        <p:txBody>
          <a:bodyPr anchor="ctr"/>
          <a:lstStyle/>
          <a:p>
            <a:pPr>
              <a:lnSpc>
                <a:spcPct val="80000"/>
              </a:lnSpc>
            </a:pPr>
            <a:r>
              <a:rPr lang="en-US" sz="1600" dirty="0"/>
              <a:t>Internet</a:t>
            </a:r>
          </a:p>
        </p:txBody>
      </p:sp>
      <p:sp>
        <p:nvSpPr>
          <p:cNvPr id="13" name="Text Box 26"/>
          <p:cNvSpPr txBox="1">
            <a:spLocks noChangeArrowheads="1"/>
          </p:cNvSpPr>
          <p:nvPr/>
        </p:nvSpPr>
        <p:spPr bwMode="auto">
          <a:xfrm flipH="1">
            <a:off x="215900" y="4389438"/>
            <a:ext cx="2419350" cy="498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lgn="ctr">
                <a:solidFill>
                  <a:srgbClr val="000000"/>
                </a:solidFill>
                <a:miter lim="800000"/>
                <a:headEnd/>
                <a:tailEnd/>
              </a14:hiddenLine>
            </a:ext>
          </a:extLst>
        </p:spPr>
        <p:txBody>
          <a:bodyPr wrap="none" anchor="ctr"/>
          <a:lstStyle>
            <a:lvl1pPr>
              <a:defRPr b="1">
                <a:solidFill>
                  <a:schemeClr val="tx1"/>
                </a:solidFill>
                <a:latin typeface="Verdana" pitchFamily="34" charset="0"/>
              </a:defRPr>
            </a:lvl1pPr>
            <a:lvl2pPr marL="742950" indent="-285750">
              <a:defRPr b="1">
                <a:solidFill>
                  <a:schemeClr val="tx1"/>
                </a:solidFill>
                <a:latin typeface="Verdana" pitchFamily="34" charset="0"/>
              </a:defRPr>
            </a:lvl2pPr>
            <a:lvl3pPr marL="1143000" indent="-228600">
              <a:defRPr b="1">
                <a:solidFill>
                  <a:schemeClr val="tx1"/>
                </a:solidFill>
                <a:latin typeface="Verdana" pitchFamily="34" charset="0"/>
              </a:defRPr>
            </a:lvl3pPr>
            <a:lvl4pPr marL="1600200" indent="-228600">
              <a:defRPr b="1">
                <a:solidFill>
                  <a:schemeClr val="tx1"/>
                </a:solidFill>
                <a:latin typeface="Verdana" pitchFamily="34" charset="0"/>
              </a:defRPr>
            </a:lvl4pPr>
            <a:lvl5pPr marL="2057400" indent="-228600">
              <a:defRPr b="1">
                <a:solidFill>
                  <a:schemeClr val="tx1"/>
                </a:solidFill>
                <a:latin typeface="Verdana" pitchFamily="34" charset="0"/>
              </a:defRPr>
            </a:lvl5pPr>
            <a:lvl6pPr marL="2514600" indent="-228600" algn="ctr" eaLnBrk="0" fontAlgn="base" hangingPunct="0">
              <a:spcBef>
                <a:spcPct val="0"/>
              </a:spcBef>
              <a:spcAft>
                <a:spcPct val="0"/>
              </a:spcAft>
              <a:defRPr b="1">
                <a:solidFill>
                  <a:schemeClr val="tx1"/>
                </a:solidFill>
                <a:latin typeface="Verdana" pitchFamily="34" charset="0"/>
              </a:defRPr>
            </a:lvl6pPr>
            <a:lvl7pPr marL="2971800" indent="-228600" algn="ctr" eaLnBrk="0" fontAlgn="base" hangingPunct="0">
              <a:spcBef>
                <a:spcPct val="0"/>
              </a:spcBef>
              <a:spcAft>
                <a:spcPct val="0"/>
              </a:spcAft>
              <a:defRPr b="1">
                <a:solidFill>
                  <a:schemeClr val="tx1"/>
                </a:solidFill>
                <a:latin typeface="Verdana" pitchFamily="34" charset="0"/>
              </a:defRPr>
            </a:lvl7pPr>
            <a:lvl8pPr marL="3429000" indent="-228600" algn="ctr" eaLnBrk="0" fontAlgn="base" hangingPunct="0">
              <a:spcBef>
                <a:spcPct val="0"/>
              </a:spcBef>
              <a:spcAft>
                <a:spcPct val="0"/>
              </a:spcAft>
              <a:defRPr b="1">
                <a:solidFill>
                  <a:schemeClr val="tx1"/>
                </a:solidFill>
                <a:latin typeface="Verdana" pitchFamily="34" charset="0"/>
              </a:defRPr>
            </a:lvl8pPr>
            <a:lvl9pPr marL="3886200" indent="-228600" algn="ctr" eaLnBrk="0" fontAlgn="base" hangingPunct="0">
              <a:spcBef>
                <a:spcPct val="0"/>
              </a:spcBef>
              <a:spcAft>
                <a:spcPct val="0"/>
              </a:spcAft>
              <a:defRPr b="1">
                <a:solidFill>
                  <a:schemeClr val="tx1"/>
                </a:solidFill>
                <a:latin typeface="Verdana" pitchFamily="34" charset="0"/>
              </a:defRPr>
            </a:lvl9pPr>
          </a:lstStyle>
          <a:p>
            <a:pPr algn="r"/>
            <a:r>
              <a:rPr lang="en-US" sz="1400" dirty="0" smtClean="0"/>
              <a:t>south.contoso.com</a:t>
            </a:r>
            <a:endParaRPr lang="en-US" sz="1400" dirty="0"/>
          </a:p>
          <a:p>
            <a:pPr algn="r"/>
            <a:r>
              <a:rPr lang="en-US" sz="1400" dirty="0"/>
              <a:t>zone</a:t>
            </a:r>
          </a:p>
        </p:txBody>
      </p:sp>
      <p:sp>
        <p:nvSpPr>
          <p:cNvPr id="14" name="Text Box 27"/>
          <p:cNvSpPr txBox="1">
            <a:spLocks noChangeArrowheads="1"/>
          </p:cNvSpPr>
          <p:nvPr/>
        </p:nvSpPr>
        <p:spPr bwMode="auto">
          <a:xfrm>
            <a:off x="6686550" y="1285875"/>
            <a:ext cx="1898650" cy="233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lgn="ctr">
                <a:solidFill>
                  <a:srgbClr val="000000"/>
                </a:solidFill>
                <a:miter lim="800000"/>
                <a:headEnd/>
                <a:tailEnd/>
              </a14:hiddenLine>
            </a:ext>
          </a:extLst>
        </p:spPr>
        <p:txBody>
          <a:bodyPr wrap="none" anchor="ctr"/>
          <a:lstStyle>
            <a:lvl1pPr>
              <a:defRPr b="1">
                <a:solidFill>
                  <a:schemeClr val="tx1"/>
                </a:solidFill>
                <a:latin typeface="Verdana" pitchFamily="34" charset="0"/>
              </a:defRPr>
            </a:lvl1pPr>
            <a:lvl2pPr marL="742950" indent="-285750">
              <a:defRPr b="1">
                <a:solidFill>
                  <a:schemeClr val="tx1"/>
                </a:solidFill>
                <a:latin typeface="Verdana" pitchFamily="34" charset="0"/>
              </a:defRPr>
            </a:lvl2pPr>
            <a:lvl3pPr marL="1143000" indent="-228600">
              <a:defRPr b="1">
                <a:solidFill>
                  <a:schemeClr val="tx1"/>
                </a:solidFill>
                <a:latin typeface="Verdana" pitchFamily="34" charset="0"/>
              </a:defRPr>
            </a:lvl3pPr>
            <a:lvl4pPr marL="1600200" indent="-228600">
              <a:defRPr b="1">
                <a:solidFill>
                  <a:schemeClr val="tx1"/>
                </a:solidFill>
                <a:latin typeface="Verdana" pitchFamily="34" charset="0"/>
              </a:defRPr>
            </a:lvl4pPr>
            <a:lvl5pPr marL="2057400" indent="-228600">
              <a:defRPr b="1">
                <a:solidFill>
                  <a:schemeClr val="tx1"/>
                </a:solidFill>
                <a:latin typeface="Verdana" pitchFamily="34" charset="0"/>
              </a:defRPr>
            </a:lvl5pPr>
            <a:lvl6pPr marL="2514600" indent="-228600" algn="ctr" eaLnBrk="0" fontAlgn="base" hangingPunct="0">
              <a:spcBef>
                <a:spcPct val="0"/>
              </a:spcBef>
              <a:spcAft>
                <a:spcPct val="0"/>
              </a:spcAft>
              <a:defRPr b="1">
                <a:solidFill>
                  <a:schemeClr val="tx1"/>
                </a:solidFill>
                <a:latin typeface="Verdana" pitchFamily="34" charset="0"/>
              </a:defRPr>
            </a:lvl6pPr>
            <a:lvl7pPr marL="2971800" indent="-228600" algn="ctr" eaLnBrk="0" fontAlgn="base" hangingPunct="0">
              <a:spcBef>
                <a:spcPct val="0"/>
              </a:spcBef>
              <a:spcAft>
                <a:spcPct val="0"/>
              </a:spcAft>
              <a:defRPr b="1">
                <a:solidFill>
                  <a:schemeClr val="tx1"/>
                </a:solidFill>
                <a:latin typeface="Verdana" pitchFamily="34" charset="0"/>
              </a:defRPr>
            </a:lvl7pPr>
            <a:lvl8pPr marL="3429000" indent="-228600" algn="ctr" eaLnBrk="0" fontAlgn="base" hangingPunct="0">
              <a:spcBef>
                <a:spcPct val="0"/>
              </a:spcBef>
              <a:spcAft>
                <a:spcPct val="0"/>
              </a:spcAft>
              <a:defRPr b="1">
                <a:solidFill>
                  <a:schemeClr val="tx1"/>
                </a:solidFill>
                <a:latin typeface="Verdana" pitchFamily="34" charset="0"/>
              </a:defRPr>
            </a:lvl8pPr>
            <a:lvl9pPr marL="3886200" indent="-228600" algn="ctr" eaLnBrk="0" fontAlgn="base" hangingPunct="0">
              <a:spcBef>
                <a:spcPct val="0"/>
              </a:spcBef>
              <a:spcAft>
                <a:spcPct val="0"/>
              </a:spcAft>
              <a:defRPr b="1">
                <a:solidFill>
                  <a:schemeClr val="tx1"/>
                </a:solidFill>
                <a:latin typeface="Verdana" pitchFamily="34" charset="0"/>
              </a:defRPr>
            </a:lvl9pPr>
          </a:lstStyle>
          <a:p>
            <a:r>
              <a:rPr lang="en-US" sz="1400" dirty="0"/>
              <a:t>DNS root domain</a:t>
            </a:r>
          </a:p>
        </p:txBody>
      </p:sp>
      <p:sp>
        <p:nvSpPr>
          <p:cNvPr id="15" name="Line 28"/>
          <p:cNvSpPr>
            <a:spLocks noChangeShapeType="1"/>
          </p:cNvSpPr>
          <p:nvPr/>
        </p:nvSpPr>
        <p:spPr bwMode="auto">
          <a:xfrm flipH="1">
            <a:off x="3046413" y="3208338"/>
            <a:ext cx="609600" cy="139065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lIns="45720" rIns="45720" anchor="ctr"/>
          <a:lstStyle/>
          <a:p>
            <a:endParaRPr lang="en-GB" dirty="0"/>
          </a:p>
        </p:txBody>
      </p:sp>
      <p:sp>
        <p:nvSpPr>
          <p:cNvPr id="16" name="Text Box 31"/>
          <p:cNvSpPr txBox="1">
            <a:spLocks noChangeArrowheads="1"/>
          </p:cNvSpPr>
          <p:nvPr/>
        </p:nvSpPr>
        <p:spPr bwMode="auto">
          <a:xfrm flipH="1">
            <a:off x="4270375" y="3843338"/>
            <a:ext cx="1831975" cy="333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defRPr b="1">
                <a:solidFill>
                  <a:schemeClr val="tx1"/>
                </a:solidFill>
                <a:latin typeface="Verdana" pitchFamily="34" charset="0"/>
              </a:defRPr>
            </a:lvl1pPr>
            <a:lvl2pPr marL="742950" indent="-285750">
              <a:defRPr b="1">
                <a:solidFill>
                  <a:schemeClr val="tx1"/>
                </a:solidFill>
                <a:latin typeface="Verdana" pitchFamily="34" charset="0"/>
              </a:defRPr>
            </a:lvl2pPr>
            <a:lvl3pPr marL="1143000" indent="-228600">
              <a:defRPr b="1">
                <a:solidFill>
                  <a:schemeClr val="tx1"/>
                </a:solidFill>
                <a:latin typeface="Verdana" pitchFamily="34" charset="0"/>
              </a:defRPr>
            </a:lvl3pPr>
            <a:lvl4pPr marL="1600200" indent="-228600">
              <a:defRPr b="1">
                <a:solidFill>
                  <a:schemeClr val="tx1"/>
                </a:solidFill>
                <a:latin typeface="Verdana" pitchFamily="34" charset="0"/>
              </a:defRPr>
            </a:lvl4pPr>
            <a:lvl5pPr marL="2057400" indent="-228600">
              <a:defRPr b="1">
                <a:solidFill>
                  <a:schemeClr val="tx1"/>
                </a:solidFill>
                <a:latin typeface="Verdana" pitchFamily="34" charset="0"/>
              </a:defRPr>
            </a:lvl5pPr>
            <a:lvl6pPr marL="2514600" indent="-228600" algn="ctr" eaLnBrk="0" fontAlgn="base" hangingPunct="0">
              <a:spcBef>
                <a:spcPct val="0"/>
              </a:spcBef>
              <a:spcAft>
                <a:spcPct val="0"/>
              </a:spcAft>
              <a:defRPr b="1">
                <a:solidFill>
                  <a:schemeClr val="tx1"/>
                </a:solidFill>
                <a:latin typeface="Verdana" pitchFamily="34" charset="0"/>
              </a:defRPr>
            </a:lvl6pPr>
            <a:lvl7pPr marL="2971800" indent="-228600" algn="ctr" eaLnBrk="0" fontAlgn="base" hangingPunct="0">
              <a:spcBef>
                <a:spcPct val="0"/>
              </a:spcBef>
              <a:spcAft>
                <a:spcPct val="0"/>
              </a:spcAft>
              <a:defRPr b="1">
                <a:solidFill>
                  <a:schemeClr val="tx1"/>
                </a:solidFill>
                <a:latin typeface="Verdana" pitchFamily="34" charset="0"/>
              </a:defRPr>
            </a:lvl7pPr>
            <a:lvl8pPr marL="3429000" indent="-228600" algn="ctr" eaLnBrk="0" fontAlgn="base" hangingPunct="0">
              <a:spcBef>
                <a:spcPct val="0"/>
              </a:spcBef>
              <a:spcAft>
                <a:spcPct val="0"/>
              </a:spcAft>
              <a:defRPr b="1">
                <a:solidFill>
                  <a:schemeClr val="tx1"/>
                </a:solidFill>
                <a:latin typeface="Verdana" pitchFamily="34" charset="0"/>
              </a:defRPr>
            </a:lvl8pPr>
            <a:lvl9pPr marL="3886200" indent="-228600" algn="ctr" eaLnBrk="0" fontAlgn="base" hangingPunct="0">
              <a:spcBef>
                <a:spcPct val="0"/>
              </a:spcBef>
              <a:spcAft>
                <a:spcPct val="0"/>
              </a:spcAft>
              <a:defRPr b="1">
                <a:solidFill>
                  <a:schemeClr val="tx1"/>
                </a:solidFill>
                <a:latin typeface="Verdana" pitchFamily="34" charset="0"/>
              </a:defRPr>
            </a:lvl9pPr>
          </a:lstStyle>
          <a:p>
            <a:r>
              <a:rPr lang="en-US" sz="1400" dirty="0"/>
              <a:t>Zone database</a:t>
            </a:r>
          </a:p>
        </p:txBody>
      </p:sp>
      <p:sp>
        <p:nvSpPr>
          <p:cNvPr id="17" name="Text Box 32"/>
          <p:cNvSpPr txBox="1">
            <a:spLocks noChangeArrowheads="1"/>
          </p:cNvSpPr>
          <p:nvPr/>
        </p:nvSpPr>
        <p:spPr bwMode="auto">
          <a:xfrm flipH="1">
            <a:off x="3940175" y="5570538"/>
            <a:ext cx="1831975" cy="333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lgn="ctr">
                <a:solidFill>
                  <a:srgbClr val="000000"/>
                </a:solidFill>
                <a:miter lim="800000"/>
                <a:headEnd/>
                <a:tailEnd/>
              </a14:hiddenLine>
            </a:ext>
          </a:extLst>
        </p:spPr>
        <p:txBody>
          <a:bodyPr wrap="none" anchor="ctr"/>
          <a:lstStyle>
            <a:lvl1pPr>
              <a:defRPr b="1">
                <a:solidFill>
                  <a:schemeClr val="tx1"/>
                </a:solidFill>
                <a:latin typeface="Verdana" pitchFamily="34" charset="0"/>
              </a:defRPr>
            </a:lvl1pPr>
            <a:lvl2pPr marL="742950" indent="-285750">
              <a:defRPr b="1">
                <a:solidFill>
                  <a:schemeClr val="tx1"/>
                </a:solidFill>
                <a:latin typeface="Verdana" pitchFamily="34" charset="0"/>
              </a:defRPr>
            </a:lvl2pPr>
            <a:lvl3pPr marL="1143000" indent="-228600">
              <a:defRPr b="1">
                <a:solidFill>
                  <a:schemeClr val="tx1"/>
                </a:solidFill>
                <a:latin typeface="Verdana" pitchFamily="34" charset="0"/>
              </a:defRPr>
            </a:lvl3pPr>
            <a:lvl4pPr marL="1600200" indent="-228600">
              <a:defRPr b="1">
                <a:solidFill>
                  <a:schemeClr val="tx1"/>
                </a:solidFill>
                <a:latin typeface="Verdana" pitchFamily="34" charset="0"/>
              </a:defRPr>
            </a:lvl4pPr>
            <a:lvl5pPr marL="2057400" indent="-228600">
              <a:defRPr b="1">
                <a:solidFill>
                  <a:schemeClr val="tx1"/>
                </a:solidFill>
                <a:latin typeface="Verdana" pitchFamily="34" charset="0"/>
              </a:defRPr>
            </a:lvl5pPr>
            <a:lvl6pPr marL="2514600" indent="-228600" algn="ctr" eaLnBrk="0" fontAlgn="base" hangingPunct="0">
              <a:spcBef>
                <a:spcPct val="0"/>
              </a:spcBef>
              <a:spcAft>
                <a:spcPct val="0"/>
              </a:spcAft>
              <a:defRPr b="1">
                <a:solidFill>
                  <a:schemeClr val="tx1"/>
                </a:solidFill>
                <a:latin typeface="Verdana" pitchFamily="34" charset="0"/>
              </a:defRPr>
            </a:lvl6pPr>
            <a:lvl7pPr marL="2971800" indent="-228600" algn="ctr" eaLnBrk="0" fontAlgn="base" hangingPunct="0">
              <a:spcBef>
                <a:spcPct val="0"/>
              </a:spcBef>
              <a:spcAft>
                <a:spcPct val="0"/>
              </a:spcAft>
              <a:defRPr b="1">
                <a:solidFill>
                  <a:schemeClr val="tx1"/>
                </a:solidFill>
                <a:latin typeface="Verdana" pitchFamily="34" charset="0"/>
              </a:defRPr>
            </a:lvl7pPr>
            <a:lvl8pPr marL="3429000" indent="-228600" algn="ctr" eaLnBrk="0" fontAlgn="base" hangingPunct="0">
              <a:spcBef>
                <a:spcPct val="0"/>
              </a:spcBef>
              <a:spcAft>
                <a:spcPct val="0"/>
              </a:spcAft>
              <a:defRPr b="1">
                <a:solidFill>
                  <a:schemeClr val="tx1"/>
                </a:solidFill>
                <a:latin typeface="Verdana" pitchFamily="34" charset="0"/>
              </a:defRPr>
            </a:lvl8pPr>
            <a:lvl9pPr marL="3886200" indent="-228600" algn="ctr" eaLnBrk="0" fontAlgn="base" hangingPunct="0">
              <a:spcBef>
                <a:spcPct val="0"/>
              </a:spcBef>
              <a:spcAft>
                <a:spcPct val="0"/>
              </a:spcAft>
              <a:defRPr b="1">
                <a:solidFill>
                  <a:schemeClr val="tx1"/>
                </a:solidFill>
                <a:latin typeface="Verdana" pitchFamily="34" charset="0"/>
              </a:defRPr>
            </a:lvl9pPr>
          </a:lstStyle>
          <a:p>
            <a:r>
              <a:rPr lang="en-US" sz="1400" dirty="0"/>
              <a:t>Zone database</a:t>
            </a:r>
          </a:p>
        </p:txBody>
      </p:sp>
      <p:sp>
        <p:nvSpPr>
          <p:cNvPr id="18" name="Freeform 33"/>
          <p:cNvSpPr>
            <a:spLocks/>
          </p:cNvSpPr>
          <p:nvPr/>
        </p:nvSpPr>
        <p:spPr bwMode="auto">
          <a:xfrm>
            <a:off x="5202238" y="2605088"/>
            <a:ext cx="1652587" cy="1198562"/>
          </a:xfrm>
          <a:custGeom>
            <a:avLst/>
            <a:gdLst>
              <a:gd name="T0" fmla="*/ 0 w 1084"/>
              <a:gd name="T1" fmla="*/ 2147483647 h 1229"/>
              <a:gd name="T2" fmla="*/ 2147483647 w 1084"/>
              <a:gd name="T3" fmla="*/ 0 h 1229"/>
              <a:gd name="T4" fmla="*/ 2147483647 w 1084"/>
              <a:gd name="T5" fmla="*/ 2147483647 h 1229"/>
              <a:gd name="T6" fmla="*/ 0 w 1084"/>
              <a:gd name="T7" fmla="*/ 2147483647 h 1229"/>
              <a:gd name="T8" fmla="*/ 0 60000 65536"/>
              <a:gd name="T9" fmla="*/ 0 60000 65536"/>
              <a:gd name="T10" fmla="*/ 0 60000 65536"/>
              <a:gd name="T11" fmla="*/ 0 60000 65536"/>
              <a:gd name="T12" fmla="*/ 0 w 1084"/>
              <a:gd name="T13" fmla="*/ 0 h 1229"/>
              <a:gd name="T14" fmla="*/ 1084 w 1084"/>
              <a:gd name="T15" fmla="*/ 1229 h 1229"/>
            </a:gdLst>
            <a:ahLst/>
            <a:cxnLst>
              <a:cxn ang="T8">
                <a:pos x="T0" y="T1"/>
              </a:cxn>
              <a:cxn ang="T9">
                <a:pos x="T2" y="T3"/>
              </a:cxn>
              <a:cxn ang="T10">
                <a:pos x="T4" y="T5"/>
              </a:cxn>
              <a:cxn ang="T11">
                <a:pos x="T6" y="T7"/>
              </a:cxn>
            </a:cxnLst>
            <a:rect l="T12" t="T13" r="T14" b="T15"/>
            <a:pathLst>
              <a:path w="1084" h="1229">
                <a:moveTo>
                  <a:pt x="0" y="1076"/>
                </a:moveTo>
                <a:lnTo>
                  <a:pt x="1025" y="0"/>
                </a:lnTo>
                <a:lnTo>
                  <a:pt x="1084" y="1229"/>
                </a:lnTo>
                <a:lnTo>
                  <a:pt x="0" y="1076"/>
                </a:lnTo>
                <a:close/>
              </a:path>
            </a:pathLst>
          </a:custGeom>
          <a:solidFill>
            <a:schemeClr val="accent2">
              <a:alpha val="50195"/>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en-GB" dirty="0"/>
          </a:p>
        </p:txBody>
      </p:sp>
      <p:sp>
        <p:nvSpPr>
          <p:cNvPr id="19" name="Freeform 75"/>
          <p:cNvSpPr>
            <a:spLocks/>
          </p:cNvSpPr>
          <p:nvPr/>
        </p:nvSpPr>
        <p:spPr bwMode="auto">
          <a:xfrm rot="675623">
            <a:off x="4618038" y="4791075"/>
            <a:ext cx="1652587" cy="862013"/>
          </a:xfrm>
          <a:custGeom>
            <a:avLst/>
            <a:gdLst>
              <a:gd name="T0" fmla="*/ 0 w 1084"/>
              <a:gd name="T1" fmla="*/ 2147483647 h 1229"/>
              <a:gd name="T2" fmla="*/ 2147483647 w 1084"/>
              <a:gd name="T3" fmla="*/ 0 h 1229"/>
              <a:gd name="T4" fmla="*/ 2147483647 w 1084"/>
              <a:gd name="T5" fmla="*/ 2147483647 h 1229"/>
              <a:gd name="T6" fmla="*/ 0 w 1084"/>
              <a:gd name="T7" fmla="*/ 2147483647 h 1229"/>
              <a:gd name="T8" fmla="*/ 0 60000 65536"/>
              <a:gd name="T9" fmla="*/ 0 60000 65536"/>
              <a:gd name="T10" fmla="*/ 0 60000 65536"/>
              <a:gd name="T11" fmla="*/ 0 60000 65536"/>
              <a:gd name="T12" fmla="*/ 0 w 1084"/>
              <a:gd name="T13" fmla="*/ 0 h 1229"/>
              <a:gd name="T14" fmla="*/ 1084 w 1084"/>
              <a:gd name="T15" fmla="*/ 1229 h 1229"/>
            </a:gdLst>
            <a:ahLst/>
            <a:cxnLst>
              <a:cxn ang="T8">
                <a:pos x="T0" y="T1"/>
              </a:cxn>
              <a:cxn ang="T9">
                <a:pos x="T2" y="T3"/>
              </a:cxn>
              <a:cxn ang="T10">
                <a:pos x="T4" y="T5"/>
              </a:cxn>
              <a:cxn ang="T11">
                <a:pos x="T6" y="T7"/>
              </a:cxn>
            </a:cxnLst>
            <a:rect l="T12" t="T13" r="T14" b="T15"/>
            <a:pathLst>
              <a:path w="1084" h="1229">
                <a:moveTo>
                  <a:pt x="0" y="1076"/>
                </a:moveTo>
                <a:lnTo>
                  <a:pt x="1025" y="0"/>
                </a:lnTo>
                <a:lnTo>
                  <a:pt x="1084" y="1229"/>
                </a:lnTo>
                <a:lnTo>
                  <a:pt x="0" y="1076"/>
                </a:lnTo>
                <a:close/>
              </a:path>
            </a:pathLst>
          </a:custGeom>
          <a:solidFill>
            <a:schemeClr val="accent2">
              <a:alpha val="50195"/>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en-GB" dirty="0"/>
          </a:p>
        </p:txBody>
      </p:sp>
      <p:graphicFrame>
        <p:nvGraphicFramePr>
          <p:cNvPr id="20" name="Group 94"/>
          <p:cNvGraphicFramePr>
            <a:graphicFrameLocks noGrp="1"/>
          </p:cNvGraphicFramePr>
          <p:nvPr>
            <p:extLst>
              <p:ext uri="{D42A27DB-BD31-4B8C-83A1-F6EECF244321}">
                <p14:modId xmlns:p14="http://schemas.microsoft.com/office/powerpoint/2010/main" val="1482245963"/>
              </p:ext>
            </p:extLst>
          </p:nvPr>
        </p:nvGraphicFramePr>
        <p:xfrm>
          <a:off x="6019800" y="4953000"/>
          <a:ext cx="2897188" cy="914400"/>
        </p:xfrm>
        <a:graphic>
          <a:graphicData uri="http://schemas.openxmlformats.org/drawingml/2006/table">
            <a:tbl>
              <a:tblPr/>
              <a:tblGrid>
                <a:gridCol w="2897188"/>
              </a:tblGrid>
              <a:tr h="12382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smtClean="0">
                          <a:ln>
                            <a:noFill/>
                          </a:ln>
                          <a:solidFill>
                            <a:schemeClr val="tx1"/>
                          </a:solidFill>
                          <a:effectLst/>
                          <a:latin typeface="Verdana" pitchFamily="34" charset="0"/>
                        </a:rPr>
                        <a:t>south.contoso.com</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9050" cap="flat" cmpd="sng" algn="ctr">
                      <a:solidFill>
                        <a:srgbClr val="808080"/>
                      </a:solidFill>
                      <a:prstDash val="solid"/>
                      <a:round/>
                      <a:headEnd type="none" w="med" len="med"/>
                      <a:tailEnd type="none" w="med" len="med"/>
                    </a:lnB>
                    <a:lnTlToBr>
                      <a:noFill/>
                    </a:lnTlToBr>
                    <a:lnBlToTr>
                      <a:noFill/>
                    </a:lnBlToTr>
                    <a:solidFill>
                      <a:schemeClr val="accent1"/>
                    </a:solidFill>
                  </a:tcPr>
                </a:tc>
              </a:tr>
              <a:tr h="134938">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smtClean="0">
                          <a:ln>
                            <a:noFill/>
                          </a:ln>
                          <a:solidFill>
                            <a:schemeClr val="tx1"/>
                          </a:solidFill>
                          <a:effectLst/>
                          <a:latin typeface="Verdana" pitchFamily="34" charset="0"/>
                        </a:rPr>
                        <a:t>www.south.contoso.com</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9050" cap="flat" cmpd="sng" algn="ctr">
                      <a:solidFill>
                        <a:srgbClr val="808080"/>
                      </a:solidFill>
                      <a:prstDash val="solid"/>
                      <a:round/>
                      <a:headEnd type="none" w="med" len="med"/>
                      <a:tailEnd type="none" w="med" len="med"/>
                    </a:lnT>
                    <a:lnB w="19050" cap="flat" cmpd="sng" algn="ctr">
                      <a:solidFill>
                        <a:srgbClr val="808080"/>
                      </a:solidFill>
                      <a:prstDash val="solid"/>
                      <a:round/>
                      <a:headEnd type="none" w="med" len="med"/>
                      <a:tailEnd type="none" w="med" len="med"/>
                    </a:lnB>
                    <a:lnTlToBr>
                      <a:noFill/>
                    </a:lnTlToBr>
                    <a:lnBlToTr>
                      <a:noFill/>
                    </a:lnBlToTr>
                    <a:solidFill>
                      <a:schemeClr val="accent1"/>
                    </a:solidFill>
                  </a:tcPr>
                </a:tc>
              </a:tr>
              <a:tr h="13652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smtClean="0">
                          <a:ln>
                            <a:noFill/>
                          </a:ln>
                          <a:solidFill>
                            <a:schemeClr val="tx1"/>
                          </a:solidFill>
                          <a:effectLst/>
                          <a:latin typeface="Verdana" pitchFamily="34" charset="0"/>
                        </a:rPr>
                        <a:t>ftp.south.contoso.com</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9050" cap="flat" cmpd="sng" algn="ctr">
                      <a:solidFill>
                        <a:srgbClr val="808080"/>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solidFill>
                  </a:tcPr>
                </a:tc>
              </a:tr>
            </a:tbl>
          </a:graphicData>
        </a:graphic>
      </p:graphicFrame>
      <p:sp>
        <p:nvSpPr>
          <p:cNvPr id="21" name="Line 21"/>
          <p:cNvSpPr>
            <a:spLocks noChangeShapeType="1"/>
          </p:cNvSpPr>
          <p:nvPr/>
        </p:nvSpPr>
        <p:spPr bwMode="auto">
          <a:xfrm rot="19420776" flipH="1">
            <a:off x="6986588" y="4121150"/>
            <a:ext cx="1358900" cy="454025"/>
          </a:xfrm>
          <a:prstGeom prst="line">
            <a:avLst/>
          </a:prstGeom>
          <a:noFill/>
          <a:ln w="50800">
            <a:solidFill>
              <a:srgbClr val="CC0000"/>
            </a:solidFill>
            <a:round/>
            <a:headEnd/>
            <a:tailEnd type="triangle" w="med" len="med"/>
          </a:ln>
          <a:extLst>
            <a:ext uri="{909E8E84-426E-40DD-AFC4-6F175D3DCCD1}">
              <a14:hiddenFill xmlns:a14="http://schemas.microsoft.com/office/drawing/2010/main">
                <a:noFill/>
              </a14:hiddenFill>
            </a:ext>
          </a:extLst>
        </p:spPr>
        <p:txBody>
          <a:bodyPr/>
          <a:lstStyle/>
          <a:p>
            <a:endParaRPr lang="en-GB" dirty="0"/>
          </a:p>
        </p:txBody>
      </p:sp>
      <p:sp>
        <p:nvSpPr>
          <p:cNvPr id="22" name="Rectangle 24"/>
          <p:cNvSpPr>
            <a:spLocks noChangeArrowheads="1"/>
          </p:cNvSpPr>
          <p:nvPr/>
        </p:nvSpPr>
        <p:spPr bwMode="auto">
          <a:xfrm rot="18379224" flipH="1">
            <a:off x="6699250" y="4113213"/>
            <a:ext cx="1482725" cy="327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nchor="ctr"/>
          <a:lstStyle/>
          <a:p>
            <a:r>
              <a:rPr lang="en-US" sz="1400" b="0" dirty="0"/>
              <a:t>Delegated</a:t>
            </a:r>
          </a:p>
        </p:txBody>
      </p:sp>
      <p:graphicFrame>
        <p:nvGraphicFramePr>
          <p:cNvPr id="23" name="Group 112"/>
          <p:cNvGraphicFramePr>
            <a:graphicFrameLocks noGrp="1"/>
          </p:cNvGraphicFramePr>
          <p:nvPr>
            <p:extLst>
              <p:ext uri="{D42A27DB-BD31-4B8C-83A1-F6EECF244321}">
                <p14:modId xmlns:p14="http://schemas.microsoft.com/office/powerpoint/2010/main" val="3057367204"/>
              </p:ext>
            </p:extLst>
          </p:nvPr>
        </p:nvGraphicFramePr>
        <p:xfrm>
          <a:off x="6642100" y="2527300"/>
          <a:ext cx="2274888" cy="1285875"/>
        </p:xfrm>
        <a:graphic>
          <a:graphicData uri="http://schemas.openxmlformats.org/drawingml/2006/table">
            <a:tbl>
              <a:tblPr/>
              <a:tblGrid>
                <a:gridCol w="2274888"/>
              </a:tblGrid>
              <a:tr h="14922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smtClean="0">
                          <a:ln>
                            <a:noFill/>
                          </a:ln>
                          <a:solidFill>
                            <a:schemeClr val="tx1"/>
                          </a:solidFill>
                          <a:effectLst/>
                          <a:latin typeface="Verdana" pitchFamily="34" charset="0"/>
                        </a:rPr>
                        <a:t>contoso.com</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9050" cap="flat" cmpd="sng" algn="ctr">
                      <a:solidFill>
                        <a:srgbClr val="808080"/>
                      </a:solidFill>
                      <a:prstDash val="solid"/>
                      <a:round/>
                      <a:headEnd type="none" w="med" len="med"/>
                      <a:tailEnd type="none" w="med" len="med"/>
                    </a:lnB>
                    <a:lnTlToBr>
                      <a:noFill/>
                    </a:lnTlToBr>
                    <a:lnBlToTr>
                      <a:noFill/>
                    </a:lnBlToTr>
                    <a:solidFill>
                      <a:schemeClr val="accent1"/>
                    </a:solidFill>
                  </a:tcPr>
                </a:tc>
              </a:tr>
              <a:tr h="134938">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smtClean="0">
                          <a:ln>
                            <a:noFill/>
                          </a:ln>
                          <a:solidFill>
                            <a:schemeClr val="tx1"/>
                          </a:solidFill>
                          <a:effectLst/>
                          <a:latin typeface="Verdana" pitchFamily="34" charset="0"/>
                        </a:rPr>
                        <a:t>www.contoso.com</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9050" cap="flat" cmpd="sng" algn="ctr">
                      <a:solidFill>
                        <a:srgbClr val="808080"/>
                      </a:solidFill>
                      <a:prstDash val="solid"/>
                      <a:round/>
                      <a:headEnd type="none" w="med" len="med"/>
                      <a:tailEnd type="none" w="med" len="med"/>
                    </a:lnT>
                    <a:lnB w="19050" cap="flat" cmpd="sng" algn="ctr">
                      <a:solidFill>
                        <a:srgbClr val="808080"/>
                      </a:solidFill>
                      <a:prstDash val="solid"/>
                      <a:round/>
                      <a:headEnd type="none" w="med" len="med"/>
                      <a:tailEnd type="none" w="med" len="med"/>
                    </a:lnB>
                    <a:lnTlToBr>
                      <a:noFill/>
                    </a:lnTlToBr>
                    <a:lnBlToTr>
                      <a:noFill/>
                    </a:lnBlToTr>
                    <a:solidFill>
                      <a:schemeClr val="accent1"/>
                    </a:solidFill>
                  </a:tcPr>
                </a:tc>
              </a:tr>
              <a:tr h="37147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smtClean="0">
                          <a:ln>
                            <a:noFill/>
                          </a:ln>
                          <a:solidFill>
                            <a:schemeClr val="tx1"/>
                          </a:solidFill>
                          <a:effectLst/>
                          <a:latin typeface="Verdana" pitchFamily="34" charset="0"/>
                        </a:rPr>
                        <a:t>ftp.contoso.com</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9050" cap="flat" cmpd="sng" algn="ctr">
                      <a:solidFill>
                        <a:srgbClr val="808080"/>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solidFill>
                  </a:tcPr>
                </a:tc>
              </a:tr>
              <a:tr h="271463">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smtClean="0">
                          <a:ln>
                            <a:noFill/>
                          </a:ln>
                          <a:solidFill>
                            <a:schemeClr val="tx1"/>
                          </a:solidFill>
                          <a:effectLst/>
                          <a:latin typeface="Verdana" pitchFamily="34" charset="0"/>
                        </a:rPr>
                        <a:t>south.contoso.com</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solidFill>
                  </a:tcPr>
                </a:tc>
              </a:tr>
            </a:tbl>
          </a:graphicData>
        </a:graphic>
      </p:graphicFrame>
      <p:sp>
        <p:nvSpPr>
          <p:cNvPr id="24" name="Line 21"/>
          <p:cNvSpPr>
            <a:spLocks noChangeShapeType="1"/>
          </p:cNvSpPr>
          <p:nvPr/>
        </p:nvSpPr>
        <p:spPr bwMode="auto">
          <a:xfrm rot="2688164" flipH="1">
            <a:off x="3968750" y="2895600"/>
            <a:ext cx="1160463" cy="814388"/>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lIns="45720" rIns="45720" anchor="ctr"/>
          <a:lstStyle/>
          <a:p>
            <a:endParaRPr lang="en-GB" dirty="0"/>
          </a:p>
        </p:txBody>
      </p:sp>
      <p:sp>
        <p:nvSpPr>
          <p:cNvPr id="25" name="Rectangle 24"/>
          <p:cNvSpPr>
            <a:spLocks noChangeArrowheads="1"/>
          </p:cNvSpPr>
          <p:nvPr/>
        </p:nvSpPr>
        <p:spPr bwMode="auto">
          <a:xfrm rot="749953" flipH="1">
            <a:off x="4044949" y="3072606"/>
            <a:ext cx="1482725" cy="173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nchor="ctr"/>
          <a:lstStyle/>
          <a:p>
            <a:r>
              <a:rPr lang="en-US" sz="1400" b="0" dirty="0"/>
              <a:t>WWW</a:t>
            </a:r>
          </a:p>
        </p:txBody>
      </p:sp>
      <p:sp>
        <p:nvSpPr>
          <p:cNvPr id="26" name="Line 21"/>
          <p:cNvSpPr>
            <a:spLocks noChangeShapeType="1"/>
          </p:cNvSpPr>
          <p:nvPr/>
        </p:nvSpPr>
        <p:spPr bwMode="auto">
          <a:xfrm rot="2688164" flipH="1">
            <a:off x="3870325" y="3270250"/>
            <a:ext cx="1216025" cy="452438"/>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lIns="45720" rIns="45720" anchor="ctr"/>
          <a:lstStyle/>
          <a:p>
            <a:endParaRPr lang="en-GB" dirty="0"/>
          </a:p>
        </p:txBody>
      </p:sp>
      <p:sp>
        <p:nvSpPr>
          <p:cNvPr id="27" name="Rectangle 24"/>
          <p:cNvSpPr>
            <a:spLocks noChangeArrowheads="1"/>
          </p:cNvSpPr>
          <p:nvPr/>
        </p:nvSpPr>
        <p:spPr bwMode="auto">
          <a:xfrm rot="1503280" flipH="1">
            <a:off x="3736975" y="3632967"/>
            <a:ext cx="1482725" cy="173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nchor="ctr"/>
          <a:lstStyle/>
          <a:p>
            <a:r>
              <a:rPr lang="en-US" sz="1400" b="0" dirty="0"/>
              <a:t>FTP</a:t>
            </a:r>
          </a:p>
        </p:txBody>
      </p:sp>
      <p:sp>
        <p:nvSpPr>
          <p:cNvPr id="28" name="Oval 23"/>
          <p:cNvSpPr>
            <a:spLocks noChangeArrowheads="1"/>
          </p:cNvSpPr>
          <p:nvPr/>
        </p:nvSpPr>
        <p:spPr bwMode="auto">
          <a:xfrm flipH="1">
            <a:off x="3362325" y="2957513"/>
            <a:ext cx="701675" cy="396875"/>
          </a:xfrm>
          <a:prstGeom prst="ellipse">
            <a:avLst/>
          </a:prstGeom>
          <a:gradFill rotWithShape="1">
            <a:gsLst>
              <a:gs pos="0">
                <a:srgbClr val="FFFFFF"/>
              </a:gs>
              <a:gs pos="100000">
                <a:srgbClr val="EEEFD7"/>
              </a:gs>
            </a:gsLst>
            <a:path path="shape">
              <a:fillToRect l="50000" t="50000" r="50000" b="50000"/>
            </a:path>
          </a:gradFill>
          <a:ln w="9525" algn="ctr">
            <a:solidFill>
              <a:srgbClr val="808080"/>
            </a:solidFill>
            <a:round/>
            <a:headEnd/>
            <a:tailEnd/>
          </a:ln>
          <a:effectLst>
            <a:outerShdw dist="35921" dir="2700000" algn="ctr" rotWithShape="0">
              <a:srgbClr val="ADADAD"/>
            </a:outerShdw>
          </a:effectLst>
        </p:spPr>
        <p:txBody>
          <a:bodyPr wrap="none" anchor="ctr"/>
          <a:lstStyle/>
          <a:p>
            <a:pPr>
              <a:defRPr/>
            </a:pPr>
            <a:endParaRPr lang="en-GB" dirty="0"/>
          </a:p>
        </p:txBody>
      </p:sp>
      <p:pic>
        <p:nvPicPr>
          <p:cNvPr id="29" name="Picture 29" descr="Database01"/>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786313" y="3284538"/>
            <a:ext cx="736600" cy="593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 name="Line 21"/>
          <p:cNvSpPr>
            <a:spLocks noChangeShapeType="1"/>
          </p:cNvSpPr>
          <p:nvPr/>
        </p:nvSpPr>
        <p:spPr bwMode="auto">
          <a:xfrm rot="2688164" flipH="1">
            <a:off x="3167063" y="4454525"/>
            <a:ext cx="1401762" cy="849313"/>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lIns="45720" rIns="45720" anchor="ctr"/>
          <a:lstStyle/>
          <a:p>
            <a:endParaRPr lang="en-GB" dirty="0"/>
          </a:p>
        </p:txBody>
      </p:sp>
      <p:sp>
        <p:nvSpPr>
          <p:cNvPr id="31" name="Rectangle 24"/>
          <p:cNvSpPr>
            <a:spLocks noChangeArrowheads="1"/>
          </p:cNvSpPr>
          <p:nvPr/>
        </p:nvSpPr>
        <p:spPr bwMode="auto">
          <a:xfrm rot="749953" flipH="1">
            <a:off x="3336925" y="4679950"/>
            <a:ext cx="1482725" cy="173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nchor="ctr"/>
          <a:lstStyle/>
          <a:p>
            <a:r>
              <a:rPr lang="en-US" sz="1400" b="0" dirty="0"/>
              <a:t>WWW.south</a:t>
            </a:r>
          </a:p>
        </p:txBody>
      </p:sp>
      <p:sp>
        <p:nvSpPr>
          <p:cNvPr id="32" name="Line 21"/>
          <p:cNvSpPr>
            <a:spLocks noChangeShapeType="1"/>
          </p:cNvSpPr>
          <p:nvPr/>
        </p:nvSpPr>
        <p:spPr bwMode="auto">
          <a:xfrm rot="2688164" flipH="1">
            <a:off x="3175000" y="4826000"/>
            <a:ext cx="1423988" cy="51435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lIns="45720" rIns="45720" anchor="ctr"/>
          <a:lstStyle/>
          <a:p>
            <a:endParaRPr lang="en-GB" dirty="0"/>
          </a:p>
        </p:txBody>
      </p:sp>
      <p:sp>
        <p:nvSpPr>
          <p:cNvPr id="33" name="Rectangle 24"/>
          <p:cNvSpPr>
            <a:spLocks noChangeArrowheads="1"/>
          </p:cNvSpPr>
          <p:nvPr/>
        </p:nvSpPr>
        <p:spPr bwMode="auto">
          <a:xfrm rot="1503280" flipH="1">
            <a:off x="3108987" y="5170434"/>
            <a:ext cx="1482725" cy="173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nchor="ctr"/>
          <a:lstStyle/>
          <a:p>
            <a:r>
              <a:rPr lang="en-US" sz="1400" b="0" dirty="0"/>
              <a:t>FTP.south</a:t>
            </a:r>
          </a:p>
        </p:txBody>
      </p:sp>
      <p:sp>
        <p:nvSpPr>
          <p:cNvPr id="34" name="Oval 19"/>
          <p:cNvSpPr>
            <a:spLocks noChangeArrowheads="1"/>
          </p:cNvSpPr>
          <p:nvPr/>
        </p:nvSpPr>
        <p:spPr bwMode="auto">
          <a:xfrm flipH="1">
            <a:off x="2625725" y="4506913"/>
            <a:ext cx="701675" cy="396875"/>
          </a:xfrm>
          <a:prstGeom prst="ellipse">
            <a:avLst/>
          </a:prstGeom>
          <a:gradFill rotWithShape="1">
            <a:gsLst>
              <a:gs pos="0">
                <a:srgbClr val="FFFFFF"/>
              </a:gs>
              <a:gs pos="100000">
                <a:srgbClr val="EEEFD7"/>
              </a:gs>
            </a:gsLst>
            <a:path path="shape">
              <a:fillToRect l="50000" t="50000" r="50000" b="50000"/>
            </a:path>
          </a:gradFill>
          <a:ln w="9525" algn="ctr">
            <a:solidFill>
              <a:srgbClr val="808080"/>
            </a:solidFill>
            <a:round/>
            <a:headEnd/>
            <a:tailEnd/>
          </a:ln>
          <a:effectLst>
            <a:outerShdw dist="35921" dir="2700000" algn="ctr" rotWithShape="0">
              <a:srgbClr val="ADADAD"/>
            </a:outerShdw>
          </a:effectLst>
        </p:spPr>
        <p:txBody>
          <a:bodyPr wrap="none" anchor="ctr"/>
          <a:lstStyle/>
          <a:p>
            <a:pPr>
              <a:defRPr/>
            </a:pPr>
            <a:endParaRPr lang="en-GB" dirty="0"/>
          </a:p>
        </p:txBody>
      </p:sp>
      <p:pic>
        <p:nvPicPr>
          <p:cNvPr id="35" name="Picture 30" descr="Database01"/>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464050" y="5014913"/>
            <a:ext cx="736600" cy="593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6" name="Text Box 120"/>
          <p:cNvSpPr txBox="1">
            <a:spLocks noChangeArrowheads="1"/>
          </p:cNvSpPr>
          <p:nvPr/>
        </p:nvSpPr>
        <p:spPr bwMode="auto">
          <a:xfrm>
            <a:off x="6642100" y="3517900"/>
            <a:ext cx="2273300" cy="300038"/>
          </a:xfrm>
          <a:prstGeom prst="rect">
            <a:avLst/>
          </a:prstGeom>
          <a:noFill/>
          <a:ln w="38100" algn="ctr">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a:lstStyle>
            <a:lvl1pPr>
              <a:defRPr b="1">
                <a:solidFill>
                  <a:schemeClr val="tx1"/>
                </a:solidFill>
                <a:latin typeface="Verdana" pitchFamily="34" charset="0"/>
              </a:defRPr>
            </a:lvl1pPr>
            <a:lvl2pPr marL="742950" indent="-285750">
              <a:defRPr b="1">
                <a:solidFill>
                  <a:schemeClr val="tx1"/>
                </a:solidFill>
                <a:latin typeface="Verdana" pitchFamily="34" charset="0"/>
              </a:defRPr>
            </a:lvl2pPr>
            <a:lvl3pPr marL="1143000" indent="-228600">
              <a:defRPr b="1">
                <a:solidFill>
                  <a:schemeClr val="tx1"/>
                </a:solidFill>
                <a:latin typeface="Verdana" pitchFamily="34" charset="0"/>
              </a:defRPr>
            </a:lvl3pPr>
            <a:lvl4pPr marL="1600200" indent="-228600">
              <a:defRPr b="1">
                <a:solidFill>
                  <a:schemeClr val="tx1"/>
                </a:solidFill>
                <a:latin typeface="Verdana" pitchFamily="34" charset="0"/>
              </a:defRPr>
            </a:lvl4pPr>
            <a:lvl5pPr marL="2057400" indent="-228600">
              <a:defRPr b="1">
                <a:solidFill>
                  <a:schemeClr val="tx1"/>
                </a:solidFill>
                <a:latin typeface="Verdana" pitchFamily="34" charset="0"/>
              </a:defRPr>
            </a:lvl5pPr>
            <a:lvl6pPr marL="2514600" indent="-228600" algn="ctr" eaLnBrk="0" fontAlgn="base" hangingPunct="0">
              <a:spcBef>
                <a:spcPct val="0"/>
              </a:spcBef>
              <a:spcAft>
                <a:spcPct val="0"/>
              </a:spcAft>
              <a:defRPr b="1">
                <a:solidFill>
                  <a:schemeClr val="tx1"/>
                </a:solidFill>
                <a:latin typeface="Verdana" pitchFamily="34" charset="0"/>
              </a:defRPr>
            </a:lvl6pPr>
            <a:lvl7pPr marL="2971800" indent="-228600" algn="ctr" eaLnBrk="0" fontAlgn="base" hangingPunct="0">
              <a:spcBef>
                <a:spcPct val="0"/>
              </a:spcBef>
              <a:spcAft>
                <a:spcPct val="0"/>
              </a:spcAft>
              <a:defRPr b="1">
                <a:solidFill>
                  <a:schemeClr val="tx1"/>
                </a:solidFill>
                <a:latin typeface="Verdana" pitchFamily="34" charset="0"/>
              </a:defRPr>
            </a:lvl7pPr>
            <a:lvl8pPr marL="3429000" indent="-228600" algn="ctr" eaLnBrk="0" fontAlgn="base" hangingPunct="0">
              <a:spcBef>
                <a:spcPct val="0"/>
              </a:spcBef>
              <a:spcAft>
                <a:spcPct val="0"/>
              </a:spcAft>
              <a:defRPr b="1">
                <a:solidFill>
                  <a:schemeClr val="tx1"/>
                </a:solidFill>
                <a:latin typeface="Verdana" pitchFamily="34" charset="0"/>
              </a:defRPr>
            </a:lvl8pPr>
            <a:lvl9pPr marL="3886200" indent="-228600" algn="ctr" eaLnBrk="0" fontAlgn="base" hangingPunct="0">
              <a:spcBef>
                <a:spcPct val="0"/>
              </a:spcBef>
              <a:spcAft>
                <a:spcPct val="0"/>
              </a:spcAft>
              <a:defRPr b="1">
                <a:solidFill>
                  <a:schemeClr val="tx1"/>
                </a:solidFill>
                <a:latin typeface="Verdana" pitchFamily="34" charset="0"/>
              </a:defRPr>
            </a:lvl9pPr>
          </a:lstStyle>
          <a:p>
            <a:pPr>
              <a:spcBef>
                <a:spcPct val="50000"/>
              </a:spcBef>
            </a:pPr>
            <a:endParaRPr lang="en-US" dirty="0"/>
          </a:p>
        </p:txBody>
      </p:sp>
    </p:spTree>
    <p:extLst>
      <p:ext uri="{BB962C8B-B14F-4D97-AF65-F5344CB8AC3E}">
        <p14:creationId xmlns:p14="http://schemas.microsoft.com/office/powerpoint/2010/main" val="2655735427"/>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Implementing DNS Zones</a:t>
            </a:r>
            <a:endParaRPr lang="en-GB" dirty="0"/>
          </a:p>
        </p:txBody>
      </p:sp>
      <p:sp>
        <p:nvSpPr>
          <p:cNvPr id="4" name="AutoShape 8"/>
          <p:cNvSpPr>
            <a:spLocks noChangeArrowheads="1"/>
          </p:cNvSpPr>
          <p:nvPr/>
        </p:nvSpPr>
        <p:spPr bwMode="auto">
          <a:xfrm>
            <a:off x="3657600" y="6034909"/>
            <a:ext cx="1922463" cy="311150"/>
          </a:xfrm>
          <a:prstGeom prst="roundRect">
            <a:avLst>
              <a:gd name="adj" fmla="val 4167"/>
            </a:avLst>
          </a:prstGeom>
          <a:solidFill>
            <a:schemeClr val="bg1"/>
          </a:solidFill>
          <a:ln w="9525" algn="ctr">
            <a:solidFill>
              <a:srgbClr val="777777"/>
            </a:solidFill>
            <a:round/>
            <a:headEnd/>
            <a:tailEnd/>
          </a:ln>
        </p:spPr>
        <p:txBody>
          <a:bodyPr anchor="ctr"/>
          <a:lstStyle/>
          <a:p>
            <a:pPr>
              <a:lnSpc>
                <a:spcPct val="80000"/>
              </a:lnSpc>
            </a:pPr>
            <a:r>
              <a:rPr lang="en-US" sz="1600" dirty="0"/>
              <a:t>DNS Client2</a:t>
            </a:r>
          </a:p>
        </p:txBody>
      </p:sp>
      <p:sp>
        <p:nvSpPr>
          <p:cNvPr id="5" name="AutoShape 10"/>
          <p:cNvSpPr>
            <a:spLocks noChangeArrowheads="1"/>
          </p:cNvSpPr>
          <p:nvPr/>
        </p:nvSpPr>
        <p:spPr bwMode="auto">
          <a:xfrm>
            <a:off x="5133975" y="5288784"/>
            <a:ext cx="1958975" cy="311150"/>
          </a:xfrm>
          <a:prstGeom prst="roundRect">
            <a:avLst>
              <a:gd name="adj" fmla="val 4167"/>
            </a:avLst>
          </a:prstGeom>
          <a:solidFill>
            <a:schemeClr val="bg1"/>
          </a:solidFill>
          <a:ln w="9525" algn="ctr">
            <a:solidFill>
              <a:srgbClr val="777777"/>
            </a:solidFill>
            <a:round/>
            <a:headEnd/>
            <a:tailEnd/>
          </a:ln>
        </p:spPr>
        <p:txBody>
          <a:bodyPr anchor="ctr"/>
          <a:lstStyle/>
          <a:p>
            <a:pPr>
              <a:lnSpc>
                <a:spcPct val="80000"/>
              </a:lnSpc>
            </a:pPr>
            <a:r>
              <a:rPr lang="en-US" sz="1600" dirty="0"/>
              <a:t>DNS Client3</a:t>
            </a:r>
          </a:p>
        </p:txBody>
      </p:sp>
      <p:sp>
        <p:nvSpPr>
          <p:cNvPr id="6" name="Text Box 4"/>
          <p:cNvSpPr txBox="1">
            <a:spLocks noChangeArrowheads="1"/>
          </p:cNvSpPr>
          <p:nvPr/>
        </p:nvSpPr>
        <p:spPr bwMode="auto">
          <a:xfrm>
            <a:off x="2393950" y="1160463"/>
            <a:ext cx="410240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lvl1pPr>
              <a:defRPr b="1">
                <a:solidFill>
                  <a:schemeClr val="tx1"/>
                </a:solidFill>
                <a:latin typeface="Verdana" pitchFamily="34" charset="0"/>
              </a:defRPr>
            </a:lvl1pPr>
            <a:lvl2pPr marL="742950" indent="-285750">
              <a:defRPr b="1">
                <a:solidFill>
                  <a:schemeClr val="tx1"/>
                </a:solidFill>
                <a:latin typeface="Verdana" pitchFamily="34" charset="0"/>
              </a:defRPr>
            </a:lvl2pPr>
            <a:lvl3pPr marL="1143000" indent="-228600">
              <a:defRPr b="1">
                <a:solidFill>
                  <a:schemeClr val="tx1"/>
                </a:solidFill>
                <a:latin typeface="Verdana" pitchFamily="34" charset="0"/>
              </a:defRPr>
            </a:lvl3pPr>
            <a:lvl4pPr marL="1600200" indent="-228600">
              <a:defRPr b="1">
                <a:solidFill>
                  <a:schemeClr val="tx1"/>
                </a:solidFill>
                <a:latin typeface="Verdana" pitchFamily="34" charset="0"/>
              </a:defRPr>
            </a:lvl4pPr>
            <a:lvl5pPr marL="2057400" indent="-228600">
              <a:defRPr b="1">
                <a:solidFill>
                  <a:schemeClr val="tx1"/>
                </a:solidFill>
                <a:latin typeface="Verdana" pitchFamily="34" charset="0"/>
              </a:defRPr>
            </a:lvl5pPr>
            <a:lvl6pPr marL="2514600" indent="-228600" algn="ctr" eaLnBrk="0" fontAlgn="base" hangingPunct="0">
              <a:spcBef>
                <a:spcPct val="0"/>
              </a:spcBef>
              <a:spcAft>
                <a:spcPct val="0"/>
              </a:spcAft>
              <a:defRPr b="1">
                <a:solidFill>
                  <a:schemeClr val="tx1"/>
                </a:solidFill>
                <a:latin typeface="Verdana" pitchFamily="34" charset="0"/>
              </a:defRPr>
            </a:lvl6pPr>
            <a:lvl7pPr marL="2971800" indent="-228600" algn="ctr" eaLnBrk="0" fontAlgn="base" hangingPunct="0">
              <a:spcBef>
                <a:spcPct val="0"/>
              </a:spcBef>
              <a:spcAft>
                <a:spcPct val="0"/>
              </a:spcAft>
              <a:defRPr b="1">
                <a:solidFill>
                  <a:schemeClr val="tx1"/>
                </a:solidFill>
                <a:latin typeface="Verdana" pitchFamily="34" charset="0"/>
              </a:defRPr>
            </a:lvl7pPr>
            <a:lvl8pPr marL="3429000" indent="-228600" algn="ctr" eaLnBrk="0" fontAlgn="base" hangingPunct="0">
              <a:spcBef>
                <a:spcPct val="0"/>
              </a:spcBef>
              <a:spcAft>
                <a:spcPct val="0"/>
              </a:spcAft>
              <a:defRPr b="1">
                <a:solidFill>
                  <a:schemeClr val="tx1"/>
                </a:solidFill>
                <a:latin typeface="Verdana" pitchFamily="34" charset="0"/>
              </a:defRPr>
            </a:lvl8pPr>
            <a:lvl9pPr marL="3886200" indent="-228600" algn="ctr" eaLnBrk="0" fontAlgn="base" hangingPunct="0">
              <a:spcBef>
                <a:spcPct val="0"/>
              </a:spcBef>
              <a:spcAft>
                <a:spcPct val="0"/>
              </a:spcAft>
              <a:defRPr b="1">
                <a:solidFill>
                  <a:schemeClr val="tx1"/>
                </a:solidFill>
                <a:latin typeface="Verdana" pitchFamily="34" charset="0"/>
              </a:defRPr>
            </a:lvl9pPr>
          </a:lstStyle>
          <a:p>
            <a:r>
              <a:rPr lang="en-US" sz="1600" dirty="0"/>
              <a:t>Namespace: </a:t>
            </a:r>
            <a:r>
              <a:rPr lang="en-US" sz="1600" dirty="0" smtClean="0"/>
              <a:t>training.contoso.com</a:t>
            </a:r>
            <a:endParaRPr lang="en-US" sz="1600" dirty="0"/>
          </a:p>
        </p:txBody>
      </p:sp>
      <p:sp>
        <p:nvSpPr>
          <p:cNvPr id="7" name="Oval 5"/>
          <p:cNvSpPr>
            <a:spLocks noChangeArrowheads="1"/>
          </p:cNvSpPr>
          <p:nvPr/>
        </p:nvSpPr>
        <p:spPr bwMode="auto">
          <a:xfrm>
            <a:off x="1025525" y="3338513"/>
            <a:ext cx="4056063" cy="2325687"/>
          </a:xfrm>
          <a:prstGeom prst="ellipse">
            <a:avLst/>
          </a:prstGeom>
          <a:gradFill rotWithShape="1">
            <a:gsLst>
              <a:gs pos="0">
                <a:srgbClr val="FFFFFF"/>
              </a:gs>
              <a:gs pos="100000">
                <a:srgbClr val="EEEFD7"/>
              </a:gs>
            </a:gsLst>
            <a:path path="shape">
              <a:fillToRect l="50000" t="50000" r="50000" b="50000"/>
            </a:path>
          </a:gradFill>
          <a:ln w="9525" algn="ctr">
            <a:solidFill>
              <a:srgbClr val="333333"/>
            </a:solidFill>
            <a:round/>
            <a:headEnd/>
            <a:tailEnd/>
          </a:ln>
          <a:effectLst>
            <a:outerShdw dist="35921" dir="2700000" algn="ctr" rotWithShape="0">
              <a:srgbClr val="ADADAD"/>
            </a:outerShdw>
          </a:effectLst>
        </p:spPr>
        <p:txBody>
          <a:bodyPr wrap="none" anchor="ctr"/>
          <a:lstStyle/>
          <a:p>
            <a:pPr>
              <a:defRPr/>
            </a:pPr>
            <a:endParaRPr lang="en-US" sz="1600" dirty="0">
              <a:latin typeface="Arial" charset="0"/>
            </a:endParaRPr>
          </a:p>
        </p:txBody>
      </p:sp>
      <p:sp>
        <p:nvSpPr>
          <p:cNvPr id="8" name="AutoShape 6"/>
          <p:cNvSpPr>
            <a:spLocks noChangeArrowheads="1"/>
          </p:cNvSpPr>
          <p:nvPr/>
        </p:nvSpPr>
        <p:spPr bwMode="auto">
          <a:xfrm>
            <a:off x="552450" y="5787259"/>
            <a:ext cx="1922463" cy="311150"/>
          </a:xfrm>
          <a:prstGeom prst="roundRect">
            <a:avLst>
              <a:gd name="adj" fmla="val 4167"/>
            </a:avLst>
          </a:prstGeom>
          <a:solidFill>
            <a:schemeClr val="bg1"/>
          </a:solidFill>
          <a:ln w="9525" algn="ctr">
            <a:solidFill>
              <a:srgbClr val="777777"/>
            </a:solidFill>
            <a:round/>
            <a:headEnd/>
            <a:tailEnd/>
          </a:ln>
        </p:spPr>
        <p:txBody>
          <a:bodyPr anchor="ctr"/>
          <a:lstStyle/>
          <a:p>
            <a:pPr>
              <a:lnSpc>
                <a:spcPct val="80000"/>
              </a:lnSpc>
            </a:pPr>
            <a:r>
              <a:rPr lang="en-US" sz="1600" dirty="0"/>
              <a:t>DNS Client1</a:t>
            </a:r>
          </a:p>
        </p:txBody>
      </p:sp>
      <p:pic>
        <p:nvPicPr>
          <p:cNvPr id="9" name="Picture 7" descr="Computer_DesktopComputerSansKeyboard0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65525" y="4962525"/>
            <a:ext cx="850900" cy="1038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Picture 9" descr="Computer_DesktopComputerSansKeyboard0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762500" y="4217988"/>
            <a:ext cx="850900" cy="1038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AutoShape 11"/>
          <p:cNvSpPr>
            <a:spLocks noChangeArrowheads="1"/>
          </p:cNvSpPr>
          <p:nvPr/>
        </p:nvSpPr>
        <p:spPr bwMode="auto">
          <a:xfrm>
            <a:off x="127000" y="1944494"/>
            <a:ext cx="2844800" cy="595312"/>
          </a:xfrm>
          <a:prstGeom prst="roundRect">
            <a:avLst>
              <a:gd name="adj" fmla="val 4167"/>
            </a:avLst>
          </a:prstGeom>
          <a:solidFill>
            <a:schemeClr val="bg1"/>
          </a:solidFill>
          <a:ln w="9525" algn="ctr">
            <a:solidFill>
              <a:srgbClr val="777777"/>
            </a:solidFill>
            <a:round/>
            <a:headEnd/>
            <a:tailEnd/>
          </a:ln>
        </p:spPr>
        <p:txBody>
          <a:bodyPr anchor="ctr"/>
          <a:lstStyle/>
          <a:p>
            <a:pPr>
              <a:lnSpc>
                <a:spcPct val="80000"/>
              </a:lnSpc>
            </a:pPr>
            <a:r>
              <a:rPr lang="en-US" sz="1600" dirty="0"/>
              <a:t>DNS Server Authorized</a:t>
            </a:r>
          </a:p>
          <a:p>
            <a:pPr>
              <a:lnSpc>
                <a:spcPct val="80000"/>
              </a:lnSpc>
            </a:pPr>
            <a:r>
              <a:rPr lang="en-US" sz="1600" dirty="0"/>
              <a:t>for training</a:t>
            </a:r>
          </a:p>
        </p:txBody>
      </p:sp>
      <p:sp>
        <p:nvSpPr>
          <p:cNvPr id="12" name="Freeform 12"/>
          <p:cNvSpPr>
            <a:spLocks/>
          </p:cNvSpPr>
          <p:nvPr/>
        </p:nvSpPr>
        <p:spPr bwMode="auto">
          <a:xfrm rot="-120363">
            <a:off x="2711450" y="1957388"/>
            <a:ext cx="768350" cy="1811337"/>
          </a:xfrm>
          <a:custGeom>
            <a:avLst/>
            <a:gdLst>
              <a:gd name="T0" fmla="*/ 0 w 499"/>
              <a:gd name="T1" fmla="*/ 2147483647 h 1253"/>
              <a:gd name="T2" fmla="*/ 2147483647 w 499"/>
              <a:gd name="T3" fmla="*/ 0 h 1253"/>
              <a:gd name="T4" fmla="*/ 2147483647 w 499"/>
              <a:gd name="T5" fmla="*/ 2147483647 h 1253"/>
              <a:gd name="T6" fmla="*/ 0 w 499"/>
              <a:gd name="T7" fmla="*/ 2147483647 h 1253"/>
              <a:gd name="T8" fmla="*/ 0 60000 65536"/>
              <a:gd name="T9" fmla="*/ 0 60000 65536"/>
              <a:gd name="T10" fmla="*/ 0 60000 65536"/>
              <a:gd name="T11" fmla="*/ 0 60000 65536"/>
              <a:gd name="T12" fmla="*/ 0 w 499"/>
              <a:gd name="T13" fmla="*/ 0 h 1253"/>
              <a:gd name="T14" fmla="*/ 499 w 499"/>
              <a:gd name="T15" fmla="*/ 1253 h 1253"/>
            </a:gdLst>
            <a:ahLst/>
            <a:cxnLst>
              <a:cxn ang="T8">
                <a:pos x="T0" y="T1"/>
              </a:cxn>
              <a:cxn ang="T9">
                <a:pos x="T2" y="T3"/>
              </a:cxn>
              <a:cxn ang="T10">
                <a:pos x="T4" y="T5"/>
              </a:cxn>
              <a:cxn ang="T11">
                <a:pos x="T6" y="T7"/>
              </a:cxn>
            </a:cxnLst>
            <a:rect l="T12" t="T13" r="T14" b="T15"/>
            <a:pathLst>
              <a:path w="499" h="1253">
                <a:moveTo>
                  <a:pt x="0" y="1065"/>
                </a:moveTo>
                <a:lnTo>
                  <a:pt x="388" y="0"/>
                </a:lnTo>
                <a:lnTo>
                  <a:pt x="499" y="1253"/>
                </a:lnTo>
                <a:lnTo>
                  <a:pt x="0" y="1065"/>
                </a:lnTo>
                <a:close/>
              </a:path>
            </a:pathLst>
          </a:custGeom>
          <a:solidFill>
            <a:schemeClr val="accent2">
              <a:alpha val="50195"/>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en-US" dirty="0"/>
          </a:p>
        </p:txBody>
      </p:sp>
      <p:graphicFrame>
        <p:nvGraphicFramePr>
          <p:cNvPr id="13" name="Group 73"/>
          <p:cNvGraphicFramePr>
            <a:graphicFrameLocks noGrp="1"/>
          </p:cNvGraphicFramePr>
          <p:nvPr/>
        </p:nvGraphicFramePr>
        <p:xfrm>
          <a:off x="3084513" y="1895475"/>
          <a:ext cx="5937250" cy="1859216"/>
        </p:xfrm>
        <a:graphic>
          <a:graphicData uri="http://schemas.openxmlformats.org/drawingml/2006/table">
            <a:tbl>
              <a:tblPr/>
              <a:tblGrid>
                <a:gridCol w="1074737"/>
                <a:gridCol w="1628775"/>
                <a:gridCol w="1625600"/>
                <a:gridCol w="1608138"/>
              </a:tblGrid>
              <a:tr h="304748">
                <a:tc rowSpan="3">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Verdana" pitchFamily="34" charset="0"/>
                        </a:rPr>
                        <a:t>Forward zone</a:t>
                      </a:r>
                    </a:p>
                  </a:txBody>
                  <a:tcPr marT="45712" marB="45712" anchor="ctr" horzOverflow="overflow">
                    <a:lnL w="19050" cap="flat" cmpd="sng" algn="ctr">
                      <a:solidFill>
                        <a:srgbClr val="808080"/>
                      </a:solidFill>
                      <a:prstDash val="solid"/>
                      <a:round/>
                      <a:headEnd type="none" w="med" len="med"/>
                      <a:tailEnd type="none" w="med" len="med"/>
                    </a:lnL>
                    <a:lnR w="19050" cap="flat" cmpd="sng" algn="ctr">
                      <a:solidFill>
                        <a:srgbClr val="808080"/>
                      </a:solidFill>
                      <a:prstDash val="solid"/>
                      <a:round/>
                      <a:headEnd type="none" w="med" len="med"/>
                      <a:tailEnd type="none" w="med" len="med"/>
                    </a:lnR>
                    <a:lnT w="19050" cap="flat" cmpd="sng" algn="ctr">
                      <a:solidFill>
                        <a:srgbClr val="808080"/>
                      </a:solidFill>
                      <a:prstDash val="solid"/>
                      <a:round/>
                      <a:headEnd type="none" w="med" len="med"/>
                      <a:tailEnd type="none" w="med" len="med"/>
                    </a:lnT>
                    <a:lnB w="19050" cap="flat" cmpd="sng" algn="ctr">
                      <a:solidFill>
                        <a:srgbClr val="808080"/>
                      </a:solidFill>
                      <a:prstDash val="solid"/>
                      <a:round/>
                      <a:headEnd type="none" w="med" len="med"/>
                      <a:tailEnd type="none" w="med" len="med"/>
                    </a:lnB>
                    <a:lnTlToBr>
                      <a:noFill/>
                    </a:lnTlToBr>
                    <a:lnBlToTr>
                      <a:noFill/>
                    </a:lnBlToTr>
                    <a:solidFill>
                      <a:srgbClr val="E8F6E4"/>
                    </a:solidFill>
                  </a:tcPr>
                </a:tc>
                <a:tc rowSpan="3">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Verdana" pitchFamily="34" charset="0"/>
                        </a:rPr>
                        <a:t>Training</a:t>
                      </a:r>
                    </a:p>
                  </a:txBody>
                  <a:tcPr marT="45712" marB="45712" anchor="ctr" horzOverflow="overflow">
                    <a:lnL w="19050" cap="flat" cmpd="sng" algn="ctr">
                      <a:solidFill>
                        <a:srgbClr val="808080"/>
                      </a:solidFill>
                      <a:prstDash val="solid"/>
                      <a:round/>
                      <a:headEnd type="none" w="med" len="med"/>
                      <a:tailEnd type="none" w="med" len="med"/>
                    </a:lnL>
                    <a:lnR w="19050" cap="flat" cmpd="sng" algn="ctr">
                      <a:solidFill>
                        <a:srgbClr val="808080"/>
                      </a:solidFill>
                      <a:prstDash val="solid"/>
                      <a:round/>
                      <a:headEnd type="none" w="med" len="med"/>
                      <a:tailEnd type="none" w="med" len="med"/>
                    </a:lnR>
                    <a:lnT w="19050" cap="flat" cmpd="sng" algn="ctr">
                      <a:solidFill>
                        <a:srgbClr val="808080"/>
                      </a:solidFill>
                      <a:prstDash val="solid"/>
                      <a:round/>
                      <a:headEnd type="none" w="med" len="med"/>
                      <a:tailEnd type="none" w="med" len="med"/>
                    </a:lnT>
                    <a:lnB w="19050" cap="flat" cmpd="sng" algn="ctr">
                      <a:solidFill>
                        <a:srgbClr val="808080"/>
                      </a:solidFill>
                      <a:prstDash val="solid"/>
                      <a:round/>
                      <a:headEnd type="none" w="med" len="med"/>
                      <a:tailEnd type="none" w="med" len="med"/>
                    </a:lnB>
                    <a:lnTlToBr>
                      <a:noFill/>
                    </a:lnTlToBr>
                    <a:lnBlToTr>
                      <a:noFill/>
                    </a:lnBlToTr>
                    <a:solidFill>
                      <a:srgbClr val="E8F6E4"/>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smtClean="0">
                          <a:ln>
                            <a:noFill/>
                          </a:ln>
                          <a:solidFill>
                            <a:schemeClr val="tx1"/>
                          </a:solidFill>
                          <a:effectLst/>
                          <a:latin typeface="Verdana" pitchFamily="34" charset="0"/>
                        </a:rPr>
                        <a:t>DNS Client1</a:t>
                      </a:r>
                    </a:p>
                  </a:txBody>
                  <a:tcPr marT="45712" marB="45712" anchor="ctr" horzOverflow="overflow">
                    <a:lnL w="19050" cap="flat" cmpd="sng" algn="ctr">
                      <a:solidFill>
                        <a:srgbClr val="808080"/>
                      </a:solidFill>
                      <a:prstDash val="solid"/>
                      <a:round/>
                      <a:headEnd type="none" w="med" len="med"/>
                      <a:tailEnd type="none" w="med" len="med"/>
                    </a:lnL>
                    <a:lnR w="19050" cap="flat" cmpd="sng" algn="ctr">
                      <a:solidFill>
                        <a:srgbClr val="808080"/>
                      </a:solidFill>
                      <a:prstDash val="solid"/>
                      <a:round/>
                      <a:headEnd type="none" w="med" len="med"/>
                      <a:tailEnd type="none" w="med" len="med"/>
                    </a:lnR>
                    <a:lnT w="19050" cap="flat" cmpd="sng" algn="ctr">
                      <a:solidFill>
                        <a:srgbClr val="808080"/>
                      </a:solidFill>
                      <a:prstDash val="solid"/>
                      <a:round/>
                      <a:headEnd type="none" w="med" len="med"/>
                      <a:tailEnd type="none" w="med" len="med"/>
                    </a:lnT>
                    <a:lnB w="19050" cap="flat" cmpd="sng" algn="ctr">
                      <a:solidFill>
                        <a:srgbClr val="808080"/>
                      </a:solidFill>
                      <a:prstDash val="solid"/>
                      <a:round/>
                      <a:headEnd type="none" w="med" len="med"/>
                      <a:tailEnd type="none" w="med" len="med"/>
                    </a:lnB>
                    <a:lnTlToBr>
                      <a:noFill/>
                    </a:lnTlToBr>
                    <a:lnBlToTr>
                      <a:noFill/>
                    </a:lnBlToTr>
                    <a:solidFill>
                      <a:srgbClr val="E8F6E4"/>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smtClean="0">
                          <a:ln>
                            <a:noFill/>
                          </a:ln>
                          <a:solidFill>
                            <a:schemeClr val="tx1"/>
                          </a:solidFill>
                          <a:effectLst/>
                          <a:latin typeface="Verdana" pitchFamily="34" charset="0"/>
                        </a:rPr>
                        <a:t>192.168.2.45</a:t>
                      </a:r>
                    </a:p>
                  </a:txBody>
                  <a:tcPr marT="45712" marB="45712" anchor="ctr" horzOverflow="overflow">
                    <a:lnL w="19050" cap="flat" cmpd="sng" algn="ctr">
                      <a:solidFill>
                        <a:srgbClr val="808080"/>
                      </a:solidFill>
                      <a:prstDash val="solid"/>
                      <a:round/>
                      <a:headEnd type="none" w="med" len="med"/>
                      <a:tailEnd type="none" w="med" len="med"/>
                    </a:lnL>
                    <a:lnR w="19050" cap="flat" cmpd="sng" algn="ctr">
                      <a:solidFill>
                        <a:srgbClr val="808080"/>
                      </a:solidFill>
                      <a:prstDash val="solid"/>
                      <a:round/>
                      <a:headEnd type="none" w="med" len="med"/>
                      <a:tailEnd type="none" w="med" len="med"/>
                    </a:lnR>
                    <a:lnT w="19050" cap="flat" cmpd="sng" algn="ctr">
                      <a:solidFill>
                        <a:srgbClr val="808080"/>
                      </a:solidFill>
                      <a:prstDash val="solid"/>
                      <a:round/>
                      <a:headEnd type="none" w="med" len="med"/>
                      <a:tailEnd type="none" w="med" len="med"/>
                    </a:lnT>
                    <a:lnB w="19050" cap="flat" cmpd="sng" algn="ctr">
                      <a:solidFill>
                        <a:srgbClr val="808080"/>
                      </a:solidFill>
                      <a:prstDash val="solid"/>
                      <a:round/>
                      <a:headEnd type="none" w="med" len="med"/>
                      <a:tailEnd type="none" w="med" len="med"/>
                    </a:lnB>
                    <a:lnTlToBr>
                      <a:noFill/>
                    </a:lnTlToBr>
                    <a:lnBlToTr>
                      <a:noFill/>
                    </a:lnBlToTr>
                    <a:solidFill>
                      <a:srgbClr val="E8F6E4"/>
                    </a:solidFill>
                  </a:tcPr>
                </a:tc>
              </a:tr>
              <a:tr h="304748">
                <a:tc vMerge="1">
                  <a:txBody>
                    <a:bodyPr/>
                    <a:lstStyle/>
                    <a:p>
                      <a:endParaRPr lang="en-US"/>
                    </a:p>
                  </a:txBody>
                  <a:tcPr/>
                </a:tc>
                <a:tc vMerge="1">
                  <a:txBody>
                    <a:bodyPr/>
                    <a:lstStyle/>
                    <a:p>
                      <a:endParaRPr lang="en-US"/>
                    </a:p>
                  </a:txBody>
                  <a:tcPr/>
                </a:tc>
                <a:tc>
                  <a:txBody>
                    <a:bodyPr/>
                    <a:lstStyle/>
                    <a:p>
                      <a:pPr marL="177800" marR="0" lvl="0" indent="-177800" algn="l" defTabSz="914400" rtl="0" eaLnBrk="1" fontAlgn="base" latinLnBrk="0" hangingPunct="1">
                        <a:lnSpc>
                          <a:spcPct val="100000"/>
                        </a:lnSpc>
                        <a:spcBef>
                          <a:spcPct val="0"/>
                        </a:spcBef>
                        <a:spcAft>
                          <a:spcPct val="0"/>
                        </a:spcAft>
                        <a:buClr>
                          <a:schemeClr val="accent2"/>
                        </a:buClr>
                        <a:buSzTx/>
                        <a:buFont typeface="Wingdings" pitchFamily="2" charset="2"/>
                        <a:buNone/>
                        <a:tabLst/>
                      </a:pPr>
                      <a:r>
                        <a:rPr kumimoji="0" lang="en-US" sz="1400" b="0" i="0" u="none" strike="noStrike" cap="none" normalizeH="0" baseline="0" dirty="0" smtClean="0">
                          <a:ln>
                            <a:noFill/>
                          </a:ln>
                          <a:solidFill>
                            <a:schemeClr val="tx1"/>
                          </a:solidFill>
                          <a:effectLst/>
                          <a:latin typeface="Verdana" pitchFamily="34" charset="0"/>
                        </a:rPr>
                        <a:t>DNS Client2</a:t>
                      </a:r>
                    </a:p>
                  </a:txBody>
                  <a:tcPr marT="45712" marB="45712" anchor="ctr" horzOverflow="overflow">
                    <a:lnL w="19050" cap="flat" cmpd="sng" algn="ctr">
                      <a:solidFill>
                        <a:srgbClr val="808080"/>
                      </a:solidFill>
                      <a:prstDash val="solid"/>
                      <a:round/>
                      <a:headEnd type="none" w="med" len="med"/>
                      <a:tailEnd type="none" w="med" len="med"/>
                    </a:lnL>
                    <a:lnR w="19050" cap="flat" cmpd="sng" algn="ctr">
                      <a:solidFill>
                        <a:srgbClr val="808080"/>
                      </a:solidFill>
                      <a:prstDash val="solid"/>
                      <a:round/>
                      <a:headEnd type="none" w="med" len="med"/>
                      <a:tailEnd type="none" w="med" len="med"/>
                    </a:lnR>
                    <a:lnT w="19050" cap="flat" cmpd="sng" algn="ctr">
                      <a:solidFill>
                        <a:srgbClr val="808080"/>
                      </a:solidFill>
                      <a:prstDash val="solid"/>
                      <a:round/>
                      <a:headEnd type="none" w="med" len="med"/>
                      <a:tailEnd type="none" w="med" len="med"/>
                    </a:lnT>
                    <a:lnB w="19050" cap="flat" cmpd="sng" algn="ctr">
                      <a:solidFill>
                        <a:srgbClr val="808080"/>
                      </a:solidFill>
                      <a:prstDash val="solid"/>
                      <a:round/>
                      <a:headEnd type="none" w="med" len="med"/>
                      <a:tailEnd type="none" w="med" len="med"/>
                    </a:lnB>
                    <a:lnTlToBr>
                      <a:noFill/>
                    </a:lnTlToBr>
                    <a:lnBlToTr>
                      <a:noFill/>
                    </a:lnBlToTr>
                    <a:solidFill>
                      <a:srgbClr val="E8F6E4"/>
                    </a:solidFill>
                  </a:tcPr>
                </a:tc>
                <a:tc>
                  <a:txBody>
                    <a:bodyPr/>
                    <a:lstStyle/>
                    <a:p>
                      <a:pPr marL="177800" marR="0" lvl="0" indent="-17780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smtClean="0">
                          <a:ln>
                            <a:noFill/>
                          </a:ln>
                          <a:solidFill>
                            <a:schemeClr val="tx1"/>
                          </a:solidFill>
                          <a:effectLst/>
                          <a:latin typeface="Verdana" pitchFamily="34" charset="0"/>
                        </a:rPr>
                        <a:t>192.168.2.46</a:t>
                      </a:r>
                    </a:p>
                  </a:txBody>
                  <a:tcPr marT="45712" marB="45712" anchor="ctr" horzOverflow="overflow">
                    <a:lnL w="19050" cap="flat" cmpd="sng" algn="ctr">
                      <a:solidFill>
                        <a:srgbClr val="808080"/>
                      </a:solidFill>
                      <a:prstDash val="solid"/>
                      <a:round/>
                      <a:headEnd type="none" w="med" len="med"/>
                      <a:tailEnd type="none" w="med" len="med"/>
                    </a:lnL>
                    <a:lnR w="19050" cap="flat" cmpd="sng" algn="ctr">
                      <a:solidFill>
                        <a:srgbClr val="808080"/>
                      </a:solidFill>
                      <a:prstDash val="solid"/>
                      <a:round/>
                      <a:headEnd type="none" w="med" len="med"/>
                      <a:tailEnd type="none" w="med" len="med"/>
                    </a:lnR>
                    <a:lnT w="19050" cap="flat" cmpd="sng" algn="ctr">
                      <a:solidFill>
                        <a:srgbClr val="808080"/>
                      </a:solidFill>
                      <a:prstDash val="solid"/>
                      <a:round/>
                      <a:headEnd type="none" w="med" len="med"/>
                      <a:tailEnd type="none" w="med" len="med"/>
                    </a:lnT>
                    <a:lnB w="19050" cap="flat" cmpd="sng" algn="ctr">
                      <a:solidFill>
                        <a:srgbClr val="808080"/>
                      </a:solidFill>
                      <a:prstDash val="solid"/>
                      <a:round/>
                      <a:headEnd type="none" w="med" len="med"/>
                      <a:tailEnd type="none" w="med" len="med"/>
                    </a:lnB>
                    <a:lnTlToBr>
                      <a:noFill/>
                    </a:lnTlToBr>
                    <a:lnBlToTr>
                      <a:noFill/>
                    </a:lnBlToTr>
                    <a:solidFill>
                      <a:srgbClr val="E8F6E4"/>
                    </a:solidFill>
                  </a:tcPr>
                </a:tc>
              </a:tr>
              <a:tr h="304748">
                <a:tc vMerge="1">
                  <a:txBody>
                    <a:bodyPr/>
                    <a:lstStyle/>
                    <a:p>
                      <a:endParaRPr lang="en-US"/>
                    </a:p>
                  </a:txBody>
                  <a:tcPr/>
                </a:tc>
                <a:tc vMerge="1">
                  <a:txBody>
                    <a:bodyPr/>
                    <a:lstStyle/>
                    <a:p>
                      <a:endParaRPr lang="en-US"/>
                    </a:p>
                  </a:txBody>
                  <a:tcPr/>
                </a:tc>
                <a:tc>
                  <a:txBody>
                    <a:bodyPr/>
                    <a:lstStyle/>
                    <a:p>
                      <a:pPr marL="177800" marR="0" lvl="0" indent="-177800" algn="l" defTabSz="914400" rtl="0" eaLnBrk="1" fontAlgn="base" latinLnBrk="0" hangingPunct="1">
                        <a:lnSpc>
                          <a:spcPct val="100000"/>
                        </a:lnSpc>
                        <a:spcBef>
                          <a:spcPct val="0"/>
                        </a:spcBef>
                        <a:spcAft>
                          <a:spcPct val="0"/>
                        </a:spcAft>
                        <a:buClr>
                          <a:schemeClr val="accent2"/>
                        </a:buClr>
                        <a:buSzTx/>
                        <a:buFont typeface="Wingdings" pitchFamily="2" charset="2"/>
                        <a:buNone/>
                        <a:tabLst/>
                      </a:pPr>
                      <a:r>
                        <a:rPr kumimoji="0" lang="en-US" sz="1400" b="0" i="0" u="none" strike="noStrike" cap="none" normalizeH="0" baseline="0" dirty="0" smtClean="0">
                          <a:ln>
                            <a:noFill/>
                          </a:ln>
                          <a:solidFill>
                            <a:schemeClr val="tx1"/>
                          </a:solidFill>
                          <a:effectLst/>
                          <a:latin typeface="Verdana" pitchFamily="34" charset="0"/>
                        </a:rPr>
                        <a:t>DNS Client3</a:t>
                      </a:r>
                    </a:p>
                  </a:txBody>
                  <a:tcPr marT="45712" marB="45712" anchor="ctr" horzOverflow="overflow">
                    <a:lnL w="19050" cap="flat" cmpd="sng" algn="ctr">
                      <a:solidFill>
                        <a:srgbClr val="808080"/>
                      </a:solidFill>
                      <a:prstDash val="solid"/>
                      <a:round/>
                      <a:headEnd type="none" w="med" len="med"/>
                      <a:tailEnd type="none" w="med" len="med"/>
                    </a:lnL>
                    <a:lnR w="19050" cap="flat" cmpd="sng" algn="ctr">
                      <a:solidFill>
                        <a:srgbClr val="808080"/>
                      </a:solidFill>
                      <a:prstDash val="solid"/>
                      <a:round/>
                      <a:headEnd type="none" w="med" len="med"/>
                      <a:tailEnd type="none" w="med" len="med"/>
                    </a:lnR>
                    <a:lnT w="19050" cap="flat" cmpd="sng" algn="ctr">
                      <a:solidFill>
                        <a:srgbClr val="808080"/>
                      </a:solidFill>
                      <a:prstDash val="solid"/>
                      <a:round/>
                      <a:headEnd type="none" w="med" len="med"/>
                      <a:tailEnd type="none" w="med" len="med"/>
                    </a:lnT>
                    <a:lnB w="19050" cap="flat" cmpd="sng" algn="ctr">
                      <a:solidFill>
                        <a:srgbClr val="808080"/>
                      </a:solidFill>
                      <a:prstDash val="solid"/>
                      <a:round/>
                      <a:headEnd type="none" w="med" len="med"/>
                      <a:tailEnd type="none" w="med" len="med"/>
                    </a:lnB>
                    <a:lnTlToBr>
                      <a:noFill/>
                    </a:lnTlToBr>
                    <a:lnBlToTr>
                      <a:noFill/>
                    </a:lnBlToTr>
                    <a:solidFill>
                      <a:srgbClr val="E8F6E4"/>
                    </a:solidFill>
                  </a:tcPr>
                </a:tc>
                <a:tc>
                  <a:txBody>
                    <a:bodyPr/>
                    <a:lstStyle/>
                    <a:p>
                      <a:pPr marL="177800" marR="0" lvl="0" indent="-17780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smtClean="0">
                          <a:ln>
                            <a:noFill/>
                          </a:ln>
                          <a:solidFill>
                            <a:schemeClr val="tx1"/>
                          </a:solidFill>
                          <a:effectLst/>
                          <a:latin typeface="Verdana" pitchFamily="34" charset="0"/>
                        </a:rPr>
                        <a:t>192.168.2.47</a:t>
                      </a:r>
                    </a:p>
                  </a:txBody>
                  <a:tcPr marT="45712" marB="45712" anchor="ctr" horzOverflow="overflow">
                    <a:lnL w="19050" cap="flat" cmpd="sng" algn="ctr">
                      <a:solidFill>
                        <a:srgbClr val="808080"/>
                      </a:solidFill>
                      <a:prstDash val="solid"/>
                      <a:round/>
                      <a:headEnd type="none" w="med" len="med"/>
                      <a:tailEnd type="none" w="med" len="med"/>
                    </a:lnL>
                    <a:lnR w="19050" cap="flat" cmpd="sng" algn="ctr">
                      <a:solidFill>
                        <a:srgbClr val="808080"/>
                      </a:solidFill>
                      <a:prstDash val="solid"/>
                      <a:round/>
                      <a:headEnd type="none" w="med" len="med"/>
                      <a:tailEnd type="none" w="med" len="med"/>
                    </a:lnR>
                    <a:lnT w="19050" cap="flat" cmpd="sng" algn="ctr">
                      <a:solidFill>
                        <a:srgbClr val="808080"/>
                      </a:solidFill>
                      <a:prstDash val="solid"/>
                      <a:round/>
                      <a:headEnd type="none" w="med" len="med"/>
                      <a:tailEnd type="none" w="med" len="med"/>
                    </a:lnT>
                    <a:lnB w="19050" cap="flat" cmpd="sng" algn="ctr">
                      <a:solidFill>
                        <a:srgbClr val="808080"/>
                      </a:solidFill>
                      <a:prstDash val="solid"/>
                      <a:round/>
                      <a:headEnd type="none" w="med" len="med"/>
                      <a:tailEnd type="none" w="med" len="med"/>
                    </a:lnB>
                    <a:lnTlToBr>
                      <a:noFill/>
                    </a:lnTlToBr>
                    <a:lnBlToTr>
                      <a:noFill/>
                    </a:lnBlToTr>
                    <a:solidFill>
                      <a:srgbClr val="E8F6E4"/>
                    </a:solidFill>
                  </a:tcPr>
                </a:tc>
              </a:tr>
              <a:tr h="304748">
                <a:tc rowSpan="3">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400" b="1" i="0" u="none" strike="noStrike" cap="none" normalizeH="0" baseline="0" dirty="0" smtClean="0">
                        <a:ln>
                          <a:noFill/>
                        </a:ln>
                        <a:solidFill>
                          <a:schemeClr val="tx1"/>
                        </a:solidFill>
                        <a:effectLst/>
                        <a:latin typeface="Verdana" pitchFamily="34" charset="0"/>
                      </a:endParaRP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Verdana" pitchFamily="34" charset="0"/>
                        </a:rPr>
                        <a:t>Reverse zone</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Verdana" pitchFamily="34" charset="0"/>
                        </a:rPr>
                        <a:t> </a:t>
                      </a:r>
                    </a:p>
                  </a:txBody>
                  <a:tcPr marT="45712" marB="45712" anchor="ctr" horzOverflow="overflow">
                    <a:lnL w="19050" cap="flat" cmpd="sng" algn="ctr">
                      <a:solidFill>
                        <a:srgbClr val="808080"/>
                      </a:solidFill>
                      <a:prstDash val="solid"/>
                      <a:round/>
                      <a:headEnd type="none" w="med" len="med"/>
                      <a:tailEnd type="none" w="med" len="med"/>
                    </a:lnL>
                    <a:lnR w="19050" cap="flat" cmpd="sng" algn="ctr">
                      <a:solidFill>
                        <a:srgbClr val="808080"/>
                      </a:solidFill>
                      <a:prstDash val="solid"/>
                      <a:round/>
                      <a:headEnd type="none" w="med" len="med"/>
                      <a:tailEnd type="none" w="med" len="med"/>
                    </a:lnR>
                    <a:lnT w="19050" cap="flat" cmpd="sng" algn="ctr">
                      <a:solidFill>
                        <a:srgbClr val="808080"/>
                      </a:solidFill>
                      <a:prstDash val="solid"/>
                      <a:round/>
                      <a:headEnd type="none" w="med" len="med"/>
                      <a:tailEnd type="none" w="med" len="med"/>
                    </a:lnT>
                    <a:lnB w="19050" cap="flat" cmpd="sng" algn="ctr">
                      <a:solidFill>
                        <a:srgbClr val="808080"/>
                      </a:solidFill>
                      <a:prstDash val="solid"/>
                      <a:round/>
                      <a:headEnd type="none" w="med" len="med"/>
                      <a:tailEnd type="none" w="med" len="med"/>
                    </a:lnB>
                    <a:lnTlToBr>
                      <a:noFill/>
                    </a:lnTlToBr>
                    <a:lnBlToTr>
                      <a:noFill/>
                    </a:lnBlToTr>
                    <a:solidFill>
                      <a:srgbClr val="F6D9D4"/>
                    </a:solidFill>
                  </a:tcPr>
                </a:tc>
                <a:tc rowSpan="3">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Verdana" pitchFamily="34" charset="0"/>
                        </a:rPr>
                        <a:t>1.168.192.in-addr.arpa</a:t>
                      </a:r>
                    </a:p>
                  </a:txBody>
                  <a:tcPr marT="45712" marB="45712" anchor="ctr" horzOverflow="overflow">
                    <a:lnL w="19050" cap="flat" cmpd="sng" algn="ctr">
                      <a:solidFill>
                        <a:srgbClr val="808080"/>
                      </a:solidFill>
                      <a:prstDash val="solid"/>
                      <a:round/>
                      <a:headEnd type="none" w="med" len="med"/>
                      <a:tailEnd type="none" w="med" len="med"/>
                    </a:lnL>
                    <a:lnR w="19050" cap="flat" cmpd="sng" algn="ctr">
                      <a:solidFill>
                        <a:srgbClr val="808080"/>
                      </a:solidFill>
                      <a:prstDash val="solid"/>
                      <a:round/>
                      <a:headEnd type="none" w="med" len="med"/>
                      <a:tailEnd type="none" w="med" len="med"/>
                    </a:lnR>
                    <a:lnT w="19050" cap="flat" cmpd="sng" algn="ctr">
                      <a:solidFill>
                        <a:srgbClr val="808080"/>
                      </a:solidFill>
                      <a:prstDash val="solid"/>
                      <a:round/>
                      <a:headEnd type="none" w="med" len="med"/>
                      <a:tailEnd type="none" w="med" len="med"/>
                    </a:lnT>
                    <a:lnB w="19050" cap="flat" cmpd="sng" algn="ctr">
                      <a:solidFill>
                        <a:srgbClr val="808080"/>
                      </a:solidFill>
                      <a:prstDash val="solid"/>
                      <a:round/>
                      <a:headEnd type="none" w="med" len="med"/>
                      <a:tailEnd type="none" w="med" len="med"/>
                    </a:lnB>
                    <a:lnTlToBr>
                      <a:noFill/>
                    </a:lnTlToBr>
                    <a:lnBlToTr>
                      <a:noFill/>
                    </a:lnBlToTr>
                    <a:solidFill>
                      <a:srgbClr val="F6D9D4"/>
                    </a:solidFill>
                  </a:tcPr>
                </a:tc>
                <a:tc>
                  <a:txBody>
                    <a:bodyPr/>
                    <a:lstStyle/>
                    <a:p>
                      <a:pPr marL="177800" marR="0" lvl="0" indent="-17780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smtClean="0">
                          <a:ln>
                            <a:noFill/>
                          </a:ln>
                          <a:solidFill>
                            <a:schemeClr val="tx1"/>
                          </a:solidFill>
                          <a:effectLst/>
                          <a:latin typeface="Verdana" pitchFamily="34" charset="0"/>
                        </a:rPr>
                        <a:t>192.168.2.45</a:t>
                      </a:r>
                    </a:p>
                  </a:txBody>
                  <a:tcPr marT="45712" marB="45712" anchor="ctr" horzOverflow="overflow">
                    <a:lnL w="19050" cap="flat" cmpd="sng" algn="ctr">
                      <a:solidFill>
                        <a:srgbClr val="808080"/>
                      </a:solidFill>
                      <a:prstDash val="solid"/>
                      <a:round/>
                      <a:headEnd type="none" w="med" len="med"/>
                      <a:tailEnd type="none" w="med" len="med"/>
                    </a:lnL>
                    <a:lnR w="19050" cap="flat" cmpd="sng" algn="ctr">
                      <a:solidFill>
                        <a:srgbClr val="808080"/>
                      </a:solidFill>
                      <a:prstDash val="solid"/>
                      <a:round/>
                      <a:headEnd type="none" w="med" len="med"/>
                      <a:tailEnd type="none" w="med" len="med"/>
                    </a:lnR>
                    <a:lnT w="19050" cap="flat" cmpd="sng" algn="ctr">
                      <a:solidFill>
                        <a:srgbClr val="808080"/>
                      </a:solidFill>
                      <a:prstDash val="solid"/>
                      <a:round/>
                      <a:headEnd type="none" w="med" len="med"/>
                      <a:tailEnd type="none" w="med" len="med"/>
                    </a:lnT>
                    <a:lnB w="19050" cap="flat" cmpd="sng" algn="ctr">
                      <a:solidFill>
                        <a:srgbClr val="808080"/>
                      </a:solidFill>
                      <a:prstDash val="solid"/>
                      <a:round/>
                      <a:headEnd type="none" w="med" len="med"/>
                      <a:tailEnd type="none" w="med" len="med"/>
                    </a:lnB>
                    <a:lnTlToBr>
                      <a:noFill/>
                    </a:lnTlToBr>
                    <a:lnBlToTr>
                      <a:noFill/>
                    </a:lnBlToTr>
                    <a:solidFill>
                      <a:srgbClr val="F6D9D4"/>
                    </a:solidFill>
                  </a:tcPr>
                </a:tc>
                <a:tc>
                  <a:txBody>
                    <a:bodyPr/>
                    <a:lstStyle/>
                    <a:p>
                      <a:pPr marL="177800" marR="0" lvl="0" indent="-177800" algn="l" defTabSz="914400" rtl="0" eaLnBrk="1" fontAlgn="base" latinLnBrk="0" hangingPunct="1">
                        <a:lnSpc>
                          <a:spcPct val="100000"/>
                        </a:lnSpc>
                        <a:spcBef>
                          <a:spcPct val="0"/>
                        </a:spcBef>
                        <a:spcAft>
                          <a:spcPct val="0"/>
                        </a:spcAft>
                        <a:buClr>
                          <a:schemeClr val="accent2"/>
                        </a:buClr>
                        <a:buSzTx/>
                        <a:buFont typeface="Wingdings" pitchFamily="2" charset="2"/>
                        <a:buNone/>
                        <a:tabLst/>
                      </a:pPr>
                      <a:r>
                        <a:rPr kumimoji="0" lang="en-US" sz="1400" b="0" i="0" u="none" strike="noStrike" cap="none" normalizeH="0" baseline="0" dirty="0" smtClean="0">
                          <a:ln>
                            <a:noFill/>
                          </a:ln>
                          <a:solidFill>
                            <a:schemeClr val="tx1"/>
                          </a:solidFill>
                          <a:effectLst/>
                          <a:latin typeface="Verdana" pitchFamily="34" charset="0"/>
                        </a:rPr>
                        <a:t>DNS Client1</a:t>
                      </a:r>
                    </a:p>
                  </a:txBody>
                  <a:tcPr marT="45712" marB="45712" anchor="ctr" horzOverflow="overflow">
                    <a:lnL w="19050" cap="flat" cmpd="sng" algn="ctr">
                      <a:solidFill>
                        <a:srgbClr val="808080"/>
                      </a:solidFill>
                      <a:prstDash val="solid"/>
                      <a:round/>
                      <a:headEnd type="none" w="med" len="med"/>
                      <a:tailEnd type="none" w="med" len="med"/>
                    </a:lnL>
                    <a:lnR w="19050" cap="flat" cmpd="sng" algn="ctr">
                      <a:solidFill>
                        <a:srgbClr val="808080"/>
                      </a:solidFill>
                      <a:prstDash val="solid"/>
                      <a:round/>
                      <a:headEnd type="none" w="med" len="med"/>
                      <a:tailEnd type="none" w="med" len="med"/>
                    </a:lnR>
                    <a:lnT w="19050" cap="flat" cmpd="sng" algn="ctr">
                      <a:solidFill>
                        <a:srgbClr val="808080"/>
                      </a:solidFill>
                      <a:prstDash val="solid"/>
                      <a:round/>
                      <a:headEnd type="none" w="med" len="med"/>
                      <a:tailEnd type="none" w="med" len="med"/>
                    </a:lnT>
                    <a:lnB w="19050" cap="flat" cmpd="sng" algn="ctr">
                      <a:solidFill>
                        <a:srgbClr val="808080"/>
                      </a:solidFill>
                      <a:prstDash val="solid"/>
                      <a:round/>
                      <a:headEnd type="none" w="med" len="med"/>
                      <a:tailEnd type="none" w="med" len="med"/>
                    </a:lnB>
                    <a:lnTlToBr>
                      <a:noFill/>
                    </a:lnTlToBr>
                    <a:lnBlToTr>
                      <a:noFill/>
                    </a:lnBlToTr>
                    <a:solidFill>
                      <a:srgbClr val="F6D9D4"/>
                    </a:solidFill>
                  </a:tcPr>
                </a:tc>
              </a:tr>
              <a:tr h="304748">
                <a:tc vMerge="1">
                  <a:txBody>
                    <a:bodyPr/>
                    <a:lstStyle/>
                    <a:p>
                      <a:endParaRPr lang="en-US"/>
                    </a:p>
                  </a:txBody>
                  <a:tcPr/>
                </a:tc>
                <a:tc vMerge="1">
                  <a:txBody>
                    <a:bodyPr/>
                    <a:lstStyle/>
                    <a:p>
                      <a:endParaRPr lang="en-US"/>
                    </a:p>
                  </a:txBody>
                  <a:tcPr/>
                </a:tc>
                <a:tc>
                  <a:txBody>
                    <a:bodyPr/>
                    <a:lstStyle/>
                    <a:p>
                      <a:pPr marL="177800" marR="0" lvl="0" indent="-17780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smtClean="0">
                          <a:ln>
                            <a:noFill/>
                          </a:ln>
                          <a:solidFill>
                            <a:schemeClr val="tx1"/>
                          </a:solidFill>
                          <a:effectLst/>
                          <a:latin typeface="Verdana" pitchFamily="34" charset="0"/>
                        </a:rPr>
                        <a:t>192.168.2.46</a:t>
                      </a:r>
                    </a:p>
                  </a:txBody>
                  <a:tcPr marT="45712" marB="45712" anchor="ctr" horzOverflow="overflow">
                    <a:lnL w="19050" cap="flat" cmpd="sng" algn="ctr">
                      <a:solidFill>
                        <a:srgbClr val="808080"/>
                      </a:solidFill>
                      <a:prstDash val="solid"/>
                      <a:round/>
                      <a:headEnd type="none" w="med" len="med"/>
                      <a:tailEnd type="none" w="med" len="med"/>
                    </a:lnL>
                    <a:lnR w="19050" cap="flat" cmpd="sng" algn="ctr">
                      <a:solidFill>
                        <a:srgbClr val="808080"/>
                      </a:solidFill>
                      <a:prstDash val="solid"/>
                      <a:round/>
                      <a:headEnd type="none" w="med" len="med"/>
                      <a:tailEnd type="none" w="med" len="med"/>
                    </a:lnR>
                    <a:lnT w="19050" cap="flat" cmpd="sng" algn="ctr">
                      <a:solidFill>
                        <a:srgbClr val="808080"/>
                      </a:solidFill>
                      <a:prstDash val="solid"/>
                      <a:round/>
                      <a:headEnd type="none" w="med" len="med"/>
                      <a:tailEnd type="none" w="med" len="med"/>
                    </a:lnT>
                    <a:lnB w="19050" cap="flat" cmpd="sng" algn="ctr">
                      <a:solidFill>
                        <a:srgbClr val="808080"/>
                      </a:solidFill>
                      <a:prstDash val="solid"/>
                      <a:round/>
                      <a:headEnd type="none" w="med" len="med"/>
                      <a:tailEnd type="none" w="med" len="med"/>
                    </a:lnB>
                    <a:lnTlToBr>
                      <a:noFill/>
                    </a:lnTlToBr>
                    <a:lnBlToTr>
                      <a:noFill/>
                    </a:lnBlToTr>
                    <a:solidFill>
                      <a:srgbClr val="F6D9D4"/>
                    </a:solidFill>
                  </a:tcPr>
                </a:tc>
                <a:tc>
                  <a:txBody>
                    <a:bodyPr/>
                    <a:lstStyle/>
                    <a:p>
                      <a:pPr marL="177800" marR="0" lvl="0" indent="-177800" algn="l" defTabSz="914400" rtl="0" eaLnBrk="1" fontAlgn="base" latinLnBrk="0" hangingPunct="1">
                        <a:lnSpc>
                          <a:spcPct val="100000"/>
                        </a:lnSpc>
                        <a:spcBef>
                          <a:spcPct val="0"/>
                        </a:spcBef>
                        <a:spcAft>
                          <a:spcPct val="0"/>
                        </a:spcAft>
                        <a:buClr>
                          <a:schemeClr val="accent2"/>
                        </a:buClr>
                        <a:buSzTx/>
                        <a:buFont typeface="Wingdings" pitchFamily="2" charset="2"/>
                        <a:buNone/>
                        <a:tabLst/>
                      </a:pPr>
                      <a:r>
                        <a:rPr kumimoji="0" lang="en-US" sz="1400" b="0" i="0" u="none" strike="noStrike" cap="none" normalizeH="0" baseline="0" dirty="0" smtClean="0">
                          <a:ln>
                            <a:noFill/>
                          </a:ln>
                          <a:solidFill>
                            <a:schemeClr val="tx1"/>
                          </a:solidFill>
                          <a:effectLst/>
                          <a:latin typeface="Verdana" pitchFamily="34" charset="0"/>
                        </a:rPr>
                        <a:t>DNS Client2</a:t>
                      </a:r>
                    </a:p>
                  </a:txBody>
                  <a:tcPr marT="45712" marB="45712" anchor="ctr" horzOverflow="overflow">
                    <a:lnL w="19050" cap="flat" cmpd="sng" algn="ctr">
                      <a:solidFill>
                        <a:srgbClr val="808080"/>
                      </a:solidFill>
                      <a:prstDash val="solid"/>
                      <a:round/>
                      <a:headEnd type="none" w="med" len="med"/>
                      <a:tailEnd type="none" w="med" len="med"/>
                    </a:lnL>
                    <a:lnR w="19050" cap="flat" cmpd="sng" algn="ctr">
                      <a:solidFill>
                        <a:srgbClr val="808080"/>
                      </a:solidFill>
                      <a:prstDash val="solid"/>
                      <a:round/>
                      <a:headEnd type="none" w="med" len="med"/>
                      <a:tailEnd type="none" w="med" len="med"/>
                    </a:lnR>
                    <a:lnT w="19050" cap="flat" cmpd="sng" algn="ctr">
                      <a:solidFill>
                        <a:srgbClr val="808080"/>
                      </a:solidFill>
                      <a:prstDash val="solid"/>
                      <a:round/>
                      <a:headEnd type="none" w="med" len="med"/>
                      <a:tailEnd type="none" w="med" len="med"/>
                    </a:lnT>
                    <a:lnB w="19050" cap="flat" cmpd="sng" algn="ctr">
                      <a:solidFill>
                        <a:srgbClr val="808080"/>
                      </a:solidFill>
                      <a:prstDash val="solid"/>
                      <a:round/>
                      <a:headEnd type="none" w="med" len="med"/>
                      <a:tailEnd type="none" w="med" len="med"/>
                    </a:lnB>
                    <a:lnTlToBr>
                      <a:noFill/>
                    </a:lnTlToBr>
                    <a:lnBlToTr>
                      <a:noFill/>
                    </a:lnBlToTr>
                    <a:solidFill>
                      <a:srgbClr val="F6D9D4"/>
                    </a:solidFill>
                  </a:tcPr>
                </a:tc>
              </a:tr>
              <a:tr h="335223">
                <a:tc vMerge="1">
                  <a:txBody>
                    <a:bodyPr/>
                    <a:lstStyle/>
                    <a:p>
                      <a:endParaRPr lang="en-US"/>
                    </a:p>
                  </a:txBody>
                  <a:tcPr/>
                </a:tc>
                <a:tc vMerge="1">
                  <a:txBody>
                    <a:bodyPr/>
                    <a:lstStyle/>
                    <a:p>
                      <a:endParaRPr lang="en-US"/>
                    </a:p>
                  </a:txBody>
                  <a:tcPr/>
                </a:tc>
                <a:tc>
                  <a:txBody>
                    <a:bodyPr/>
                    <a:lstStyle/>
                    <a:p>
                      <a:pPr marL="177800" marR="0" lvl="0" indent="-17780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smtClean="0">
                          <a:ln>
                            <a:noFill/>
                          </a:ln>
                          <a:solidFill>
                            <a:schemeClr val="tx1"/>
                          </a:solidFill>
                          <a:effectLst/>
                          <a:latin typeface="Verdana" pitchFamily="34" charset="0"/>
                        </a:rPr>
                        <a:t>192.168.2.47</a:t>
                      </a:r>
                    </a:p>
                  </a:txBody>
                  <a:tcPr marT="45712" marB="45712" anchor="ctr" horzOverflow="overflow">
                    <a:lnL w="19050" cap="flat" cmpd="sng" algn="ctr">
                      <a:solidFill>
                        <a:srgbClr val="808080"/>
                      </a:solidFill>
                      <a:prstDash val="solid"/>
                      <a:round/>
                      <a:headEnd type="none" w="med" len="med"/>
                      <a:tailEnd type="none" w="med" len="med"/>
                    </a:lnL>
                    <a:lnR w="19050" cap="flat" cmpd="sng" algn="ctr">
                      <a:solidFill>
                        <a:srgbClr val="808080"/>
                      </a:solidFill>
                      <a:prstDash val="solid"/>
                      <a:round/>
                      <a:headEnd type="none" w="med" len="med"/>
                      <a:tailEnd type="none" w="med" len="med"/>
                    </a:lnR>
                    <a:lnT w="19050" cap="flat" cmpd="sng" algn="ctr">
                      <a:solidFill>
                        <a:srgbClr val="808080"/>
                      </a:solidFill>
                      <a:prstDash val="solid"/>
                      <a:round/>
                      <a:headEnd type="none" w="med" len="med"/>
                      <a:tailEnd type="none" w="med" len="med"/>
                    </a:lnT>
                    <a:lnB w="19050" cap="flat" cmpd="sng" algn="ctr">
                      <a:solidFill>
                        <a:srgbClr val="808080"/>
                      </a:solidFill>
                      <a:prstDash val="solid"/>
                      <a:round/>
                      <a:headEnd type="none" w="med" len="med"/>
                      <a:tailEnd type="none" w="med" len="med"/>
                    </a:lnB>
                    <a:lnTlToBr>
                      <a:noFill/>
                    </a:lnTlToBr>
                    <a:lnBlToTr>
                      <a:noFill/>
                    </a:lnBlToTr>
                    <a:solidFill>
                      <a:srgbClr val="F6D9D4"/>
                    </a:solidFill>
                  </a:tcPr>
                </a:tc>
                <a:tc>
                  <a:txBody>
                    <a:bodyPr/>
                    <a:lstStyle/>
                    <a:p>
                      <a:pPr marL="177800" marR="0" lvl="0" indent="-177800" algn="l" defTabSz="914400" rtl="0" eaLnBrk="1" fontAlgn="base" latinLnBrk="0" hangingPunct="1">
                        <a:lnSpc>
                          <a:spcPct val="100000"/>
                        </a:lnSpc>
                        <a:spcBef>
                          <a:spcPct val="0"/>
                        </a:spcBef>
                        <a:spcAft>
                          <a:spcPct val="0"/>
                        </a:spcAft>
                        <a:buClr>
                          <a:schemeClr val="accent2"/>
                        </a:buClr>
                        <a:buSzTx/>
                        <a:buFont typeface="Wingdings" pitchFamily="2" charset="2"/>
                        <a:buNone/>
                        <a:tabLst/>
                      </a:pPr>
                      <a:r>
                        <a:rPr kumimoji="0" lang="en-US" sz="1400" b="0" i="0" u="none" strike="noStrike" cap="none" normalizeH="0" baseline="0" dirty="0" smtClean="0">
                          <a:ln>
                            <a:noFill/>
                          </a:ln>
                          <a:solidFill>
                            <a:schemeClr val="tx1"/>
                          </a:solidFill>
                          <a:effectLst/>
                          <a:latin typeface="Verdana" pitchFamily="34" charset="0"/>
                        </a:rPr>
                        <a:t>DNS Client3</a:t>
                      </a:r>
                    </a:p>
                  </a:txBody>
                  <a:tcPr marT="45712" marB="45712" anchor="ctr" horzOverflow="overflow">
                    <a:lnL w="19050" cap="flat" cmpd="sng" algn="ctr">
                      <a:solidFill>
                        <a:srgbClr val="808080"/>
                      </a:solidFill>
                      <a:prstDash val="solid"/>
                      <a:round/>
                      <a:headEnd type="none" w="med" len="med"/>
                      <a:tailEnd type="none" w="med" len="med"/>
                    </a:lnL>
                    <a:lnR w="19050" cap="flat" cmpd="sng" algn="ctr">
                      <a:solidFill>
                        <a:srgbClr val="808080"/>
                      </a:solidFill>
                      <a:prstDash val="solid"/>
                      <a:round/>
                      <a:headEnd type="none" w="med" len="med"/>
                      <a:tailEnd type="none" w="med" len="med"/>
                    </a:lnR>
                    <a:lnT w="19050" cap="flat" cmpd="sng" algn="ctr">
                      <a:solidFill>
                        <a:srgbClr val="808080"/>
                      </a:solidFill>
                      <a:prstDash val="solid"/>
                      <a:round/>
                      <a:headEnd type="none" w="med" len="med"/>
                      <a:tailEnd type="none" w="med" len="med"/>
                    </a:lnT>
                    <a:lnB w="19050" cap="flat" cmpd="sng" algn="ctr">
                      <a:solidFill>
                        <a:srgbClr val="808080"/>
                      </a:solidFill>
                      <a:prstDash val="solid"/>
                      <a:round/>
                      <a:headEnd type="none" w="med" len="med"/>
                      <a:tailEnd type="none" w="med" len="med"/>
                    </a:lnB>
                    <a:lnTlToBr>
                      <a:noFill/>
                    </a:lnTlToBr>
                    <a:lnBlToTr>
                      <a:noFill/>
                    </a:lnBlToTr>
                    <a:solidFill>
                      <a:srgbClr val="F6D9D4"/>
                    </a:solidFill>
                  </a:tcPr>
                </a:tc>
              </a:tr>
            </a:tbl>
          </a:graphicData>
        </a:graphic>
      </p:graphicFrame>
      <p:grpSp>
        <p:nvGrpSpPr>
          <p:cNvPr id="14" name="Group 45"/>
          <p:cNvGrpSpPr>
            <a:grpSpLocks/>
          </p:cNvGrpSpPr>
          <p:nvPr/>
        </p:nvGrpSpPr>
        <p:grpSpPr bwMode="auto">
          <a:xfrm>
            <a:off x="1454150" y="2573338"/>
            <a:ext cx="1477963" cy="1377950"/>
            <a:chOff x="1205" y="1577"/>
            <a:chExt cx="1088" cy="1014"/>
          </a:xfrm>
        </p:grpSpPr>
        <p:pic>
          <p:nvPicPr>
            <p:cNvPr id="15" name="Picture 46" descr="Server01"/>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205" y="1577"/>
              <a:ext cx="815" cy="9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 name="Picture 47" descr="Database01"/>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721" y="2128"/>
              <a:ext cx="572" cy="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7" name="Arc 48"/>
          <p:cNvSpPr>
            <a:spLocks/>
          </p:cNvSpPr>
          <p:nvPr/>
        </p:nvSpPr>
        <p:spPr bwMode="auto">
          <a:xfrm>
            <a:off x="715963" y="3278188"/>
            <a:ext cx="1752600" cy="1930400"/>
          </a:xfrm>
          <a:custGeom>
            <a:avLst/>
            <a:gdLst>
              <a:gd name="T0" fmla="*/ 2147483647 w 43200"/>
              <a:gd name="T1" fmla="*/ 2147483647 h 41810"/>
              <a:gd name="T2" fmla="*/ 2147483647 w 43200"/>
              <a:gd name="T3" fmla="*/ 0 h 41810"/>
              <a:gd name="T4" fmla="*/ 2147483647 w 43200"/>
              <a:gd name="T5" fmla="*/ 2147483647 h 41810"/>
              <a:gd name="T6" fmla="*/ 0 60000 65536"/>
              <a:gd name="T7" fmla="*/ 0 60000 65536"/>
              <a:gd name="T8" fmla="*/ 0 60000 65536"/>
              <a:gd name="T9" fmla="*/ 0 w 43200"/>
              <a:gd name="T10" fmla="*/ 0 h 41810"/>
              <a:gd name="T11" fmla="*/ 43200 w 43200"/>
              <a:gd name="T12" fmla="*/ 41810 h 41810"/>
            </a:gdLst>
            <a:ahLst/>
            <a:cxnLst>
              <a:cxn ang="T6">
                <a:pos x="T0" y="T1"/>
              </a:cxn>
              <a:cxn ang="T7">
                <a:pos x="T2" y="T3"/>
              </a:cxn>
              <a:cxn ang="T8">
                <a:pos x="T4" y="T5"/>
              </a:cxn>
            </a:cxnLst>
            <a:rect l="T9" t="T10" r="T11" b="T12"/>
            <a:pathLst>
              <a:path w="43200" h="41810" fill="none" extrusionOk="0">
                <a:moveTo>
                  <a:pt x="42759" y="15870"/>
                </a:moveTo>
                <a:cubicBezTo>
                  <a:pt x="43052" y="17298"/>
                  <a:pt x="43200" y="18752"/>
                  <a:pt x="43200" y="20210"/>
                </a:cubicBezTo>
                <a:cubicBezTo>
                  <a:pt x="43200" y="32139"/>
                  <a:pt x="33529" y="41810"/>
                  <a:pt x="21600" y="41810"/>
                </a:cubicBezTo>
                <a:cubicBezTo>
                  <a:pt x="9670" y="41810"/>
                  <a:pt x="0" y="32139"/>
                  <a:pt x="0" y="20210"/>
                </a:cubicBezTo>
                <a:cubicBezTo>
                  <a:pt x="-1" y="11220"/>
                  <a:pt x="5567" y="3171"/>
                  <a:pt x="13977" y="-1"/>
                </a:cubicBezTo>
              </a:path>
              <a:path w="43200" h="41810" stroke="0" extrusionOk="0">
                <a:moveTo>
                  <a:pt x="42759" y="15870"/>
                </a:moveTo>
                <a:cubicBezTo>
                  <a:pt x="43052" y="17298"/>
                  <a:pt x="43200" y="18752"/>
                  <a:pt x="43200" y="20210"/>
                </a:cubicBezTo>
                <a:cubicBezTo>
                  <a:pt x="43200" y="32139"/>
                  <a:pt x="33529" y="41810"/>
                  <a:pt x="21600" y="41810"/>
                </a:cubicBezTo>
                <a:cubicBezTo>
                  <a:pt x="9670" y="41810"/>
                  <a:pt x="0" y="32139"/>
                  <a:pt x="0" y="20210"/>
                </a:cubicBezTo>
                <a:cubicBezTo>
                  <a:pt x="-1" y="11220"/>
                  <a:pt x="5567" y="3171"/>
                  <a:pt x="13977" y="-1"/>
                </a:cubicBezTo>
                <a:lnTo>
                  <a:pt x="21600" y="20210"/>
                </a:lnTo>
                <a:close/>
              </a:path>
            </a:pathLst>
          </a:custGeom>
          <a:noFill/>
          <a:ln w="50800">
            <a:solidFill>
              <a:srgbClr val="CC0000"/>
            </a:solidFill>
            <a:round/>
            <a:headEnd type="triangle" w="med" len="med"/>
            <a:tailEnd type="triangle" w="med" len="med"/>
          </a:ln>
          <a:extLst>
            <a:ext uri="{909E8E84-426E-40DD-AFC4-6F175D3DCCD1}">
              <a14:hiddenFill xmlns:a14="http://schemas.microsoft.com/office/drawing/2010/main">
                <a:solidFill>
                  <a:srgbClr val="FFFFFF"/>
                </a:solidFill>
              </a14:hiddenFill>
            </a:ext>
          </a:extLst>
        </p:spPr>
        <p:txBody>
          <a:bodyPr/>
          <a:lstStyle/>
          <a:p>
            <a:endParaRPr lang="en-US" dirty="0"/>
          </a:p>
        </p:txBody>
      </p:sp>
      <p:sp>
        <p:nvSpPr>
          <p:cNvPr id="18" name="AutoShape 49"/>
          <p:cNvSpPr>
            <a:spLocks noChangeArrowheads="1"/>
          </p:cNvSpPr>
          <p:nvPr/>
        </p:nvSpPr>
        <p:spPr bwMode="auto">
          <a:xfrm>
            <a:off x="112713" y="3968750"/>
            <a:ext cx="2027237" cy="376238"/>
          </a:xfrm>
          <a:prstGeom prst="roundRect">
            <a:avLst>
              <a:gd name="adj" fmla="val 16667"/>
            </a:avLst>
          </a:prstGeom>
          <a:gradFill rotWithShape="1">
            <a:gsLst>
              <a:gs pos="0">
                <a:srgbClr val="ADE2A1"/>
              </a:gs>
              <a:gs pos="100000">
                <a:srgbClr val="E8F6E4"/>
              </a:gs>
            </a:gsLst>
            <a:lin ang="2700000" scaled="1"/>
          </a:gradFill>
          <a:ln w="9525" algn="ctr">
            <a:solidFill>
              <a:srgbClr val="4D4D4D"/>
            </a:solidFill>
            <a:round/>
            <a:headEnd/>
            <a:tailEnd/>
          </a:ln>
        </p:spPr>
        <p:txBody>
          <a:bodyPr anchor="ctr"/>
          <a:lstStyle/>
          <a:p>
            <a:pPr>
              <a:lnSpc>
                <a:spcPct val="85000"/>
              </a:lnSpc>
            </a:pPr>
            <a:r>
              <a:rPr lang="en-US" sz="1600" dirty="0"/>
              <a:t>DNS Client2 = ?</a:t>
            </a:r>
          </a:p>
        </p:txBody>
      </p:sp>
      <p:pic>
        <p:nvPicPr>
          <p:cNvPr id="19" name="Picture 50" descr="Computer_DesktopComputerSansKeyboard0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23913" y="4687888"/>
            <a:ext cx="850900" cy="1038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 name="AutoShape 51"/>
          <p:cNvSpPr>
            <a:spLocks noChangeArrowheads="1"/>
          </p:cNvSpPr>
          <p:nvPr/>
        </p:nvSpPr>
        <p:spPr bwMode="auto">
          <a:xfrm>
            <a:off x="1657350" y="4551363"/>
            <a:ext cx="2232025" cy="376237"/>
          </a:xfrm>
          <a:prstGeom prst="roundRect">
            <a:avLst>
              <a:gd name="adj" fmla="val 16667"/>
            </a:avLst>
          </a:prstGeom>
          <a:gradFill rotWithShape="1">
            <a:gsLst>
              <a:gs pos="0">
                <a:srgbClr val="ADE2A1"/>
              </a:gs>
              <a:gs pos="100000">
                <a:srgbClr val="E8F6E4"/>
              </a:gs>
            </a:gsLst>
            <a:lin ang="2700000" scaled="1"/>
          </a:gradFill>
          <a:ln w="9525" algn="ctr">
            <a:solidFill>
              <a:srgbClr val="4D4D4D"/>
            </a:solidFill>
            <a:round/>
            <a:headEnd/>
            <a:tailEnd/>
          </a:ln>
        </p:spPr>
        <p:txBody>
          <a:bodyPr anchor="ctr"/>
          <a:lstStyle/>
          <a:p>
            <a:pPr>
              <a:lnSpc>
                <a:spcPct val="85000"/>
              </a:lnSpc>
            </a:pPr>
            <a:r>
              <a:rPr lang="en-US" sz="1600" dirty="0"/>
              <a:t>192.168.2.46 = ?</a:t>
            </a:r>
          </a:p>
        </p:txBody>
      </p:sp>
      <p:grpSp>
        <p:nvGrpSpPr>
          <p:cNvPr id="21" name="Group 52"/>
          <p:cNvGrpSpPr>
            <a:grpSpLocks/>
          </p:cNvGrpSpPr>
          <p:nvPr/>
        </p:nvGrpSpPr>
        <p:grpSpPr bwMode="auto">
          <a:xfrm>
            <a:off x="8023225" y="6262688"/>
            <a:ext cx="914400" cy="425450"/>
            <a:chOff x="384" y="3024"/>
            <a:chExt cx="720" cy="336"/>
          </a:xfrm>
        </p:grpSpPr>
        <p:sp>
          <p:nvSpPr>
            <p:cNvPr id="22" name="Oval 53"/>
            <p:cNvSpPr>
              <a:spLocks noChangeArrowheads="1"/>
            </p:cNvSpPr>
            <p:nvPr/>
          </p:nvSpPr>
          <p:spPr bwMode="auto">
            <a:xfrm>
              <a:off x="384" y="3024"/>
              <a:ext cx="720" cy="336"/>
            </a:xfrm>
            <a:prstGeom prst="ellipse">
              <a:avLst/>
            </a:prstGeom>
            <a:gradFill rotWithShape="0">
              <a:gsLst>
                <a:gs pos="0">
                  <a:srgbClr val="666699"/>
                </a:gs>
                <a:gs pos="100000">
                  <a:srgbClr val="99CCFF"/>
                </a:gs>
              </a:gsLst>
              <a:lin ang="5400000" scaled="1"/>
            </a:gradFill>
            <a:ln w="9525" algn="ctr">
              <a:noFill/>
              <a:round/>
              <a:headEnd/>
              <a:tailEnd/>
            </a:ln>
            <a:effectLst>
              <a:outerShdw dist="17961" dir="2700000" algn="ctr" rotWithShape="0">
                <a:srgbClr val="969696"/>
              </a:outerShdw>
            </a:effectLst>
          </p:spPr>
          <p:txBody>
            <a:bodyPr wrap="none" anchor="ctr"/>
            <a:lstStyle/>
            <a:p>
              <a:pPr>
                <a:defRPr/>
              </a:pPr>
              <a:endParaRPr lang="en-US" dirty="0"/>
            </a:p>
          </p:txBody>
        </p:sp>
        <p:grpSp>
          <p:nvGrpSpPr>
            <p:cNvPr id="23" name="Group 54"/>
            <p:cNvGrpSpPr>
              <a:grpSpLocks/>
            </p:cNvGrpSpPr>
            <p:nvPr/>
          </p:nvGrpSpPr>
          <p:grpSpPr bwMode="auto">
            <a:xfrm>
              <a:off x="480" y="3096"/>
              <a:ext cx="240" cy="192"/>
              <a:chOff x="480" y="3096"/>
              <a:chExt cx="240" cy="192"/>
            </a:xfrm>
          </p:grpSpPr>
          <p:sp>
            <p:nvSpPr>
              <p:cNvPr id="24" name="Oval 55"/>
              <p:cNvSpPr>
                <a:spLocks noChangeArrowheads="1"/>
              </p:cNvSpPr>
              <p:nvPr/>
            </p:nvSpPr>
            <p:spPr bwMode="auto">
              <a:xfrm>
                <a:off x="480" y="3096"/>
                <a:ext cx="240" cy="192"/>
              </a:xfrm>
              <a:prstGeom prst="ellipse">
                <a:avLst/>
              </a:prstGeom>
              <a:gradFill rotWithShape="0">
                <a:gsLst>
                  <a:gs pos="0">
                    <a:srgbClr val="666699"/>
                  </a:gs>
                  <a:gs pos="100000">
                    <a:srgbClr val="99CCFF"/>
                  </a:gs>
                </a:gsLst>
                <a:lin ang="18900000" scaled="1"/>
              </a:gradFill>
              <a:ln>
                <a:noFill/>
              </a:ln>
              <a:extLst>
                <a:ext uri="{91240B29-F687-4F45-9708-019B960494DF}">
                  <a14:hiddenLine xmlns:a14="http://schemas.microsoft.com/office/drawing/2010/main" w="9525" algn="ctr">
                    <a:solidFill>
                      <a:srgbClr val="000000"/>
                    </a:solidFill>
                    <a:round/>
                    <a:headEnd/>
                    <a:tailEnd/>
                  </a14:hiddenLine>
                </a:ext>
              </a:extLst>
            </p:spPr>
            <p:txBody>
              <a:bodyPr wrap="none" anchor="ctr"/>
              <a:lstStyle/>
              <a:p>
                <a:endParaRPr lang="en-US" dirty="0"/>
              </a:p>
            </p:txBody>
          </p:sp>
          <p:sp>
            <p:nvSpPr>
              <p:cNvPr id="25" name="Freeform 56"/>
              <p:cNvSpPr>
                <a:spLocks/>
              </p:cNvSpPr>
              <p:nvPr/>
            </p:nvSpPr>
            <p:spPr bwMode="auto">
              <a:xfrm>
                <a:off x="539" y="3123"/>
                <a:ext cx="139" cy="133"/>
              </a:xfrm>
              <a:custGeom>
                <a:avLst/>
                <a:gdLst/>
                <a:ahLst/>
                <a:cxnLst>
                  <a:cxn ang="0">
                    <a:pos x="0" y="0"/>
                  </a:cxn>
                  <a:cxn ang="0">
                    <a:pos x="0" y="576"/>
                  </a:cxn>
                  <a:cxn ang="0">
                    <a:pos x="432" y="288"/>
                  </a:cxn>
                  <a:cxn ang="0">
                    <a:pos x="0" y="0"/>
                  </a:cxn>
                </a:cxnLst>
                <a:rect l="0" t="0" r="r" b="b"/>
                <a:pathLst>
                  <a:path w="432" h="576">
                    <a:moveTo>
                      <a:pt x="0" y="0"/>
                    </a:moveTo>
                    <a:cubicBezTo>
                      <a:pt x="0" y="0"/>
                      <a:pt x="91" y="226"/>
                      <a:pt x="0" y="576"/>
                    </a:cubicBezTo>
                    <a:cubicBezTo>
                      <a:pt x="216" y="432"/>
                      <a:pt x="432" y="288"/>
                      <a:pt x="432" y="288"/>
                    </a:cubicBezTo>
                    <a:lnTo>
                      <a:pt x="0" y="0"/>
                    </a:lnTo>
                    <a:close/>
                  </a:path>
                </a:pathLst>
              </a:custGeom>
              <a:gradFill rotWithShape="1">
                <a:gsLst>
                  <a:gs pos="0">
                    <a:srgbClr val="FFFFCC"/>
                  </a:gs>
                  <a:gs pos="100000">
                    <a:srgbClr val="FFCC66"/>
                  </a:gs>
                </a:gsLst>
                <a:lin ang="18900000" scaled="1"/>
              </a:gradFill>
              <a:ln w="9525" cap="flat" cmpd="sng">
                <a:solidFill>
                  <a:srgbClr val="666699"/>
                </a:solidFill>
                <a:prstDash val="solid"/>
                <a:round/>
                <a:headEnd type="none" w="med" len="med"/>
                <a:tailEnd type="none" w="med" len="med"/>
              </a:ln>
              <a:effectLst>
                <a:outerShdw dist="17961" dir="8100000" algn="ctr" rotWithShape="0">
                  <a:schemeClr val="tx1"/>
                </a:outerShdw>
              </a:effectLst>
            </p:spPr>
            <p:txBody>
              <a:bodyPr wrap="none" anchor="ctr"/>
              <a:lstStyle/>
              <a:p>
                <a:pPr>
                  <a:defRPr/>
                </a:pPr>
                <a:endParaRPr lang="en-US" dirty="0"/>
              </a:p>
            </p:txBody>
          </p:sp>
        </p:grpSp>
      </p:grpSp>
      <p:grpSp>
        <p:nvGrpSpPr>
          <p:cNvPr id="26" name="Group 57"/>
          <p:cNvGrpSpPr>
            <a:grpSpLocks/>
          </p:cNvGrpSpPr>
          <p:nvPr/>
        </p:nvGrpSpPr>
        <p:grpSpPr bwMode="auto">
          <a:xfrm>
            <a:off x="8510588" y="6353175"/>
            <a:ext cx="304800" cy="244475"/>
            <a:chOff x="768" y="3096"/>
            <a:chExt cx="240" cy="192"/>
          </a:xfrm>
        </p:grpSpPr>
        <p:sp>
          <p:nvSpPr>
            <p:cNvPr id="27" name="Oval 58"/>
            <p:cNvSpPr>
              <a:spLocks noChangeArrowheads="1"/>
            </p:cNvSpPr>
            <p:nvPr/>
          </p:nvSpPr>
          <p:spPr bwMode="auto">
            <a:xfrm>
              <a:off x="768" y="3096"/>
              <a:ext cx="240" cy="192"/>
            </a:xfrm>
            <a:prstGeom prst="ellipse">
              <a:avLst/>
            </a:prstGeom>
            <a:gradFill rotWithShape="0">
              <a:gsLst>
                <a:gs pos="0">
                  <a:srgbClr val="666699"/>
                </a:gs>
                <a:gs pos="100000">
                  <a:srgbClr val="99CCFF"/>
                </a:gs>
              </a:gsLst>
              <a:lin ang="18900000" scaled="1"/>
            </a:gradFill>
            <a:ln>
              <a:noFill/>
            </a:ln>
            <a:extLst>
              <a:ext uri="{91240B29-F687-4F45-9708-019B960494DF}">
                <a14:hiddenLine xmlns:a14="http://schemas.microsoft.com/office/drawing/2010/main" w="9525" algn="ctr">
                  <a:solidFill>
                    <a:srgbClr val="000000"/>
                  </a:solidFill>
                  <a:round/>
                  <a:headEnd/>
                  <a:tailEnd/>
                </a14:hiddenLine>
              </a:ext>
            </a:extLst>
          </p:spPr>
          <p:txBody>
            <a:bodyPr wrap="none" anchor="ctr"/>
            <a:lstStyle/>
            <a:p>
              <a:endParaRPr lang="en-US" dirty="0"/>
            </a:p>
          </p:txBody>
        </p:sp>
        <p:sp>
          <p:nvSpPr>
            <p:cNvPr id="28" name="Rectangle 59"/>
            <p:cNvSpPr>
              <a:spLocks noChangeArrowheads="1"/>
            </p:cNvSpPr>
            <p:nvPr/>
          </p:nvSpPr>
          <p:spPr bwMode="auto">
            <a:xfrm>
              <a:off x="841" y="3145"/>
              <a:ext cx="95" cy="96"/>
            </a:xfrm>
            <a:prstGeom prst="rect">
              <a:avLst/>
            </a:prstGeom>
            <a:gradFill rotWithShape="1">
              <a:gsLst>
                <a:gs pos="0">
                  <a:srgbClr val="FFFFCC"/>
                </a:gs>
                <a:gs pos="100000">
                  <a:srgbClr val="FFCC66"/>
                </a:gs>
              </a:gsLst>
              <a:lin ang="18900000" scaled="1"/>
            </a:gradFill>
            <a:ln w="9525" algn="ctr">
              <a:solidFill>
                <a:srgbClr val="666699"/>
              </a:solidFill>
              <a:miter lim="800000"/>
              <a:headEnd/>
              <a:tailEnd/>
            </a:ln>
            <a:effectLst>
              <a:outerShdw dist="17961" dir="8100000" algn="ctr" rotWithShape="0">
                <a:schemeClr val="tx1"/>
              </a:outerShdw>
            </a:effectLst>
          </p:spPr>
          <p:txBody>
            <a:bodyPr wrap="none" anchor="ctr"/>
            <a:lstStyle/>
            <a:p>
              <a:pPr>
                <a:defRPr/>
              </a:pPr>
              <a:endParaRPr lang="en-US" dirty="0"/>
            </a:p>
          </p:txBody>
        </p:sp>
      </p:grpSp>
    </p:spTree>
    <p:extLst>
      <p:ext uri="{BB962C8B-B14F-4D97-AF65-F5344CB8AC3E}">
        <p14:creationId xmlns:p14="http://schemas.microsoft.com/office/powerpoint/2010/main" val="41120271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par>
                                <p:cTn id="8" presetID="10" presetClass="entr" presetSubtype="0" fill="hold"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fade">
                                      <p:cBhvr>
                                        <p:cTn id="10" dur="500"/>
                                        <p:tgtEl>
                                          <p:spTgt spid="13"/>
                                        </p:tgtEl>
                                      </p:cBhvr>
                                    </p:animEffect>
                                  </p:childTnLst>
                                </p:cTn>
                              </p:par>
                            </p:childTnLst>
                          </p:cTn>
                        </p:par>
                        <p:par>
                          <p:cTn id="11" fill="hold">
                            <p:stCondLst>
                              <p:cond delay="500"/>
                            </p:stCondLst>
                            <p:childTnLst>
                              <p:par>
                                <p:cTn id="12" presetID="1" presetClass="entr" presetSubtype="0" fill="hold" nodeType="afterEffect">
                                  <p:stCondLst>
                                    <p:cond delay="0"/>
                                  </p:stCondLst>
                                  <p:childTnLst>
                                    <p:set>
                                      <p:cBhvr>
                                        <p:cTn id="13" dur="1" fill="hold">
                                          <p:stCondLst>
                                            <p:cond delay="0"/>
                                          </p:stCondLst>
                                        </p:cTn>
                                        <p:tgtEl>
                                          <p:spTgt spid="2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Planning Zone Transfers</a:t>
            </a:r>
            <a:endParaRPr lang="en-GB" dirty="0"/>
          </a:p>
        </p:txBody>
      </p:sp>
      <p:sp>
        <p:nvSpPr>
          <p:cNvPr id="4" name="AutoShape 4"/>
          <p:cNvSpPr>
            <a:spLocks noChangeArrowheads="1"/>
          </p:cNvSpPr>
          <p:nvPr/>
        </p:nvSpPr>
        <p:spPr bwMode="auto">
          <a:xfrm>
            <a:off x="1108075" y="1206500"/>
            <a:ext cx="6958013" cy="847725"/>
          </a:xfrm>
          <a:prstGeom prst="roundRect">
            <a:avLst>
              <a:gd name="adj" fmla="val 11611"/>
            </a:avLst>
          </a:prstGeom>
          <a:gradFill rotWithShape="1">
            <a:gsLst>
              <a:gs pos="0">
                <a:srgbClr val="EAABA0"/>
              </a:gs>
              <a:gs pos="100000">
                <a:srgbClr val="F6D9D4"/>
              </a:gs>
            </a:gsLst>
            <a:lin ang="2700000" scaled="1"/>
          </a:gradFill>
          <a:ln w="9525" algn="ctr">
            <a:solidFill>
              <a:srgbClr val="808080"/>
            </a:solidFill>
            <a:round/>
            <a:headEnd/>
            <a:tailEnd/>
          </a:ln>
          <a:effectLst>
            <a:outerShdw dist="35921" dir="2700000" algn="ctr" rotWithShape="0">
              <a:srgbClr val="C0C0C0"/>
            </a:outerShdw>
          </a:effectLst>
        </p:spPr>
        <p:txBody>
          <a:bodyPr anchor="ctr"/>
          <a:lstStyle/>
          <a:p>
            <a:pPr algn="l" eaLnBrk="1" hangingPunct="1">
              <a:defRPr/>
            </a:pPr>
            <a:r>
              <a:rPr lang="en-US" dirty="0"/>
              <a:t>A </a:t>
            </a:r>
            <a:r>
              <a:rPr lang="en-US" i="1" dirty="0"/>
              <a:t>DNS zone transfer</a:t>
            </a:r>
            <a:r>
              <a:rPr lang="en-US" dirty="0"/>
              <a:t> is the synchronization of authoritative DNS zone data between DNS servers</a:t>
            </a:r>
          </a:p>
        </p:txBody>
      </p:sp>
      <p:grpSp>
        <p:nvGrpSpPr>
          <p:cNvPr id="5" name="Group 5"/>
          <p:cNvGrpSpPr>
            <a:grpSpLocks/>
          </p:cNvGrpSpPr>
          <p:nvPr/>
        </p:nvGrpSpPr>
        <p:grpSpPr bwMode="auto">
          <a:xfrm>
            <a:off x="8023225" y="6257925"/>
            <a:ext cx="914400" cy="425450"/>
            <a:chOff x="384" y="3024"/>
            <a:chExt cx="720" cy="336"/>
          </a:xfrm>
        </p:grpSpPr>
        <p:sp>
          <p:nvSpPr>
            <p:cNvPr id="6" name="Oval 6"/>
            <p:cNvSpPr>
              <a:spLocks noChangeArrowheads="1"/>
            </p:cNvSpPr>
            <p:nvPr/>
          </p:nvSpPr>
          <p:spPr bwMode="auto">
            <a:xfrm>
              <a:off x="384" y="3024"/>
              <a:ext cx="720" cy="336"/>
            </a:xfrm>
            <a:prstGeom prst="ellipse">
              <a:avLst/>
            </a:prstGeom>
            <a:gradFill rotWithShape="0">
              <a:gsLst>
                <a:gs pos="0">
                  <a:srgbClr val="666699"/>
                </a:gs>
                <a:gs pos="100000">
                  <a:srgbClr val="99CCFF"/>
                </a:gs>
              </a:gsLst>
              <a:lin ang="5400000" scaled="1"/>
            </a:gradFill>
            <a:ln w="9525" algn="ctr">
              <a:noFill/>
              <a:round/>
              <a:headEnd/>
              <a:tailEnd/>
            </a:ln>
            <a:effectLst>
              <a:outerShdw dist="17961" dir="2700000" algn="ctr" rotWithShape="0">
                <a:srgbClr val="969696"/>
              </a:outerShdw>
            </a:effectLst>
          </p:spPr>
          <p:txBody>
            <a:bodyPr wrap="none" anchor="ctr"/>
            <a:lstStyle/>
            <a:p>
              <a:pPr>
                <a:defRPr/>
              </a:pPr>
              <a:endParaRPr lang="en-US" dirty="0"/>
            </a:p>
          </p:txBody>
        </p:sp>
        <p:grpSp>
          <p:nvGrpSpPr>
            <p:cNvPr id="7" name="Group 7"/>
            <p:cNvGrpSpPr>
              <a:grpSpLocks/>
            </p:cNvGrpSpPr>
            <p:nvPr/>
          </p:nvGrpSpPr>
          <p:grpSpPr bwMode="auto">
            <a:xfrm>
              <a:off x="480" y="3096"/>
              <a:ext cx="240" cy="192"/>
              <a:chOff x="480" y="3096"/>
              <a:chExt cx="240" cy="192"/>
            </a:xfrm>
          </p:grpSpPr>
          <p:sp>
            <p:nvSpPr>
              <p:cNvPr id="8" name="Oval 8"/>
              <p:cNvSpPr>
                <a:spLocks noChangeArrowheads="1"/>
              </p:cNvSpPr>
              <p:nvPr/>
            </p:nvSpPr>
            <p:spPr bwMode="auto">
              <a:xfrm>
                <a:off x="480" y="3096"/>
                <a:ext cx="240" cy="192"/>
              </a:xfrm>
              <a:prstGeom prst="ellipse">
                <a:avLst/>
              </a:prstGeom>
              <a:gradFill rotWithShape="0">
                <a:gsLst>
                  <a:gs pos="0">
                    <a:srgbClr val="666699"/>
                  </a:gs>
                  <a:gs pos="100000">
                    <a:srgbClr val="99CCFF"/>
                  </a:gs>
                </a:gsLst>
                <a:lin ang="18900000" scaled="1"/>
              </a:gradFill>
              <a:ln>
                <a:noFill/>
              </a:ln>
              <a:extLst>
                <a:ext uri="{91240B29-F687-4F45-9708-019B960494DF}">
                  <a14:hiddenLine xmlns:a14="http://schemas.microsoft.com/office/drawing/2010/main" w="9525" algn="ctr">
                    <a:solidFill>
                      <a:srgbClr val="000000"/>
                    </a:solidFill>
                    <a:round/>
                    <a:headEnd/>
                    <a:tailEnd/>
                  </a14:hiddenLine>
                </a:ext>
              </a:extLst>
            </p:spPr>
            <p:txBody>
              <a:bodyPr wrap="none" anchor="ctr"/>
              <a:lstStyle/>
              <a:p>
                <a:endParaRPr lang="en-US" dirty="0"/>
              </a:p>
            </p:txBody>
          </p:sp>
          <p:sp>
            <p:nvSpPr>
              <p:cNvPr id="9" name="Freeform 9"/>
              <p:cNvSpPr>
                <a:spLocks/>
              </p:cNvSpPr>
              <p:nvPr/>
            </p:nvSpPr>
            <p:spPr bwMode="auto">
              <a:xfrm>
                <a:off x="539" y="3123"/>
                <a:ext cx="139" cy="133"/>
              </a:xfrm>
              <a:custGeom>
                <a:avLst/>
                <a:gdLst/>
                <a:ahLst/>
                <a:cxnLst>
                  <a:cxn ang="0">
                    <a:pos x="0" y="0"/>
                  </a:cxn>
                  <a:cxn ang="0">
                    <a:pos x="0" y="576"/>
                  </a:cxn>
                  <a:cxn ang="0">
                    <a:pos x="432" y="288"/>
                  </a:cxn>
                  <a:cxn ang="0">
                    <a:pos x="0" y="0"/>
                  </a:cxn>
                </a:cxnLst>
                <a:rect l="0" t="0" r="r" b="b"/>
                <a:pathLst>
                  <a:path w="432" h="576">
                    <a:moveTo>
                      <a:pt x="0" y="0"/>
                    </a:moveTo>
                    <a:cubicBezTo>
                      <a:pt x="0" y="0"/>
                      <a:pt x="91" y="226"/>
                      <a:pt x="0" y="576"/>
                    </a:cubicBezTo>
                    <a:cubicBezTo>
                      <a:pt x="216" y="432"/>
                      <a:pt x="432" y="288"/>
                      <a:pt x="432" y="288"/>
                    </a:cubicBezTo>
                    <a:lnTo>
                      <a:pt x="0" y="0"/>
                    </a:lnTo>
                    <a:close/>
                  </a:path>
                </a:pathLst>
              </a:custGeom>
              <a:gradFill rotWithShape="1">
                <a:gsLst>
                  <a:gs pos="0">
                    <a:srgbClr val="FFFFCC"/>
                  </a:gs>
                  <a:gs pos="100000">
                    <a:srgbClr val="FFCC66"/>
                  </a:gs>
                </a:gsLst>
                <a:lin ang="18900000" scaled="1"/>
              </a:gradFill>
              <a:ln w="9525" cap="flat" cmpd="sng">
                <a:solidFill>
                  <a:srgbClr val="666699"/>
                </a:solidFill>
                <a:prstDash val="solid"/>
                <a:round/>
                <a:headEnd type="none" w="med" len="med"/>
                <a:tailEnd type="none" w="med" len="med"/>
              </a:ln>
              <a:effectLst>
                <a:outerShdw dist="17961" dir="8100000" algn="ctr" rotWithShape="0">
                  <a:schemeClr val="tx1"/>
                </a:outerShdw>
              </a:effectLst>
            </p:spPr>
            <p:txBody>
              <a:bodyPr wrap="none" anchor="ctr"/>
              <a:lstStyle/>
              <a:p>
                <a:pPr>
                  <a:defRPr/>
                </a:pPr>
                <a:endParaRPr lang="en-US" dirty="0"/>
              </a:p>
            </p:txBody>
          </p:sp>
        </p:grpSp>
      </p:grpSp>
      <p:grpSp>
        <p:nvGrpSpPr>
          <p:cNvPr id="10" name="Group 10"/>
          <p:cNvGrpSpPr>
            <a:grpSpLocks/>
          </p:cNvGrpSpPr>
          <p:nvPr/>
        </p:nvGrpSpPr>
        <p:grpSpPr bwMode="auto">
          <a:xfrm>
            <a:off x="8510588" y="6348413"/>
            <a:ext cx="304800" cy="244475"/>
            <a:chOff x="768" y="3096"/>
            <a:chExt cx="240" cy="192"/>
          </a:xfrm>
        </p:grpSpPr>
        <p:sp>
          <p:nvSpPr>
            <p:cNvPr id="11" name="Oval 11"/>
            <p:cNvSpPr>
              <a:spLocks noChangeArrowheads="1"/>
            </p:cNvSpPr>
            <p:nvPr/>
          </p:nvSpPr>
          <p:spPr bwMode="auto">
            <a:xfrm>
              <a:off x="768" y="3096"/>
              <a:ext cx="240" cy="192"/>
            </a:xfrm>
            <a:prstGeom prst="ellipse">
              <a:avLst/>
            </a:prstGeom>
            <a:gradFill rotWithShape="0">
              <a:gsLst>
                <a:gs pos="0">
                  <a:srgbClr val="666699"/>
                </a:gs>
                <a:gs pos="100000">
                  <a:srgbClr val="99CCFF"/>
                </a:gs>
              </a:gsLst>
              <a:lin ang="18900000" scaled="1"/>
            </a:gradFill>
            <a:ln>
              <a:noFill/>
            </a:ln>
            <a:extLst>
              <a:ext uri="{91240B29-F687-4F45-9708-019B960494DF}">
                <a14:hiddenLine xmlns:a14="http://schemas.microsoft.com/office/drawing/2010/main" w="9525" algn="ctr">
                  <a:solidFill>
                    <a:srgbClr val="000000"/>
                  </a:solidFill>
                  <a:round/>
                  <a:headEnd/>
                  <a:tailEnd/>
                </a14:hiddenLine>
              </a:ext>
            </a:extLst>
          </p:spPr>
          <p:txBody>
            <a:bodyPr wrap="none" anchor="ctr"/>
            <a:lstStyle/>
            <a:p>
              <a:endParaRPr lang="en-US" dirty="0"/>
            </a:p>
          </p:txBody>
        </p:sp>
        <p:sp>
          <p:nvSpPr>
            <p:cNvPr id="12" name="Rectangle 12"/>
            <p:cNvSpPr>
              <a:spLocks noChangeArrowheads="1"/>
            </p:cNvSpPr>
            <p:nvPr/>
          </p:nvSpPr>
          <p:spPr bwMode="auto">
            <a:xfrm>
              <a:off x="841" y="3145"/>
              <a:ext cx="95" cy="96"/>
            </a:xfrm>
            <a:prstGeom prst="rect">
              <a:avLst/>
            </a:prstGeom>
            <a:gradFill rotWithShape="1">
              <a:gsLst>
                <a:gs pos="0">
                  <a:srgbClr val="FFFFCC"/>
                </a:gs>
                <a:gs pos="100000">
                  <a:srgbClr val="FFCC66"/>
                </a:gs>
              </a:gsLst>
              <a:lin ang="18900000" scaled="1"/>
            </a:gradFill>
            <a:ln w="9525" algn="ctr">
              <a:solidFill>
                <a:srgbClr val="666699"/>
              </a:solidFill>
              <a:miter lim="800000"/>
              <a:headEnd/>
              <a:tailEnd/>
            </a:ln>
            <a:effectLst>
              <a:outerShdw dist="17961" dir="8100000" algn="ctr" rotWithShape="0">
                <a:schemeClr val="tx1"/>
              </a:outerShdw>
            </a:effectLst>
          </p:spPr>
          <p:txBody>
            <a:bodyPr wrap="none" anchor="ctr"/>
            <a:lstStyle/>
            <a:p>
              <a:pPr>
                <a:defRPr/>
              </a:pPr>
              <a:endParaRPr lang="en-US" dirty="0"/>
            </a:p>
          </p:txBody>
        </p:sp>
      </p:grpSp>
      <p:sp>
        <p:nvSpPr>
          <p:cNvPr id="13" name="Text Box 13"/>
          <p:cNvSpPr txBox="1">
            <a:spLocks noChangeArrowheads="1"/>
          </p:cNvSpPr>
          <p:nvPr/>
        </p:nvSpPr>
        <p:spPr bwMode="auto">
          <a:xfrm>
            <a:off x="3090863" y="2706688"/>
            <a:ext cx="259715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lvl1pPr>
              <a:defRPr b="1">
                <a:solidFill>
                  <a:schemeClr val="tx1"/>
                </a:solidFill>
                <a:latin typeface="Verdana" pitchFamily="34" charset="0"/>
              </a:defRPr>
            </a:lvl1pPr>
            <a:lvl2pPr marL="742950" indent="-285750">
              <a:defRPr b="1">
                <a:solidFill>
                  <a:schemeClr val="tx1"/>
                </a:solidFill>
                <a:latin typeface="Verdana" pitchFamily="34" charset="0"/>
              </a:defRPr>
            </a:lvl2pPr>
            <a:lvl3pPr marL="1143000" indent="-228600">
              <a:defRPr b="1">
                <a:solidFill>
                  <a:schemeClr val="tx1"/>
                </a:solidFill>
                <a:latin typeface="Verdana" pitchFamily="34" charset="0"/>
              </a:defRPr>
            </a:lvl3pPr>
            <a:lvl4pPr marL="1600200" indent="-228600">
              <a:defRPr b="1">
                <a:solidFill>
                  <a:schemeClr val="tx1"/>
                </a:solidFill>
                <a:latin typeface="Verdana" pitchFamily="34" charset="0"/>
              </a:defRPr>
            </a:lvl4pPr>
            <a:lvl5pPr marL="2057400" indent="-228600">
              <a:defRPr b="1">
                <a:solidFill>
                  <a:schemeClr val="tx1"/>
                </a:solidFill>
                <a:latin typeface="Verdana" pitchFamily="34" charset="0"/>
              </a:defRPr>
            </a:lvl5pPr>
            <a:lvl6pPr marL="2514600" indent="-228600" algn="ctr" eaLnBrk="0" fontAlgn="base" hangingPunct="0">
              <a:spcBef>
                <a:spcPct val="0"/>
              </a:spcBef>
              <a:spcAft>
                <a:spcPct val="0"/>
              </a:spcAft>
              <a:defRPr b="1">
                <a:solidFill>
                  <a:schemeClr val="tx1"/>
                </a:solidFill>
                <a:latin typeface="Verdana" pitchFamily="34" charset="0"/>
              </a:defRPr>
            </a:lvl6pPr>
            <a:lvl7pPr marL="2971800" indent="-228600" algn="ctr" eaLnBrk="0" fontAlgn="base" hangingPunct="0">
              <a:spcBef>
                <a:spcPct val="0"/>
              </a:spcBef>
              <a:spcAft>
                <a:spcPct val="0"/>
              </a:spcAft>
              <a:defRPr b="1">
                <a:solidFill>
                  <a:schemeClr val="tx1"/>
                </a:solidFill>
                <a:latin typeface="Verdana" pitchFamily="34" charset="0"/>
              </a:defRPr>
            </a:lvl7pPr>
            <a:lvl8pPr marL="3429000" indent="-228600" algn="ctr" eaLnBrk="0" fontAlgn="base" hangingPunct="0">
              <a:spcBef>
                <a:spcPct val="0"/>
              </a:spcBef>
              <a:spcAft>
                <a:spcPct val="0"/>
              </a:spcAft>
              <a:defRPr b="1">
                <a:solidFill>
                  <a:schemeClr val="tx1"/>
                </a:solidFill>
                <a:latin typeface="Verdana" pitchFamily="34" charset="0"/>
              </a:defRPr>
            </a:lvl8pPr>
            <a:lvl9pPr marL="3886200" indent="-228600" algn="ctr" eaLnBrk="0" fontAlgn="base" hangingPunct="0">
              <a:spcBef>
                <a:spcPct val="0"/>
              </a:spcBef>
              <a:spcAft>
                <a:spcPct val="0"/>
              </a:spcAft>
              <a:defRPr b="1">
                <a:solidFill>
                  <a:schemeClr val="tx1"/>
                </a:solidFill>
                <a:latin typeface="Verdana" pitchFamily="34" charset="0"/>
              </a:defRPr>
            </a:lvl9pPr>
          </a:lstStyle>
          <a:p>
            <a:pPr algn="l"/>
            <a:r>
              <a:rPr lang="en-US" sz="1600" dirty="0"/>
              <a:t>SOA query for a zone</a:t>
            </a:r>
          </a:p>
        </p:txBody>
      </p:sp>
      <p:sp>
        <p:nvSpPr>
          <p:cNvPr id="14" name="Text Box 14"/>
          <p:cNvSpPr txBox="1">
            <a:spLocks noChangeArrowheads="1"/>
          </p:cNvSpPr>
          <p:nvPr/>
        </p:nvSpPr>
        <p:spPr bwMode="auto">
          <a:xfrm>
            <a:off x="3089275" y="3276600"/>
            <a:ext cx="2568575"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lvl1pPr>
              <a:defRPr b="1">
                <a:solidFill>
                  <a:schemeClr val="tx1"/>
                </a:solidFill>
                <a:latin typeface="Verdana" pitchFamily="34" charset="0"/>
              </a:defRPr>
            </a:lvl1pPr>
            <a:lvl2pPr marL="742950" indent="-285750">
              <a:defRPr b="1">
                <a:solidFill>
                  <a:schemeClr val="tx1"/>
                </a:solidFill>
                <a:latin typeface="Verdana" pitchFamily="34" charset="0"/>
              </a:defRPr>
            </a:lvl2pPr>
            <a:lvl3pPr marL="1143000" indent="-228600">
              <a:defRPr b="1">
                <a:solidFill>
                  <a:schemeClr val="tx1"/>
                </a:solidFill>
                <a:latin typeface="Verdana" pitchFamily="34" charset="0"/>
              </a:defRPr>
            </a:lvl3pPr>
            <a:lvl4pPr marL="1600200" indent="-228600">
              <a:defRPr b="1">
                <a:solidFill>
                  <a:schemeClr val="tx1"/>
                </a:solidFill>
                <a:latin typeface="Verdana" pitchFamily="34" charset="0"/>
              </a:defRPr>
            </a:lvl4pPr>
            <a:lvl5pPr marL="2057400" indent="-228600">
              <a:defRPr b="1">
                <a:solidFill>
                  <a:schemeClr val="tx1"/>
                </a:solidFill>
                <a:latin typeface="Verdana" pitchFamily="34" charset="0"/>
              </a:defRPr>
            </a:lvl5pPr>
            <a:lvl6pPr marL="2514600" indent="-228600" algn="ctr" eaLnBrk="0" fontAlgn="base" hangingPunct="0">
              <a:spcBef>
                <a:spcPct val="0"/>
              </a:spcBef>
              <a:spcAft>
                <a:spcPct val="0"/>
              </a:spcAft>
              <a:defRPr b="1">
                <a:solidFill>
                  <a:schemeClr val="tx1"/>
                </a:solidFill>
                <a:latin typeface="Verdana" pitchFamily="34" charset="0"/>
              </a:defRPr>
            </a:lvl6pPr>
            <a:lvl7pPr marL="2971800" indent="-228600" algn="ctr" eaLnBrk="0" fontAlgn="base" hangingPunct="0">
              <a:spcBef>
                <a:spcPct val="0"/>
              </a:spcBef>
              <a:spcAft>
                <a:spcPct val="0"/>
              </a:spcAft>
              <a:defRPr b="1">
                <a:solidFill>
                  <a:schemeClr val="tx1"/>
                </a:solidFill>
                <a:latin typeface="Verdana" pitchFamily="34" charset="0"/>
              </a:defRPr>
            </a:lvl7pPr>
            <a:lvl8pPr marL="3429000" indent="-228600" algn="ctr" eaLnBrk="0" fontAlgn="base" hangingPunct="0">
              <a:spcBef>
                <a:spcPct val="0"/>
              </a:spcBef>
              <a:spcAft>
                <a:spcPct val="0"/>
              </a:spcAft>
              <a:defRPr b="1">
                <a:solidFill>
                  <a:schemeClr val="tx1"/>
                </a:solidFill>
                <a:latin typeface="Verdana" pitchFamily="34" charset="0"/>
              </a:defRPr>
            </a:lvl8pPr>
            <a:lvl9pPr marL="3886200" indent="-228600" algn="ctr" eaLnBrk="0" fontAlgn="base" hangingPunct="0">
              <a:spcBef>
                <a:spcPct val="0"/>
              </a:spcBef>
              <a:spcAft>
                <a:spcPct val="0"/>
              </a:spcAft>
              <a:defRPr b="1">
                <a:solidFill>
                  <a:schemeClr val="tx1"/>
                </a:solidFill>
                <a:latin typeface="Verdana" pitchFamily="34" charset="0"/>
              </a:defRPr>
            </a:lvl9pPr>
          </a:lstStyle>
          <a:p>
            <a:pPr algn="l"/>
            <a:r>
              <a:rPr lang="en-US" sz="1600" dirty="0"/>
              <a:t>SOA query answered</a:t>
            </a:r>
          </a:p>
        </p:txBody>
      </p:sp>
      <p:sp>
        <p:nvSpPr>
          <p:cNvPr id="15" name="Text Box 15"/>
          <p:cNvSpPr txBox="1">
            <a:spLocks noChangeArrowheads="1"/>
          </p:cNvSpPr>
          <p:nvPr/>
        </p:nvSpPr>
        <p:spPr bwMode="auto">
          <a:xfrm>
            <a:off x="3078163" y="3843338"/>
            <a:ext cx="366395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lvl1pPr>
              <a:defRPr b="1">
                <a:solidFill>
                  <a:schemeClr val="tx1"/>
                </a:solidFill>
                <a:latin typeface="Verdana" pitchFamily="34" charset="0"/>
              </a:defRPr>
            </a:lvl1pPr>
            <a:lvl2pPr marL="742950" indent="-285750">
              <a:defRPr b="1">
                <a:solidFill>
                  <a:schemeClr val="tx1"/>
                </a:solidFill>
                <a:latin typeface="Verdana" pitchFamily="34" charset="0"/>
              </a:defRPr>
            </a:lvl2pPr>
            <a:lvl3pPr marL="1143000" indent="-228600">
              <a:defRPr b="1">
                <a:solidFill>
                  <a:schemeClr val="tx1"/>
                </a:solidFill>
                <a:latin typeface="Verdana" pitchFamily="34" charset="0"/>
              </a:defRPr>
            </a:lvl3pPr>
            <a:lvl4pPr marL="1600200" indent="-228600">
              <a:defRPr b="1">
                <a:solidFill>
                  <a:schemeClr val="tx1"/>
                </a:solidFill>
                <a:latin typeface="Verdana" pitchFamily="34" charset="0"/>
              </a:defRPr>
            </a:lvl4pPr>
            <a:lvl5pPr marL="2057400" indent="-228600">
              <a:defRPr b="1">
                <a:solidFill>
                  <a:schemeClr val="tx1"/>
                </a:solidFill>
                <a:latin typeface="Verdana" pitchFamily="34" charset="0"/>
              </a:defRPr>
            </a:lvl5pPr>
            <a:lvl6pPr marL="2514600" indent="-228600" algn="ctr" eaLnBrk="0" fontAlgn="base" hangingPunct="0">
              <a:spcBef>
                <a:spcPct val="0"/>
              </a:spcBef>
              <a:spcAft>
                <a:spcPct val="0"/>
              </a:spcAft>
              <a:defRPr b="1">
                <a:solidFill>
                  <a:schemeClr val="tx1"/>
                </a:solidFill>
                <a:latin typeface="Verdana" pitchFamily="34" charset="0"/>
              </a:defRPr>
            </a:lvl6pPr>
            <a:lvl7pPr marL="2971800" indent="-228600" algn="ctr" eaLnBrk="0" fontAlgn="base" hangingPunct="0">
              <a:spcBef>
                <a:spcPct val="0"/>
              </a:spcBef>
              <a:spcAft>
                <a:spcPct val="0"/>
              </a:spcAft>
              <a:defRPr b="1">
                <a:solidFill>
                  <a:schemeClr val="tx1"/>
                </a:solidFill>
                <a:latin typeface="Verdana" pitchFamily="34" charset="0"/>
              </a:defRPr>
            </a:lvl7pPr>
            <a:lvl8pPr marL="3429000" indent="-228600" algn="ctr" eaLnBrk="0" fontAlgn="base" hangingPunct="0">
              <a:spcBef>
                <a:spcPct val="0"/>
              </a:spcBef>
              <a:spcAft>
                <a:spcPct val="0"/>
              </a:spcAft>
              <a:defRPr b="1">
                <a:solidFill>
                  <a:schemeClr val="tx1"/>
                </a:solidFill>
                <a:latin typeface="Verdana" pitchFamily="34" charset="0"/>
              </a:defRPr>
            </a:lvl8pPr>
            <a:lvl9pPr marL="3886200" indent="-228600" algn="ctr" eaLnBrk="0" fontAlgn="base" hangingPunct="0">
              <a:spcBef>
                <a:spcPct val="0"/>
              </a:spcBef>
              <a:spcAft>
                <a:spcPct val="0"/>
              </a:spcAft>
              <a:defRPr b="1">
                <a:solidFill>
                  <a:schemeClr val="tx1"/>
                </a:solidFill>
                <a:latin typeface="Verdana" pitchFamily="34" charset="0"/>
              </a:defRPr>
            </a:lvl9pPr>
          </a:lstStyle>
          <a:p>
            <a:pPr algn="l"/>
            <a:r>
              <a:rPr lang="en-US" sz="1600" dirty="0"/>
              <a:t>IXFR or AXFR query for a zone</a:t>
            </a:r>
          </a:p>
        </p:txBody>
      </p:sp>
      <p:sp>
        <p:nvSpPr>
          <p:cNvPr id="16" name="Text Box 16"/>
          <p:cNvSpPr txBox="1">
            <a:spLocks noChangeArrowheads="1"/>
          </p:cNvSpPr>
          <p:nvPr/>
        </p:nvSpPr>
        <p:spPr bwMode="auto">
          <a:xfrm>
            <a:off x="3074988" y="4338638"/>
            <a:ext cx="3635375" cy="704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lvl1pPr>
              <a:defRPr b="1">
                <a:solidFill>
                  <a:schemeClr val="tx1"/>
                </a:solidFill>
                <a:latin typeface="Verdana" pitchFamily="34" charset="0"/>
              </a:defRPr>
            </a:lvl1pPr>
            <a:lvl2pPr marL="742950" indent="-285750">
              <a:defRPr b="1">
                <a:solidFill>
                  <a:schemeClr val="tx1"/>
                </a:solidFill>
                <a:latin typeface="Verdana" pitchFamily="34" charset="0"/>
              </a:defRPr>
            </a:lvl2pPr>
            <a:lvl3pPr marL="1143000" indent="-228600">
              <a:defRPr b="1">
                <a:solidFill>
                  <a:schemeClr val="tx1"/>
                </a:solidFill>
                <a:latin typeface="Verdana" pitchFamily="34" charset="0"/>
              </a:defRPr>
            </a:lvl3pPr>
            <a:lvl4pPr marL="1600200" indent="-228600">
              <a:defRPr b="1">
                <a:solidFill>
                  <a:schemeClr val="tx1"/>
                </a:solidFill>
                <a:latin typeface="Verdana" pitchFamily="34" charset="0"/>
              </a:defRPr>
            </a:lvl4pPr>
            <a:lvl5pPr marL="2057400" indent="-228600">
              <a:defRPr b="1">
                <a:solidFill>
                  <a:schemeClr val="tx1"/>
                </a:solidFill>
                <a:latin typeface="Verdana" pitchFamily="34" charset="0"/>
              </a:defRPr>
            </a:lvl5pPr>
            <a:lvl6pPr marL="2514600" indent="-228600" algn="ctr" eaLnBrk="0" fontAlgn="base" hangingPunct="0">
              <a:spcBef>
                <a:spcPct val="0"/>
              </a:spcBef>
              <a:spcAft>
                <a:spcPct val="0"/>
              </a:spcAft>
              <a:defRPr b="1">
                <a:solidFill>
                  <a:schemeClr val="tx1"/>
                </a:solidFill>
                <a:latin typeface="Verdana" pitchFamily="34" charset="0"/>
              </a:defRPr>
            </a:lvl6pPr>
            <a:lvl7pPr marL="2971800" indent="-228600" algn="ctr" eaLnBrk="0" fontAlgn="base" hangingPunct="0">
              <a:spcBef>
                <a:spcPct val="0"/>
              </a:spcBef>
              <a:spcAft>
                <a:spcPct val="0"/>
              </a:spcAft>
              <a:defRPr b="1">
                <a:solidFill>
                  <a:schemeClr val="tx1"/>
                </a:solidFill>
                <a:latin typeface="Verdana" pitchFamily="34" charset="0"/>
              </a:defRPr>
            </a:lvl7pPr>
            <a:lvl8pPr marL="3429000" indent="-228600" algn="ctr" eaLnBrk="0" fontAlgn="base" hangingPunct="0">
              <a:spcBef>
                <a:spcPct val="0"/>
              </a:spcBef>
              <a:spcAft>
                <a:spcPct val="0"/>
              </a:spcAft>
              <a:defRPr b="1">
                <a:solidFill>
                  <a:schemeClr val="tx1"/>
                </a:solidFill>
                <a:latin typeface="Verdana" pitchFamily="34" charset="0"/>
              </a:defRPr>
            </a:lvl8pPr>
            <a:lvl9pPr marL="3886200" indent="-228600" algn="ctr" eaLnBrk="0" fontAlgn="base" hangingPunct="0">
              <a:spcBef>
                <a:spcPct val="0"/>
              </a:spcBef>
              <a:spcAft>
                <a:spcPct val="0"/>
              </a:spcAft>
              <a:defRPr b="1">
                <a:solidFill>
                  <a:schemeClr val="tx1"/>
                </a:solidFill>
                <a:latin typeface="Verdana" pitchFamily="34" charset="0"/>
              </a:defRPr>
            </a:lvl9pPr>
          </a:lstStyle>
          <a:p>
            <a:pPr>
              <a:lnSpc>
                <a:spcPct val="125000"/>
              </a:lnSpc>
            </a:pPr>
            <a:r>
              <a:rPr lang="en-US" sz="1600" dirty="0"/>
              <a:t>IXFR or AXFR query answered</a:t>
            </a:r>
          </a:p>
          <a:p>
            <a:pPr>
              <a:lnSpc>
                <a:spcPct val="125000"/>
              </a:lnSpc>
            </a:pPr>
            <a:r>
              <a:rPr lang="en-US" sz="1600" dirty="0"/>
              <a:t>(zone transferred)</a:t>
            </a:r>
          </a:p>
        </p:txBody>
      </p:sp>
      <p:sp>
        <p:nvSpPr>
          <p:cNvPr id="17" name="Line 17"/>
          <p:cNvSpPr>
            <a:spLocks noChangeShapeType="1"/>
          </p:cNvSpPr>
          <p:nvPr/>
        </p:nvSpPr>
        <p:spPr bwMode="auto">
          <a:xfrm flipV="1">
            <a:off x="2395538" y="3038475"/>
            <a:ext cx="4243387" cy="12700"/>
          </a:xfrm>
          <a:prstGeom prst="line">
            <a:avLst/>
          </a:prstGeom>
          <a:noFill/>
          <a:ln w="50800">
            <a:solidFill>
              <a:srgbClr val="CC0000"/>
            </a:solidFill>
            <a:round/>
            <a:headEnd/>
            <a:tailEnd type="triangle" w="med" len="med"/>
          </a:ln>
          <a:extLst>
            <a:ext uri="{909E8E84-426E-40DD-AFC4-6F175D3DCCD1}">
              <a14:hiddenFill xmlns:a14="http://schemas.microsoft.com/office/drawing/2010/main">
                <a:noFill/>
              </a14:hiddenFill>
            </a:ext>
          </a:extLst>
        </p:spPr>
        <p:txBody>
          <a:bodyPr anchor="ctr"/>
          <a:lstStyle/>
          <a:p>
            <a:endParaRPr lang="en-GB" dirty="0"/>
          </a:p>
        </p:txBody>
      </p:sp>
      <p:sp>
        <p:nvSpPr>
          <p:cNvPr id="18" name="Line 18"/>
          <p:cNvSpPr>
            <a:spLocks noChangeShapeType="1"/>
          </p:cNvSpPr>
          <p:nvPr/>
        </p:nvSpPr>
        <p:spPr bwMode="auto">
          <a:xfrm flipH="1">
            <a:off x="2395538" y="3608388"/>
            <a:ext cx="4217987" cy="0"/>
          </a:xfrm>
          <a:prstGeom prst="line">
            <a:avLst/>
          </a:prstGeom>
          <a:noFill/>
          <a:ln w="50800">
            <a:solidFill>
              <a:srgbClr val="CC0000"/>
            </a:solidFill>
            <a:round/>
            <a:headEnd/>
            <a:tailEnd type="triangle" w="med" len="med"/>
          </a:ln>
          <a:extLst>
            <a:ext uri="{909E8E84-426E-40DD-AFC4-6F175D3DCCD1}">
              <a14:hiddenFill xmlns:a14="http://schemas.microsoft.com/office/drawing/2010/main">
                <a:noFill/>
              </a14:hiddenFill>
            </a:ext>
          </a:extLst>
        </p:spPr>
        <p:txBody>
          <a:bodyPr anchor="ctr"/>
          <a:lstStyle/>
          <a:p>
            <a:endParaRPr lang="en-GB" dirty="0"/>
          </a:p>
        </p:txBody>
      </p:sp>
      <p:sp>
        <p:nvSpPr>
          <p:cNvPr id="19" name="Line 19"/>
          <p:cNvSpPr>
            <a:spLocks noChangeShapeType="1"/>
          </p:cNvSpPr>
          <p:nvPr/>
        </p:nvSpPr>
        <p:spPr bwMode="auto">
          <a:xfrm>
            <a:off x="2395538" y="4167188"/>
            <a:ext cx="4243387" cy="11112"/>
          </a:xfrm>
          <a:prstGeom prst="line">
            <a:avLst/>
          </a:prstGeom>
          <a:noFill/>
          <a:ln w="50800">
            <a:solidFill>
              <a:srgbClr val="CC0000"/>
            </a:solidFill>
            <a:round/>
            <a:headEnd/>
            <a:tailEnd type="triangle" w="med" len="med"/>
          </a:ln>
          <a:extLst>
            <a:ext uri="{909E8E84-426E-40DD-AFC4-6F175D3DCCD1}">
              <a14:hiddenFill xmlns:a14="http://schemas.microsoft.com/office/drawing/2010/main">
                <a:noFill/>
              </a14:hiddenFill>
            </a:ext>
          </a:extLst>
        </p:spPr>
        <p:txBody>
          <a:bodyPr anchor="ctr"/>
          <a:lstStyle/>
          <a:p>
            <a:endParaRPr lang="en-GB" dirty="0"/>
          </a:p>
        </p:txBody>
      </p:sp>
      <p:sp>
        <p:nvSpPr>
          <p:cNvPr id="20" name="Line 20"/>
          <p:cNvSpPr>
            <a:spLocks noChangeShapeType="1"/>
          </p:cNvSpPr>
          <p:nvPr/>
        </p:nvSpPr>
        <p:spPr bwMode="auto">
          <a:xfrm flipH="1">
            <a:off x="2395538" y="4725988"/>
            <a:ext cx="4289425" cy="0"/>
          </a:xfrm>
          <a:prstGeom prst="line">
            <a:avLst/>
          </a:prstGeom>
          <a:noFill/>
          <a:ln w="50800">
            <a:solidFill>
              <a:srgbClr val="CC0000"/>
            </a:solidFill>
            <a:round/>
            <a:headEnd/>
            <a:tailEnd type="triangle" w="med" len="med"/>
          </a:ln>
          <a:extLst>
            <a:ext uri="{909E8E84-426E-40DD-AFC4-6F175D3DCCD1}">
              <a14:hiddenFill xmlns:a14="http://schemas.microsoft.com/office/drawing/2010/main">
                <a:noFill/>
              </a14:hiddenFill>
            </a:ext>
          </a:extLst>
        </p:spPr>
        <p:txBody>
          <a:bodyPr anchor="ctr"/>
          <a:lstStyle/>
          <a:p>
            <a:endParaRPr lang="en-GB" dirty="0"/>
          </a:p>
        </p:txBody>
      </p:sp>
      <p:sp>
        <p:nvSpPr>
          <p:cNvPr id="21" name="AutoShape 21"/>
          <p:cNvSpPr>
            <a:spLocks noChangeArrowheads="1"/>
          </p:cNvSpPr>
          <p:nvPr/>
        </p:nvSpPr>
        <p:spPr bwMode="auto">
          <a:xfrm>
            <a:off x="2716213" y="2727325"/>
            <a:ext cx="338137" cy="393700"/>
          </a:xfrm>
          <a:prstGeom prst="roundRect">
            <a:avLst>
              <a:gd name="adj" fmla="val 0"/>
            </a:avLst>
          </a:prstGeom>
          <a:gradFill rotWithShape="1">
            <a:gsLst>
              <a:gs pos="0">
                <a:srgbClr val="CECECE"/>
              </a:gs>
              <a:gs pos="50000">
                <a:srgbClr val="F0F0F0"/>
              </a:gs>
              <a:gs pos="100000">
                <a:srgbClr val="CECECE"/>
              </a:gs>
            </a:gsLst>
            <a:lin ang="5400000" scaled="1"/>
          </a:gradFill>
          <a:ln w="9525" algn="ctr">
            <a:solidFill>
              <a:schemeClr val="tx1"/>
            </a:solidFill>
            <a:round/>
            <a:headEnd/>
            <a:tailEnd/>
          </a:ln>
          <a:effectLst>
            <a:outerShdw dist="35921" dir="2700000" algn="ctr" rotWithShape="0">
              <a:schemeClr val="tx1">
                <a:alpha val="50000"/>
              </a:schemeClr>
            </a:outerShdw>
          </a:effectLst>
        </p:spPr>
        <p:txBody>
          <a:bodyPr wrap="none" anchor="ctr"/>
          <a:lstStyle/>
          <a:p>
            <a:pPr>
              <a:defRPr/>
            </a:pPr>
            <a:r>
              <a:rPr lang="en-US" sz="2000" dirty="0">
                <a:solidFill>
                  <a:srgbClr val="990033"/>
                </a:solidFill>
              </a:rPr>
              <a:t>1</a:t>
            </a:r>
          </a:p>
        </p:txBody>
      </p:sp>
      <p:sp>
        <p:nvSpPr>
          <p:cNvPr id="22" name="AutoShape 22"/>
          <p:cNvSpPr>
            <a:spLocks noChangeArrowheads="1"/>
          </p:cNvSpPr>
          <p:nvPr/>
        </p:nvSpPr>
        <p:spPr bwMode="auto">
          <a:xfrm>
            <a:off x="2716213" y="3292475"/>
            <a:ext cx="338137" cy="393700"/>
          </a:xfrm>
          <a:prstGeom prst="roundRect">
            <a:avLst>
              <a:gd name="adj" fmla="val 0"/>
            </a:avLst>
          </a:prstGeom>
          <a:gradFill rotWithShape="1">
            <a:gsLst>
              <a:gs pos="0">
                <a:srgbClr val="CECECE"/>
              </a:gs>
              <a:gs pos="50000">
                <a:srgbClr val="F0F0F0"/>
              </a:gs>
              <a:gs pos="100000">
                <a:srgbClr val="CECECE"/>
              </a:gs>
            </a:gsLst>
            <a:lin ang="5400000" scaled="1"/>
          </a:gradFill>
          <a:ln w="9525" algn="ctr">
            <a:solidFill>
              <a:schemeClr val="tx1"/>
            </a:solidFill>
            <a:round/>
            <a:headEnd/>
            <a:tailEnd/>
          </a:ln>
          <a:effectLst>
            <a:outerShdw dist="35921" dir="2700000" algn="ctr" rotWithShape="0">
              <a:schemeClr val="tx1">
                <a:alpha val="50000"/>
              </a:schemeClr>
            </a:outerShdw>
          </a:effectLst>
        </p:spPr>
        <p:txBody>
          <a:bodyPr wrap="none" anchor="ctr"/>
          <a:lstStyle/>
          <a:p>
            <a:pPr>
              <a:defRPr/>
            </a:pPr>
            <a:r>
              <a:rPr lang="en-US" sz="2000" dirty="0">
                <a:solidFill>
                  <a:srgbClr val="990033"/>
                </a:solidFill>
              </a:rPr>
              <a:t>2</a:t>
            </a:r>
          </a:p>
        </p:txBody>
      </p:sp>
      <p:sp>
        <p:nvSpPr>
          <p:cNvPr id="23" name="AutoShape 23"/>
          <p:cNvSpPr>
            <a:spLocks noChangeArrowheads="1"/>
          </p:cNvSpPr>
          <p:nvPr/>
        </p:nvSpPr>
        <p:spPr bwMode="auto">
          <a:xfrm>
            <a:off x="2716213" y="3859213"/>
            <a:ext cx="338137" cy="393700"/>
          </a:xfrm>
          <a:prstGeom prst="roundRect">
            <a:avLst>
              <a:gd name="adj" fmla="val 0"/>
            </a:avLst>
          </a:prstGeom>
          <a:gradFill rotWithShape="1">
            <a:gsLst>
              <a:gs pos="0">
                <a:srgbClr val="CECECE"/>
              </a:gs>
              <a:gs pos="50000">
                <a:srgbClr val="F0F0F0"/>
              </a:gs>
              <a:gs pos="100000">
                <a:srgbClr val="CECECE"/>
              </a:gs>
            </a:gsLst>
            <a:lin ang="5400000" scaled="1"/>
          </a:gradFill>
          <a:ln w="9525" algn="ctr">
            <a:solidFill>
              <a:schemeClr val="tx1"/>
            </a:solidFill>
            <a:round/>
            <a:headEnd/>
            <a:tailEnd/>
          </a:ln>
          <a:effectLst>
            <a:outerShdw dist="35921" dir="2700000" algn="ctr" rotWithShape="0">
              <a:schemeClr val="tx1">
                <a:alpha val="50000"/>
              </a:schemeClr>
            </a:outerShdw>
          </a:effectLst>
        </p:spPr>
        <p:txBody>
          <a:bodyPr wrap="none" anchor="ctr"/>
          <a:lstStyle/>
          <a:p>
            <a:pPr>
              <a:defRPr/>
            </a:pPr>
            <a:r>
              <a:rPr lang="en-US" sz="2000" dirty="0">
                <a:solidFill>
                  <a:srgbClr val="990033"/>
                </a:solidFill>
              </a:rPr>
              <a:t>3</a:t>
            </a:r>
          </a:p>
        </p:txBody>
      </p:sp>
      <p:sp>
        <p:nvSpPr>
          <p:cNvPr id="24" name="AutoShape 24"/>
          <p:cNvSpPr>
            <a:spLocks noChangeArrowheads="1"/>
          </p:cNvSpPr>
          <p:nvPr/>
        </p:nvSpPr>
        <p:spPr bwMode="auto">
          <a:xfrm>
            <a:off x="2716213" y="4425950"/>
            <a:ext cx="338137" cy="393700"/>
          </a:xfrm>
          <a:prstGeom prst="roundRect">
            <a:avLst>
              <a:gd name="adj" fmla="val 0"/>
            </a:avLst>
          </a:prstGeom>
          <a:gradFill rotWithShape="1">
            <a:gsLst>
              <a:gs pos="0">
                <a:srgbClr val="CECECE"/>
              </a:gs>
              <a:gs pos="50000">
                <a:srgbClr val="F0F0F0"/>
              </a:gs>
              <a:gs pos="100000">
                <a:srgbClr val="CECECE"/>
              </a:gs>
            </a:gsLst>
            <a:lin ang="5400000" scaled="1"/>
          </a:gradFill>
          <a:ln w="9525" algn="ctr">
            <a:solidFill>
              <a:schemeClr val="tx1"/>
            </a:solidFill>
            <a:round/>
            <a:headEnd/>
            <a:tailEnd/>
          </a:ln>
          <a:effectLst>
            <a:outerShdw dist="35921" dir="2700000" algn="ctr" rotWithShape="0">
              <a:schemeClr val="tx1">
                <a:alpha val="50000"/>
              </a:schemeClr>
            </a:outerShdw>
          </a:effectLst>
        </p:spPr>
        <p:txBody>
          <a:bodyPr wrap="none" anchor="ctr"/>
          <a:lstStyle/>
          <a:p>
            <a:pPr>
              <a:defRPr/>
            </a:pPr>
            <a:r>
              <a:rPr lang="en-US" sz="2000" dirty="0">
                <a:solidFill>
                  <a:srgbClr val="990033"/>
                </a:solidFill>
              </a:rPr>
              <a:t>4</a:t>
            </a:r>
          </a:p>
        </p:txBody>
      </p:sp>
      <p:sp>
        <p:nvSpPr>
          <p:cNvPr id="25" name="Text Box 25"/>
          <p:cNvSpPr txBox="1">
            <a:spLocks noChangeArrowheads="1"/>
          </p:cNvSpPr>
          <p:nvPr/>
        </p:nvSpPr>
        <p:spPr bwMode="auto">
          <a:xfrm>
            <a:off x="295275" y="5021263"/>
            <a:ext cx="2174875"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lvl1pPr>
              <a:defRPr b="1">
                <a:solidFill>
                  <a:schemeClr val="tx1"/>
                </a:solidFill>
                <a:latin typeface="Verdana" pitchFamily="34" charset="0"/>
              </a:defRPr>
            </a:lvl1pPr>
            <a:lvl2pPr marL="742950" indent="-285750">
              <a:defRPr b="1">
                <a:solidFill>
                  <a:schemeClr val="tx1"/>
                </a:solidFill>
                <a:latin typeface="Verdana" pitchFamily="34" charset="0"/>
              </a:defRPr>
            </a:lvl2pPr>
            <a:lvl3pPr marL="1143000" indent="-228600">
              <a:defRPr b="1">
                <a:solidFill>
                  <a:schemeClr val="tx1"/>
                </a:solidFill>
                <a:latin typeface="Verdana" pitchFamily="34" charset="0"/>
              </a:defRPr>
            </a:lvl3pPr>
            <a:lvl4pPr marL="1600200" indent="-228600">
              <a:defRPr b="1">
                <a:solidFill>
                  <a:schemeClr val="tx1"/>
                </a:solidFill>
                <a:latin typeface="Verdana" pitchFamily="34" charset="0"/>
              </a:defRPr>
            </a:lvl4pPr>
            <a:lvl5pPr marL="2057400" indent="-228600">
              <a:defRPr b="1">
                <a:solidFill>
                  <a:schemeClr val="tx1"/>
                </a:solidFill>
                <a:latin typeface="Verdana" pitchFamily="34" charset="0"/>
              </a:defRPr>
            </a:lvl5pPr>
            <a:lvl6pPr marL="2514600" indent="-228600" algn="ctr" eaLnBrk="0" fontAlgn="base" hangingPunct="0">
              <a:spcBef>
                <a:spcPct val="0"/>
              </a:spcBef>
              <a:spcAft>
                <a:spcPct val="0"/>
              </a:spcAft>
              <a:defRPr b="1">
                <a:solidFill>
                  <a:schemeClr val="tx1"/>
                </a:solidFill>
                <a:latin typeface="Verdana" pitchFamily="34" charset="0"/>
              </a:defRPr>
            </a:lvl6pPr>
            <a:lvl7pPr marL="2971800" indent="-228600" algn="ctr" eaLnBrk="0" fontAlgn="base" hangingPunct="0">
              <a:spcBef>
                <a:spcPct val="0"/>
              </a:spcBef>
              <a:spcAft>
                <a:spcPct val="0"/>
              </a:spcAft>
              <a:defRPr b="1">
                <a:solidFill>
                  <a:schemeClr val="tx1"/>
                </a:solidFill>
                <a:latin typeface="Verdana" pitchFamily="34" charset="0"/>
              </a:defRPr>
            </a:lvl7pPr>
            <a:lvl8pPr marL="3429000" indent="-228600" algn="ctr" eaLnBrk="0" fontAlgn="base" hangingPunct="0">
              <a:spcBef>
                <a:spcPct val="0"/>
              </a:spcBef>
              <a:spcAft>
                <a:spcPct val="0"/>
              </a:spcAft>
              <a:defRPr b="1">
                <a:solidFill>
                  <a:schemeClr val="tx1"/>
                </a:solidFill>
                <a:latin typeface="Verdana" pitchFamily="34" charset="0"/>
              </a:defRPr>
            </a:lvl8pPr>
            <a:lvl9pPr marL="3886200" indent="-228600" algn="ctr" eaLnBrk="0" fontAlgn="base" hangingPunct="0">
              <a:spcBef>
                <a:spcPct val="0"/>
              </a:spcBef>
              <a:spcAft>
                <a:spcPct val="0"/>
              </a:spcAft>
              <a:defRPr b="1">
                <a:solidFill>
                  <a:schemeClr val="tx1"/>
                </a:solidFill>
                <a:latin typeface="Verdana" pitchFamily="34" charset="0"/>
              </a:defRPr>
            </a:lvl9pPr>
          </a:lstStyle>
          <a:p>
            <a:r>
              <a:rPr lang="en-US" sz="1600" dirty="0"/>
              <a:t>Secondary server</a:t>
            </a:r>
          </a:p>
        </p:txBody>
      </p:sp>
      <p:sp>
        <p:nvSpPr>
          <p:cNvPr id="26" name="Oval 26"/>
          <p:cNvSpPr>
            <a:spLocks noChangeArrowheads="1"/>
          </p:cNvSpPr>
          <p:nvPr/>
        </p:nvSpPr>
        <p:spPr bwMode="auto">
          <a:xfrm>
            <a:off x="271463" y="4189413"/>
            <a:ext cx="2079625" cy="825500"/>
          </a:xfrm>
          <a:prstGeom prst="ellipse">
            <a:avLst/>
          </a:prstGeom>
          <a:gradFill rotWithShape="1">
            <a:gsLst>
              <a:gs pos="0">
                <a:srgbClr val="FFFFFF"/>
              </a:gs>
              <a:gs pos="100000">
                <a:srgbClr val="EEEFD7"/>
              </a:gs>
            </a:gsLst>
            <a:path path="shape">
              <a:fillToRect l="50000" t="50000" r="50000" b="50000"/>
            </a:path>
          </a:gradFill>
          <a:ln w="9525">
            <a:noFill/>
            <a:round/>
            <a:headEnd/>
            <a:tailEnd/>
          </a:ln>
          <a:effectLst>
            <a:outerShdw dist="35921" dir="2700000" algn="ctr" rotWithShape="0">
              <a:srgbClr val="ADADAD"/>
            </a:outerShdw>
          </a:effectLst>
        </p:spPr>
        <p:txBody>
          <a:bodyPr wrap="none" anchor="ctr"/>
          <a:lstStyle/>
          <a:p>
            <a:pPr>
              <a:defRPr/>
            </a:pPr>
            <a:endParaRPr lang="en-US" dirty="0"/>
          </a:p>
        </p:txBody>
      </p:sp>
      <p:pic>
        <p:nvPicPr>
          <p:cNvPr id="27" name="Picture 27" descr="Server0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01650" y="3078163"/>
            <a:ext cx="1555750" cy="1827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 name="Text Box 28"/>
          <p:cNvSpPr txBox="1">
            <a:spLocks noChangeArrowheads="1"/>
          </p:cNvSpPr>
          <p:nvPr/>
        </p:nvSpPr>
        <p:spPr bwMode="auto">
          <a:xfrm>
            <a:off x="6989763" y="5057775"/>
            <a:ext cx="1757362" cy="581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lvl1pPr>
              <a:defRPr b="1">
                <a:solidFill>
                  <a:schemeClr val="tx1"/>
                </a:solidFill>
                <a:latin typeface="Verdana" pitchFamily="34" charset="0"/>
              </a:defRPr>
            </a:lvl1pPr>
            <a:lvl2pPr marL="742950" indent="-285750">
              <a:defRPr b="1">
                <a:solidFill>
                  <a:schemeClr val="tx1"/>
                </a:solidFill>
                <a:latin typeface="Verdana" pitchFamily="34" charset="0"/>
              </a:defRPr>
            </a:lvl2pPr>
            <a:lvl3pPr marL="1143000" indent="-228600">
              <a:defRPr b="1">
                <a:solidFill>
                  <a:schemeClr val="tx1"/>
                </a:solidFill>
                <a:latin typeface="Verdana" pitchFamily="34" charset="0"/>
              </a:defRPr>
            </a:lvl3pPr>
            <a:lvl4pPr marL="1600200" indent="-228600">
              <a:defRPr b="1">
                <a:solidFill>
                  <a:schemeClr val="tx1"/>
                </a:solidFill>
                <a:latin typeface="Verdana" pitchFamily="34" charset="0"/>
              </a:defRPr>
            </a:lvl4pPr>
            <a:lvl5pPr marL="2057400" indent="-228600">
              <a:defRPr b="1">
                <a:solidFill>
                  <a:schemeClr val="tx1"/>
                </a:solidFill>
                <a:latin typeface="Verdana" pitchFamily="34" charset="0"/>
              </a:defRPr>
            </a:lvl5pPr>
            <a:lvl6pPr marL="2514600" indent="-228600" algn="ctr" eaLnBrk="0" fontAlgn="base" hangingPunct="0">
              <a:spcBef>
                <a:spcPct val="0"/>
              </a:spcBef>
              <a:spcAft>
                <a:spcPct val="0"/>
              </a:spcAft>
              <a:defRPr b="1">
                <a:solidFill>
                  <a:schemeClr val="tx1"/>
                </a:solidFill>
                <a:latin typeface="Verdana" pitchFamily="34" charset="0"/>
              </a:defRPr>
            </a:lvl6pPr>
            <a:lvl7pPr marL="2971800" indent="-228600" algn="ctr" eaLnBrk="0" fontAlgn="base" hangingPunct="0">
              <a:spcBef>
                <a:spcPct val="0"/>
              </a:spcBef>
              <a:spcAft>
                <a:spcPct val="0"/>
              </a:spcAft>
              <a:defRPr b="1">
                <a:solidFill>
                  <a:schemeClr val="tx1"/>
                </a:solidFill>
                <a:latin typeface="Verdana" pitchFamily="34" charset="0"/>
              </a:defRPr>
            </a:lvl7pPr>
            <a:lvl8pPr marL="3429000" indent="-228600" algn="ctr" eaLnBrk="0" fontAlgn="base" hangingPunct="0">
              <a:spcBef>
                <a:spcPct val="0"/>
              </a:spcBef>
              <a:spcAft>
                <a:spcPct val="0"/>
              </a:spcAft>
              <a:defRPr b="1">
                <a:solidFill>
                  <a:schemeClr val="tx1"/>
                </a:solidFill>
                <a:latin typeface="Verdana" pitchFamily="34" charset="0"/>
              </a:defRPr>
            </a:lvl8pPr>
            <a:lvl9pPr marL="3886200" indent="-228600" algn="ctr" eaLnBrk="0" fontAlgn="base" hangingPunct="0">
              <a:spcBef>
                <a:spcPct val="0"/>
              </a:spcBef>
              <a:spcAft>
                <a:spcPct val="0"/>
              </a:spcAft>
              <a:defRPr b="1">
                <a:solidFill>
                  <a:schemeClr val="tx1"/>
                </a:solidFill>
                <a:latin typeface="Verdana" pitchFamily="34" charset="0"/>
              </a:defRPr>
            </a:lvl9pPr>
          </a:lstStyle>
          <a:p>
            <a:r>
              <a:rPr lang="en-US" sz="1600" dirty="0"/>
              <a:t>Primary and</a:t>
            </a:r>
          </a:p>
          <a:p>
            <a:r>
              <a:rPr lang="en-US" sz="1600" dirty="0"/>
              <a:t>Master server</a:t>
            </a:r>
          </a:p>
        </p:txBody>
      </p:sp>
      <p:sp>
        <p:nvSpPr>
          <p:cNvPr id="29" name="Oval 29"/>
          <p:cNvSpPr>
            <a:spLocks noChangeArrowheads="1"/>
          </p:cNvSpPr>
          <p:nvPr/>
        </p:nvSpPr>
        <p:spPr bwMode="auto">
          <a:xfrm>
            <a:off x="6764338" y="4189413"/>
            <a:ext cx="2079625" cy="825500"/>
          </a:xfrm>
          <a:prstGeom prst="ellipse">
            <a:avLst/>
          </a:prstGeom>
          <a:gradFill rotWithShape="1">
            <a:gsLst>
              <a:gs pos="0">
                <a:srgbClr val="FFFFFF"/>
              </a:gs>
              <a:gs pos="100000">
                <a:srgbClr val="EEEFD7"/>
              </a:gs>
            </a:gsLst>
            <a:path path="shape">
              <a:fillToRect l="50000" t="50000" r="50000" b="50000"/>
            </a:path>
          </a:gradFill>
          <a:ln w="9525">
            <a:noFill/>
            <a:round/>
            <a:headEnd/>
            <a:tailEnd/>
          </a:ln>
          <a:effectLst>
            <a:outerShdw dist="35921" dir="2700000" algn="ctr" rotWithShape="0">
              <a:srgbClr val="ADADAD"/>
            </a:outerShdw>
          </a:effectLst>
        </p:spPr>
        <p:txBody>
          <a:bodyPr wrap="none" anchor="ctr"/>
          <a:lstStyle/>
          <a:p>
            <a:pPr>
              <a:defRPr/>
            </a:pPr>
            <a:endParaRPr lang="en-US" dirty="0"/>
          </a:p>
        </p:txBody>
      </p:sp>
      <p:pic>
        <p:nvPicPr>
          <p:cNvPr id="30" name="Picture 30" descr="Server0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019925" y="3078163"/>
            <a:ext cx="1555750" cy="1827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505524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500"/>
                                        <p:tgtEl>
                                          <p:spTgt spid="21"/>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wipe(left)">
                                      <p:cBhvr>
                                        <p:cTn id="10" dur="500"/>
                                        <p:tgtEl>
                                          <p:spTgt spid="13"/>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17"/>
                                        </p:tgtEl>
                                        <p:attrNameLst>
                                          <p:attrName>style.visibility</p:attrName>
                                        </p:attrNameLst>
                                      </p:cBhvr>
                                      <p:to>
                                        <p:strVal val="visible"/>
                                      </p:to>
                                    </p:set>
                                    <p:animEffect transition="in" filter="wipe(left)">
                                      <p:cBhvr>
                                        <p:cTn id="13" dur="500"/>
                                        <p:tgtEl>
                                          <p:spTgt spid="17"/>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22"/>
                                        </p:tgtEl>
                                        <p:attrNameLst>
                                          <p:attrName>style.visibility</p:attrName>
                                        </p:attrNameLst>
                                      </p:cBhvr>
                                      <p:to>
                                        <p:strVal val="visible"/>
                                      </p:to>
                                    </p:set>
                                    <p:animEffect transition="in" filter="fade">
                                      <p:cBhvr>
                                        <p:cTn id="18" dur="500"/>
                                        <p:tgtEl>
                                          <p:spTgt spid="22"/>
                                        </p:tgtEl>
                                      </p:cBhvr>
                                    </p:animEffect>
                                  </p:childTnLst>
                                </p:cTn>
                              </p:par>
                              <p:par>
                                <p:cTn id="19" presetID="22" presetClass="entr" presetSubtype="2" fill="hold" grpId="0" nodeType="withEffect">
                                  <p:stCondLst>
                                    <p:cond delay="0"/>
                                  </p:stCondLst>
                                  <p:childTnLst>
                                    <p:set>
                                      <p:cBhvr>
                                        <p:cTn id="20" dur="1" fill="hold">
                                          <p:stCondLst>
                                            <p:cond delay="0"/>
                                          </p:stCondLst>
                                        </p:cTn>
                                        <p:tgtEl>
                                          <p:spTgt spid="14"/>
                                        </p:tgtEl>
                                        <p:attrNameLst>
                                          <p:attrName>style.visibility</p:attrName>
                                        </p:attrNameLst>
                                      </p:cBhvr>
                                      <p:to>
                                        <p:strVal val="visible"/>
                                      </p:to>
                                    </p:set>
                                    <p:animEffect transition="in" filter="wipe(right)">
                                      <p:cBhvr>
                                        <p:cTn id="21" dur="500"/>
                                        <p:tgtEl>
                                          <p:spTgt spid="14"/>
                                        </p:tgtEl>
                                      </p:cBhvr>
                                    </p:animEffect>
                                  </p:childTnLst>
                                </p:cTn>
                              </p:par>
                              <p:par>
                                <p:cTn id="22" presetID="22" presetClass="entr" presetSubtype="2" fill="hold" grpId="0" nodeType="withEffect">
                                  <p:stCondLst>
                                    <p:cond delay="0"/>
                                  </p:stCondLst>
                                  <p:childTnLst>
                                    <p:set>
                                      <p:cBhvr>
                                        <p:cTn id="23" dur="1" fill="hold">
                                          <p:stCondLst>
                                            <p:cond delay="0"/>
                                          </p:stCondLst>
                                        </p:cTn>
                                        <p:tgtEl>
                                          <p:spTgt spid="18"/>
                                        </p:tgtEl>
                                        <p:attrNameLst>
                                          <p:attrName>style.visibility</p:attrName>
                                        </p:attrNameLst>
                                      </p:cBhvr>
                                      <p:to>
                                        <p:strVal val="visible"/>
                                      </p:to>
                                    </p:set>
                                    <p:animEffect transition="in" filter="wipe(right)">
                                      <p:cBhvr>
                                        <p:cTn id="24" dur="500"/>
                                        <p:tgtEl>
                                          <p:spTgt spid="18"/>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grpId="0" nodeType="clickEffect">
                                  <p:stCondLst>
                                    <p:cond delay="0"/>
                                  </p:stCondLst>
                                  <p:childTnLst>
                                    <p:set>
                                      <p:cBhvr>
                                        <p:cTn id="28" dur="1" fill="hold">
                                          <p:stCondLst>
                                            <p:cond delay="0"/>
                                          </p:stCondLst>
                                        </p:cTn>
                                        <p:tgtEl>
                                          <p:spTgt spid="23"/>
                                        </p:tgtEl>
                                        <p:attrNameLst>
                                          <p:attrName>style.visibility</p:attrName>
                                        </p:attrNameLst>
                                      </p:cBhvr>
                                      <p:to>
                                        <p:strVal val="visible"/>
                                      </p:to>
                                    </p:set>
                                    <p:animEffect transition="in" filter="fade">
                                      <p:cBhvr>
                                        <p:cTn id="29" dur="500"/>
                                        <p:tgtEl>
                                          <p:spTgt spid="23"/>
                                        </p:tgtEl>
                                      </p:cBhvr>
                                    </p:animEffect>
                                  </p:childTnLst>
                                </p:cTn>
                              </p:par>
                              <p:par>
                                <p:cTn id="30" presetID="22" presetClass="entr" presetSubtype="8" fill="hold" grpId="0" nodeType="withEffect">
                                  <p:stCondLst>
                                    <p:cond delay="0"/>
                                  </p:stCondLst>
                                  <p:childTnLst>
                                    <p:set>
                                      <p:cBhvr>
                                        <p:cTn id="31" dur="1" fill="hold">
                                          <p:stCondLst>
                                            <p:cond delay="0"/>
                                          </p:stCondLst>
                                        </p:cTn>
                                        <p:tgtEl>
                                          <p:spTgt spid="15"/>
                                        </p:tgtEl>
                                        <p:attrNameLst>
                                          <p:attrName>style.visibility</p:attrName>
                                        </p:attrNameLst>
                                      </p:cBhvr>
                                      <p:to>
                                        <p:strVal val="visible"/>
                                      </p:to>
                                    </p:set>
                                    <p:animEffect transition="in" filter="wipe(left)">
                                      <p:cBhvr>
                                        <p:cTn id="32" dur="500"/>
                                        <p:tgtEl>
                                          <p:spTgt spid="15"/>
                                        </p:tgtEl>
                                      </p:cBhvr>
                                    </p:animEffect>
                                  </p:childTnLst>
                                </p:cTn>
                              </p:par>
                              <p:par>
                                <p:cTn id="33" presetID="22" presetClass="entr" presetSubtype="8" fill="hold" grpId="0" nodeType="withEffect">
                                  <p:stCondLst>
                                    <p:cond delay="0"/>
                                  </p:stCondLst>
                                  <p:childTnLst>
                                    <p:set>
                                      <p:cBhvr>
                                        <p:cTn id="34" dur="1" fill="hold">
                                          <p:stCondLst>
                                            <p:cond delay="0"/>
                                          </p:stCondLst>
                                        </p:cTn>
                                        <p:tgtEl>
                                          <p:spTgt spid="19"/>
                                        </p:tgtEl>
                                        <p:attrNameLst>
                                          <p:attrName>style.visibility</p:attrName>
                                        </p:attrNameLst>
                                      </p:cBhvr>
                                      <p:to>
                                        <p:strVal val="visible"/>
                                      </p:to>
                                    </p:set>
                                    <p:animEffect transition="in" filter="wipe(left)">
                                      <p:cBhvr>
                                        <p:cTn id="35" dur="500"/>
                                        <p:tgtEl>
                                          <p:spTgt spid="19"/>
                                        </p:tgtEl>
                                      </p:cBhvr>
                                    </p:animEffect>
                                  </p:childTnLst>
                                </p:cTn>
                              </p:par>
                            </p:childTnLst>
                          </p:cTn>
                        </p:par>
                      </p:childTnLst>
                    </p:cTn>
                  </p:par>
                  <p:par>
                    <p:cTn id="36" fill="hold">
                      <p:stCondLst>
                        <p:cond delay="indefinite"/>
                      </p:stCondLst>
                      <p:childTnLst>
                        <p:par>
                          <p:cTn id="37" fill="hold">
                            <p:stCondLst>
                              <p:cond delay="0"/>
                            </p:stCondLst>
                            <p:childTnLst>
                              <p:par>
                                <p:cTn id="38" presetID="10" presetClass="entr" presetSubtype="0" fill="hold" grpId="0" nodeType="clickEffect">
                                  <p:stCondLst>
                                    <p:cond delay="0"/>
                                  </p:stCondLst>
                                  <p:childTnLst>
                                    <p:set>
                                      <p:cBhvr>
                                        <p:cTn id="39" dur="1" fill="hold">
                                          <p:stCondLst>
                                            <p:cond delay="0"/>
                                          </p:stCondLst>
                                        </p:cTn>
                                        <p:tgtEl>
                                          <p:spTgt spid="24"/>
                                        </p:tgtEl>
                                        <p:attrNameLst>
                                          <p:attrName>style.visibility</p:attrName>
                                        </p:attrNameLst>
                                      </p:cBhvr>
                                      <p:to>
                                        <p:strVal val="visible"/>
                                      </p:to>
                                    </p:set>
                                    <p:animEffect transition="in" filter="fade">
                                      <p:cBhvr>
                                        <p:cTn id="40" dur="500"/>
                                        <p:tgtEl>
                                          <p:spTgt spid="24"/>
                                        </p:tgtEl>
                                      </p:cBhvr>
                                    </p:animEffect>
                                  </p:childTnLst>
                                </p:cTn>
                              </p:par>
                              <p:par>
                                <p:cTn id="41" presetID="22" presetClass="entr" presetSubtype="2" fill="hold" grpId="0" nodeType="withEffect">
                                  <p:stCondLst>
                                    <p:cond delay="0"/>
                                  </p:stCondLst>
                                  <p:childTnLst>
                                    <p:set>
                                      <p:cBhvr>
                                        <p:cTn id="42" dur="1" fill="hold">
                                          <p:stCondLst>
                                            <p:cond delay="0"/>
                                          </p:stCondLst>
                                        </p:cTn>
                                        <p:tgtEl>
                                          <p:spTgt spid="16"/>
                                        </p:tgtEl>
                                        <p:attrNameLst>
                                          <p:attrName>style.visibility</p:attrName>
                                        </p:attrNameLst>
                                      </p:cBhvr>
                                      <p:to>
                                        <p:strVal val="visible"/>
                                      </p:to>
                                    </p:set>
                                    <p:animEffect transition="in" filter="wipe(right)">
                                      <p:cBhvr>
                                        <p:cTn id="43" dur="500"/>
                                        <p:tgtEl>
                                          <p:spTgt spid="16"/>
                                        </p:tgtEl>
                                      </p:cBhvr>
                                    </p:animEffect>
                                  </p:childTnLst>
                                </p:cTn>
                              </p:par>
                              <p:par>
                                <p:cTn id="44" presetID="22" presetClass="entr" presetSubtype="2" fill="hold" grpId="0" nodeType="withEffect">
                                  <p:stCondLst>
                                    <p:cond delay="0"/>
                                  </p:stCondLst>
                                  <p:childTnLst>
                                    <p:set>
                                      <p:cBhvr>
                                        <p:cTn id="45" dur="1" fill="hold">
                                          <p:stCondLst>
                                            <p:cond delay="0"/>
                                          </p:stCondLst>
                                        </p:cTn>
                                        <p:tgtEl>
                                          <p:spTgt spid="20"/>
                                        </p:tgtEl>
                                        <p:attrNameLst>
                                          <p:attrName>style.visibility</p:attrName>
                                        </p:attrNameLst>
                                      </p:cBhvr>
                                      <p:to>
                                        <p:strVal val="visible"/>
                                      </p:to>
                                    </p:set>
                                    <p:animEffect transition="in" filter="wipe(right)">
                                      <p:cBhvr>
                                        <p:cTn id="46" dur="500"/>
                                        <p:tgtEl>
                                          <p:spTgt spid="20"/>
                                        </p:tgtEl>
                                      </p:cBhvr>
                                    </p:animEffect>
                                  </p:childTnLst>
                                </p:cTn>
                              </p:par>
                            </p:childTnLst>
                          </p:cTn>
                        </p:par>
                        <p:par>
                          <p:cTn id="47" fill="hold">
                            <p:stCondLst>
                              <p:cond delay="500"/>
                            </p:stCondLst>
                            <p:childTnLst>
                              <p:par>
                                <p:cTn id="48" presetID="1" presetClass="entr" presetSubtype="0" fill="hold" nodeType="afterEffect">
                                  <p:stCondLst>
                                    <p:cond delay="0"/>
                                  </p:stCondLst>
                                  <p:childTnLst>
                                    <p:set>
                                      <p:cBhvr>
                                        <p:cTn id="49"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15" grpId="0"/>
      <p:bldP spid="16" grpId="0"/>
      <p:bldP spid="17" grpId="0" animBg="1"/>
      <p:bldP spid="18" grpId="0" animBg="1"/>
      <p:bldP spid="19" grpId="0" animBg="1"/>
      <p:bldP spid="20" grpId="0" animBg="1"/>
      <p:bldP spid="21" grpId="0" animBg="1"/>
      <p:bldP spid="22" grpId="0" animBg="1"/>
      <p:bldP spid="23" grpId="0" animBg="1"/>
      <p:bldP spid="24"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Demonstration: How to Delegate a DNS Domain</a:t>
            </a:r>
          </a:p>
        </p:txBody>
      </p:sp>
      <p:sp>
        <p:nvSpPr>
          <p:cNvPr id="4" name="Rectangle 3"/>
          <p:cNvSpPr txBox="1">
            <a:spLocks noChangeArrowheads="1"/>
          </p:cNvSpPr>
          <p:nvPr/>
        </p:nvSpPr>
        <p:spPr bwMode="auto">
          <a:xfrm>
            <a:off x="458788" y="992188"/>
            <a:ext cx="7751762" cy="438626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174625" indent="-174625" algn="l" rtl="0" eaLnBrk="1" fontAlgn="base" hangingPunct="1">
              <a:lnSpc>
                <a:spcPct val="90000"/>
              </a:lnSpc>
              <a:spcBef>
                <a:spcPct val="70000"/>
              </a:spcBef>
              <a:spcAft>
                <a:spcPct val="0"/>
              </a:spcAft>
              <a:buClr>
                <a:schemeClr val="hlink"/>
              </a:buClr>
              <a:buSzPct val="90000"/>
              <a:buChar char="•"/>
              <a:defRPr sz="2000">
                <a:solidFill>
                  <a:schemeClr val="tx1"/>
                </a:solidFill>
                <a:latin typeface="+mn-lt"/>
                <a:ea typeface="+mn-ea"/>
                <a:cs typeface="+mn-cs"/>
              </a:defRPr>
            </a:lvl1pPr>
            <a:lvl2pPr marL="458788" indent="-169863" algn="l" rtl="0" eaLnBrk="1" fontAlgn="base" hangingPunct="1">
              <a:lnSpc>
                <a:spcPct val="90000"/>
              </a:lnSpc>
              <a:spcBef>
                <a:spcPct val="70000"/>
              </a:spcBef>
              <a:spcAft>
                <a:spcPct val="0"/>
              </a:spcAft>
              <a:buClr>
                <a:schemeClr val="hlink"/>
              </a:buClr>
              <a:buSzPct val="80000"/>
              <a:buFont typeface="Wingdings" pitchFamily="2" charset="2"/>
              <a:buChar char="§"/>
              <a:defRPr>
                <a:solidFill>
                  <a:schemeClr val="tx1"/>
                </a:solidFill>
                <a:latin typeface="+mn-lt"/>
              </a:defRPr>
            </a:lvl2pPr>
            <a:lvl3pPr marL="854075" indent="-173038" algn="l" rtl="0" eaLnBrk="1" fontAlgn="base" hangingPunct="1">
              <a:lnSpc>
                <a:spcPct val="90000"/>
              </a:lnSpc>
              <a:spcBef>
                <a:spcPct val="70000"/>
              </a:spcBef>
              <a:spcAft>
                <a:spcPct val="0"/>
              </a:spcAft>
              <a:buClr>
                <a:schemeClr val="bg2"/>
              </a:buClr>
              <a:buSzPct val="80000"/>
              <a:buChar char="•"/>
              <a:defRPr>
                <a:solidFill>
                  <a:schemeClr val="tx1"/>
                </a:solidFill>
                <a:latin typeface="+mn-lt"/>
              </a:defRPr>
            </a:lvl3pPr>
            <a:lvl4pPr marL="1254125" indent="-165100" algn="l" rtl="0" eaLnBrk="1" fontAlgn="base" hangingPunct="1">
              <a:lnSpc>
                <a:spcPct val="90000"/>
              </a:lnSpc>
              <a:spcBef>
                <a:spcPct val="70000"/>
              </a:spcBef>
              <a:spcAft>
                <a:spcPct val="0"/>
              </a:spcAft>
              <a:buClr>
                <a:srgbClr val="2D4A6D"/>
              </a:buClr>
              <a:buSzPct val="90000"/>
              <a:buFont typeface="Segoe" pitchFamily="34" charset="0"/>
              <a:buChar char="-"/>
              <a:defRPr sz="1600">
                <a:solidFill>
                  <a:schemeClr val="tx1"/>
                </a:solidFill>
                <a:latin typeface="+mn-lt"/>
              </a:defRPr>
            </a:lvl4pPr>
            <a:lvl5pPr marL="15446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5pPr>
            <a:lvl6pPr marL="20018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6pPr>
            <a:lvl7pPr marL="24590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7pPr>
            <a:lvl8pPr marL="29162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8pPr>
            <a:lvl9pPr marL="33734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9pPr>
          </a:lstStyle>
          <a:p>
            <a:pPr>
              <a:buFontTx/>
              <a:buNone/>
            </a:pPr>
            <a:r>
              <a:rPr lang="en-US" b="1" dirty="0" smtClean="0"/>
              <a:t>In this demonstration, you will see how to: </a:t>
            </a:r>
          </a:p>
          <a:p>
            <a:pPr lvl="0"/>
            <a:r>
              <a:rPr lang="en-US" b="0" dirty="0"/>
              <a:t>Configure the DNS suffix for NYC-SVR1</a:t>
            </a:r>
            <a:endParaRPr lang="en-GB" b="0" dirty="0"/>
          </a:p>
          <a:p>
            <a:pPr lvl="0"/>
            <a:r>
              <a:rPr lang="en-US" b="0" dirty="0"/>
              <a:t>Install the DNS Server role on NYC-SVR1</a:t>
            </a:r>
            <a:endParaRPr lang="en-GB" b="0" dirty="0"/>
          </a:p>
          <a:p>
            <a:pPr lvl="0"/>
            <a:r>
              <a:rPr lang="en-US" b="0" dirty="0"/>
              <a:t>Configure the south.contoso.com DNS domain</a:t>
            </a:r>
            <a:endParaRPr lang="en-GB" b="0" dirty="0"/>
          </a:p>
          <a:p>
            <a:endParaRPr lang="en-US" b="0" dirty="0"/>
          </a:p>
        </p:txBody>
      </p:sp>
    </p:spTree>
    <p:extLst>
      <p:ext uri="{BB962C8B-B14F-4D97-AF65-F5344CB8AC3E}">
        <p14:creationId xmlns:p14="http://schemas.microsoft.com/office/powerpoint/2010/main" val="2060077558"/>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Rectangle 2"/>
          <p:cNvSpPr>
            <a:spLocks noGrp="1" noChangeArrowheads="1"/>
          </p:cNvSpPr>
          <p:nvPr>
            <p:ph type="title"/>
          </p:nvPr>
        </p:nvSpPr>
        <p:spPr>
          <a:xfrm>
            <a:off x="460375" y="0"/>
            <a:ext cx="7773988" cy="741363"/>
          </a:xfrm>
        </p:spPr>
        <p:txBody>
          <a:bodyPr/>
          <a:lstStyle/>
          <a:p>
            <a:r>
              <a:rPr lang="en-US" dirty="0" smtClean="0"/>
              <a:t>Notes Page Over-flow Slide. Do Not Print Slide. See Notes pane.</a:t>
            </a:r>
          </a:p>
        </p:txBody>
      </p:sp>
      <p:sp>
        <p:nvSpPr>
          <p:cNvPr id="5" name="Line 4"/>
          <p:cNvSpPr>
            <a:spLocks noChangeShapeType="1"/>
          </p:cNvSpPr>
          <p:nvPr/>
        </p:nvSpPr>
        <p:spPr bwMode="auto">
          <a:xfrm flipH="1">
            <a:off x="0" y="706438"/>
            <a:ext cx="9144000" cy="6151562"/>
          </a:xfrm>
          <a:prstGeom prst="line">
            <a:avLst/>
          </a:prstGeom>
          <a:noFill/>
          <a:ln w="38100">
            <a:solidFill>
              <a:srgbClr val="CC0000"/>
            </a:solidFill>
            <a:round/>
            <a:headEnd/>
            <a:tailEnd/>
          </a:ln>
        </p:spPr>
        <p:txBody>
          <a:bodyPr wrap="none" anchor="ctr"/>
          <a:lstStyle/>
          <a:p>
            <a:endParaRPr lang="en-US" dirty="0"/>
          </a:p>
        </p:txBody>
      </p:sp>
    </p:spTree>
    <p:extLst>
      <p:ext uri="{BB962C8B-B14F-4D97-AF65-F5344CB8AC3E}">
        <p14:creationId xmlns:p14="http://schemas.microsoft.com/office/powerpoint/2010/main" val="195995290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Rectangle 2"/>
          <p:cNvSpPr>
            <a:spLocks noGrp="1" noChangeArrowheads="1"/>
          </p:cNvSpPr>
          <p:nvPr>
            <p:ph type="title"/>
          </p:nvPr>
        </p:nvSpPr>
        <p:spPr>
          <a:xfrm>
            <a:off x="460375" y="0"/>
            <a:ext cx="7773988" cy="741363"/>
          </a:xfrm>
        </p:spPr>
        <p:txBody>
          <a:bodyPr/>
          <a:lstStyle/>
          <a:p>
            <a:r>
              <a:rPr lang="en-US" dirty="0" smtClean="0"/>
              <a:t>Notes Page Over-flow Slide. Do Not Print Slide. See Notes pane.</a:t>
            </a:r>
          </a:p>
        </p:txBody>
      </p:sp>
      <p:sp>
        <p:nvSpPr>
          <p:cNvPr id="5" name="Line 4"/>
          <p:cNvSpPr>
            <a:spLocks noChangeShapeType="1"/>
          </p:cNvSpPr>
          <p:nvPr/>
        </p:nvSpPr>
        <p:spPr bwMode="auto">
          <a:xfrm flipH="1">
            <a:off x="0" y="706438"/>
            <a:ext cx="9144000" cy="6151562"/>
          </a:xfrm>
          <a:prstGeom prst="line">
            <a:avLst/>
          </a:prstGeom>
          <a:noFill/>
          <a:ln w="38100">
            <a:solidFill>
              <a:srgbClr val="CC0000"/>
            </a:solidFill>
            <a:round/>
            <a:headEnd/>
            <a:tailEnd/>
          </a:ln>
        </p:spPr>
        <p:txBody>
          <a:bodyPr wrap="none" anchor="ctr"/>
          <a:lstStyle/>
          <a:p>
            <a:endParaRPr lang="en-US" dirty="0"/>
          </a:p>
        </p:txBody>
      </p:sp>
    </p:spTree>
    <p:extLst>
      <p:ext uri="{BB962C8B-B14F-4D97-AF65-F5344CB8AC3E}">
        <p14:creationId xmlns:p14="http://schemas.microsoft.com/office/powerpoint/2010/main" val="329854231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Planning DNS Forwarding </a:t>
            </a:r>
            <a:endParaRPr lang="en-GB" dirty="0"/>
          </a:p>
        </p:txBody>
      </p:sp>
      <p:grpSp>
        <p:nvGrpSpPr>
          <p:cNvPr id="4" name="Group 3"/>
          <p:cNvGrpSpPr/>
          <p:nvPr/>
        </p:nvGrpSpPr>
        <p:grpSpPr>
          <a:xfrm>
            <a:off x="950119" y="1182688"/>
            <a:ext cx="7156450" cy="5099050"/>
            <a:chOff x="-8479064" y="293121"/>
            <a:chExt cx="7156450" cy="5099050"/>
          </a:xfrm>
        </p:grpSpPr>
        <p:sp>
          <p:nvSpPr>
            <p:cNvPr id="5" name="Oval 4"/>
            <p:cNvSpPr>
              <a:spLocks noChangeArrowheads="1"/>
            </p:cNvSpPr>
            <p:nvPr/>
          </p:nvSpPr>
          <p:spPr bwMode="auto">
            <a:xfrm>
              <a:off x="-8344126" y="1982221"/>
              <a:ext cx="3233737" cy="3149600"/>
            </a:xfrm>
            <a:prstGeom prst="ellipse">
              <a:avLst/>
            </a:prstGeom>
            <a:gradFill rotWithShape="1">
              <a:gsLst>
                <a:gs pos="0">
                  <a:srgbClr val="F0F1FF"/>
                </a:gs>
                <a:gs pos="100000">
                  <a:srgbClr val="B3C8DF"/>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l" eaLnBrk="1" hangingPunct="1"/>
              <a:endParaRPr lang="en-US" b="0" dirty="0"/>
            </a:p>
          </p:txBody>
        </p:sp>
        <p:pic>
          <p:nvPicPr>
            <p:cNvPr id="6" name="Picture 5" descr="Internet0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232376" y="1713933"/>
              <a:ext cx="1909762" cy="190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6" descr="Server01"/>
            <p:cNvPicPr>
              <a:picLocks noChangeAspect="1" noChangeArrowheads="1"/>
            </p:cNvPicPr>
            <p:nvPr/>
          </p:nvPicPr>
          <p:blipFill>
            <a:blip r:embed="rId4" cstate="print">
              <a:grayscl/>
              <a:extLst>
                <a:ext uri="{28A0092B-C50C-407E-A947-70E740481C1C}">
                  <a14:useLocalDpi xmlns:a14="http://schemas.microsoft.com/office/drawing/2010/main" val="0"/>
                </a:ext>
              </a:extLst>
            </a:blip>
            <a:srcRect/>
            <a:stretch>
              <a:fillRect/>
            </a:stretch>
          </p:blipFill>
          <p:spPr bwMode="auto">
            <a:xfrm>
              <a:off x="-3511776" y="1290071"/>
              <a:ext cx="884237" cy="1039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7" descr="Server01"/>
            <p:cNvPicPr>
              <a:picLocks noChangeAspect="1" noChangeArrowheads="1"/>
            </p:cNvPicPr>
            <p:nvPr/>
          </p:nvPicPr>
          <p:blipFill>
            <a:blip r:embed="rId4" cstate="print">
              <a:grayscl/>
              <a:extLst>
                <a:ext uri="{28A0092B-C50C-407E-A947-70E740481C1C}">
                  <a14:useLocalDpi xmlns:a14="http://schemas.microsoft.com/office/drawing/2010/main" val="0"/>
                </a:ext>
              </a:extLst>
            </a:blip>
            <a:srcRect/>
            <a:stretch>
              <a:fillRect/>
            </a:stretch>
          </p:blipFill>
          <p:spPr bwMode="auto">
            <a:xfrm>
              <a:off x="-3446689" y="3904683"/>
              <a:ext cx="884238" cy="1039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AutoShape 8"/>
            <p:cNvSpPr>
              <a:spLocks noChangeArrowheads="1"/>
            </p:cNvSpPr>
            <p:nvPr/>
          </p:nvSpPr>
          <p:spPr bwMode="auto">
            <a:xfrm>
              <a:off x="-2735489" y="1574233"/>
              <a:ext cx="1203325" cy="333375"/>
            </a:xfrm>
            <a:prstGeom prst="roundRect">
              <a:avLst>
                <a:gd name="adj" fmla="val 4167"/>
              </a:avLst>
            </a:prstGeom>
            <a:solidFill>
              <a:schemeClr val="bg1"/>
            </a:solidFill>
            <a:ln w="9525" algn="ctr">
              <a:solidFill>
                <a:srgbClr val="777777"/>
              </a:solidFill>
              <a:round/>
              <a:headEnd/>
              <a:tailEnd/>
            </a:ln>
          </p:spPr>
          <p:txBody>
            <a:bodyPr anchor="ctr"/>
            <a:lstStyle/>
            <a:p>
              <a:pPr algn="l" eaLnBrk="1" hangingPunct="1">
                <a:lnSpc>
                  <a:spcPct val="80000"/>
                </a:lnSpc>
              </a:pPr>
              <a:r>
                <a:rPr lang="en-US" sz="1600" dirty="0"/>
                <a:t>ISP DNS</a:t>
              </a:r>
            </a:p>
          </p:txBody>
        </p:sp>
        <p:sp>
          <p:nvSpPr>
            <p:cNvPr id="10" name="Line 9"/>
            <p:cNvSpPr>
              <a:spLocks noChangeShapeType="1"/>
            </p:cNvSpPr>
            <p:nvPr/>
          </p:nvSpPr>
          <p:spPr bwMode="auto">
            <a:xfrm>
              <a:off x="-6018439" y="1483746"/>
              <a:ext cx="2378075" cy="3175"/>
            </a:xfrm>
            <a:prstGeom prst="line">
              <a:avLst/>
            </a:prstGeom>
            <a:noFill/>
            <a:ln w="50800">
              <a:solidFill>
                <a:srgbClr val="CC0000"/>
              </a:solidFill>
              <a:round/>
              <a:headEnd/>
              <a:tailEnd type="triangle" w="med" len="med"/>
            </a:ln>
            <a:extLst>
              <a:ext uri="{909E8E84-426E-40DD-AFC4-6F175D3DCCD1}">
                <a14:hiddenFill xmlns:a14="http://schemas.microsoft.com/office/drawing/2010/main">
                  <a:noFill/>
                </a14:hiddenFill>
              </a:ext>
            </a:extLst>
          </p:spPr>
          <p:txBody>
            <a:bodyPr/>
            <a:lstStyle/>
            <a:p>
              <a:endParaRPr lang="en-GB" dirty="0"/>
            </a:p>
          </p:txBody>
        </p:sp>
        <p:sp>
          <p:nvSpPr>
            <p:cNvPr id="11" name="Line 10"/>
            <p:cNvSpPr>
              <a:spLocks noChangeShapeType="1"/>
            </p:cNvSpPr>
            <p:nvPr/>
          </p:nvSpPr>
          <p:spPr bwMode="auto">
            <a:xfrm>
              <a:off x="-5999389" y="2179071"/>
              <a:ext cx="2698750" cy="1804987"/>
            </a:xfrm>
            <a:prstGeom prst="line">
              <a:avLst/>
            </a:prstGeom>
            <a:noFill/>
            <a:ln w="50800">
              <a:solidFill>
                <a:srgbClr val="CC0000"/>
              </a:solidFill>
              <a:round/>
              <a:headEnd/>
              <a:tailEnd type="triangle" w="med" len="med"/>
            </a:ln>
            <a:extLst>
              <a:ext uri="{909E8E84-426E-40DD-AFC4-6F175D3DCCD1}">
                <a14:hiddenFill xmlns:a14="http://schemas.microsoft.com/office/drawing/2010/main">
                  <a:noFill/>
                </a14:hiddenFill>
              </a:ext>
            </a:extLst>
          </p:spPr>
          <p:txBody>
            <a:bodyPr/>
            <a:lstStyle/>
            <a:p>
              <a:endParaRPr lang="en-GB" dirty="0"/>
            </a:p>
          </p:txBody>
        </p:sp>
        <p:sp>
          <p:nvSpPr>
            <p:cNvPr id="12" name="Rectangle 11"/>
            <p:cNvSpPr>
              <a:spLocks noChangeArrowheads="1"/>
            </p:cNvSpPr>
            <p:nvPr/>
          </p:nvSpPr>
          <p:spPr bwMode="auto">
            <a:xfrm>
              <a:off x="-6240689" y="1132908"/>
              <a:ext cx="277495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nchor="ctr"/>
            <a:lstStyle/>
            <a:p>
              <a:pPr algn="l" eaLnBrk="1" hangingPunct="1"/>
              <a:r>
                <a:rPr lang="en-US" b="0" dirty="0"/>
                <a:t>All other DNS domains</a:t>
              </a:r>
            </a:p>
          </p:txBody>
        </p:sp>
        <p:pic>
          <p:nvPicPr>
            <p:cNvPr id="13" name="Picture 12" descr="Server01"/>
            <p:cNvPicPr>
              <a:picLocks noChangeAspect="1" noChangeArrowheads="1"/>
            </p:cNvPicPr>
            <p:nvPr/>
          </p:nvPicPr>
          <p:blipFill>
            <a:blip r:embed="rId5" cstate="print">
              <a:grayscl/>
              <a:extLst>
                <a:ext uri="{28A0092B-C50C-407E-A947-70E740481C1C}">
                  <a14:useLocalDpi xmlns:a14="http://schemas.microsoft.com/office/drawing/2010/main" val="0"/>
                </a:ext>
              </a:extLst>
            </a:blip>
            <a:srcRect/>
            <a:stretch>
              <a:fillRect/>
            </a:stretch>
          </p:blipFill>
          <p:spPr bwMode="auto">
            <a:xfrm>
              <a:off x="-6983639" y="1404371"/>
              <a:ext cx="912813" cy="1073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AutoShape 13"/>
            <p:cNvSpPr>
              <a:spLocks noChangeArrowheads="1"/>
            </p:cNvSpPr>
            <p:nvPr/>
          </p:nvSpPr>
          <p:spPr bwMode="auto">
            <a:xfrm>
              <a:off x="-8479064" y="1480571"/>
              <a:ext cx="1355725" cy="384175"/>
            </a:xfrm>
            <a:prstGeom prst="roundRect">
              <a:avLst>
                <a:gd name="adj" fmla="val 4167"/>
              </a:avLst>
            </a:prstGeom>
            <a:solidFill>
              <a:schemeClr val="bg1"/>
            </a:solidFill>
            <a:ln w="9525" algn="ctr">
              <a:solidFill>
                <a:srgbClr val="777777"/>
              </a:solidFill>
              <a:round/>
              <a:headEnd/>
              <a:tailEnd/>
            </a:ln>
          </p:spPr>
          <p:txBody>
            <a:bodyPr anchor="ctr"/>
            <a:lstStyle/>
            <a:p>
              <a:pPr algn="l" eaLnBrk="1" hangingPunct="1">
                <a:lnSpc>
                  <a:spcPct val="80000"/>
                </a:lnSpc>
              </a:pPr>
              <a:r>
                <a:rPr lang="en-US" sz="1600" dirty="0"/>
                <a:t>Local DNS</a:t>
              </a:r>
            </a:p>
          </p:txBody>
        </p:sp>
        <p:sp>
          <p:nvSpPr>
            <p:cNvPr id="15" name="AutoShape 14"/>
            <p:cNvSpPr>
              <a:spLocks noChangeArrowheads="1"/>
            </p:cNvSpPr>
            <p:nvPr/>
          </p:nvSpPr>
          <p:spPr bwMode="auto">
            <a:xfrm>
              <a:off x="-4648426" y="4933383"/>
              <a:ext cx="2325687" cy="458788"/>
            </a:xfrm>
            <a:prstGeom prst="roundRect">
              <a:avLst>
                <a:gd name="adj" fmla="val 4167"/>
              </a:avLst>
            </a:prstGeom>
            <a:solidFill>
              <a:schemeClr val="bg1"/>
            </a:solidFill>
            <a:ln w="9525" algn="ctr">
              <a:solidFill>
                <a:srgbClr val="777777"/>
              </a:solidFill>
              <a:round/>
              <a:headEnd/>
              <a:tailEnd/>
            </a:ln>
          </p:spPr>
          <p:txBody>
            <a:bodyPr anchor="ctr"/>
            <a:lstStyle/>
            <a:p>
              <a:pPr algn="l" eaLnBrk="1" hangingPunct="1">
                <a:lnSpc>
                  <a:spcPct val="80000"/>
                </a:lnSpc>
              </a:pPr>
              <a:r>
                <a:rPr lang="en-US" sz="1600" dirty="0" smtClean="0"/>
                <a:t>Contoso.com </a:t>
              </a:r>
              <a:r>
                <a:rPr lang="en-US" sz="1600" dirty="0"/>
                <a:t>DNS</a:t>
              </a:r>
            </a:p>
          </p:txBody>
        </p:sp>
        <p:sp>
          <p:nvSpPr>
            <p:cNvPr id="16" name="Rectangle 15"/>
            <p:cNvSpPr>
              <a:spLocks noChangeArrowheads="1"/>
            </p:cNvSpPr>
            <p:nvPr/>
          </p:nvSpPr>
          <p:spPr bwMode="auto">
            <a:xfrm rot="2112675">
              <a:off x="-5513614" y="2625158"/>
              <a:ext cx="1611313" cy="393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nchor="ctr"/>
            <a:lstStyle/>
            <a:p>
              <a:pPr algn="l" eaLnBrk="1" hangingPunct="1"/>
              <a:r>
                <a:rPr lang="en-US" b="0" dirty="0" smtClean="0"/>
                <a:t>contoso.com</a:t>
              </a:r>
              <a:endParaRPr lang="en-US" b="0" dirty="0"/>
            </a:p>
          </p:txBody>
        </p:sp>
        <p:pic>
          <p:nvPicPr>
            <p:cNvPr id="17" name="Picture 16" descr="Computer_DesktopComputerSansKeyboard01"/>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8398101" y="4082483"/>
              <a:ext cx="782637" cy="952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 name="Line 17"/>
            <p:cNvSpPr>
              <a:spLocks noChangeShapeType="1"/>
            </p:cNvSpPr>
            <p:nvPr/>
          </p:nvSpPr>
          <p:spPr bwMode="auto">
            <a:xfrm flipV="1">
              <a:off x="-8080601" y="2342583"/>
              <a:ext cx="1217612" cy="1771650"/>
            </a:xfrm>
            <a:prstGeom prst="line">
              <a:avLst/>
            </a:prstGeom>
            <a:noFill/>
            <a:ln w="50800">
              <a:solidFill>
                <a:srgbClr val="CC0000"/>
              </a:solidFill>
              <a:round/>
              <a:headEnd/>
              <a:tailEnd type="triangle" w="med" len="med"/>
            </a:ln>
            <a:extLst>
              <a:ext uri="{909E8E84-426E-40DD-AFC4-6F175D3DCCD1}">
                <a14:hiddenFill xmlns:a14="http://schemas.microsoft.com/office/drawing/2010/main">
                  <a:noFill/>
                </a14:hiddenFill>
              </a:ext>
            </a:extLst>
          </p:spPr>
          <p:txBody>
            <a:bodyPr/>
            <a:lstStyle/>
            <a:p>
              <a:endParaRPr lang="en-GB" dirty="0"/>
            </a:p>
          </p:txBody>
        </p:sp>
        <p:sp>
          <p:nvSpPr>
            <p:cNvPr id="19" name="Rectangle 18"/>
            <p:cNvSpPr>
              <a:spLocks noChangeArrowheads="1"/>
            </p:cNvSpPr>
            <p:nvPr/>
          </p:nvSpPr>
          <p:spPr bwMode="auto">
            <a:xfrm rot="-3276222">
              <a:off x="-8837046" y="3186340"/>
              <a:ext cx="1611313" cy="393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nchor="ctr"/>
            <a:lstStyle/>
            <a:p>
              <a:pPr algn="l" eaLnBrk="1" hangingPunct="1"/>
              <a:r>
                <a:rPr lang="en-US" b="0" dirty="0"/>
                <a:t>Query for </a:t>
              </a:r>
            </a:p>
            <a:p>
              <a:pPr algn="l" eaLnBrk="1" hangingPunct="1"/>
              <a:r>
                <a:rPr lang="en-US" b="0" dirty="0" smtClean="0"/>
                <a:t>www.contoso.com</a:t>
              </a:r>
              <a:endParaRPr lang="en-US" b="0" dirty="0"/>
            </a:p>
          </p:txBody>
        </p:sp>
        <p:sp>
          <p:nvSpPr>
            <p:cNvPr id="20" name="AutoShape 19"/>
            <p:cNvSpPr>
              <a:spLocks noChangeArrowheads="1"/>
            </p:cNvSpPr>
            <p:nvPr/>
          </p:nvSpPr>
          <p:spPr bwMode="auto">
            <a:xfrm>
              <a:off x="-8383814" y="293121"/>
              <a:ext cx="6948488" cy="709612"/>
            </a:xfrm>
            <a:prstGeom prst="roundRect">
              <a:avLst>
                <a:gd name="adj" fmla="val 10514"/>
              </a:avLst>
            </a:prstGeom>
            <a:gradFill rotWithShape="1">
              <a:gsLst>
                <a:gs pos="0">
                  <a:srgbClr val="EAABA0"/>
                </a:gs>
                <a:gs pos="100000">
                  <a:srgbClr val="F6D9D4"/>
                </a:gs>
              </a:gsLst>
              <a:lin ang="2700000" scaled="1"/>
            </a:gradFill>
            <a:ln w="9525" algn="ctr">
              <a:solidFill>
                <a:srgbClr val="808080"/>
              </a:solidFill>
              <a:round/>
              <a:headEnd/>
              <a:tailEnd/>
            </a:ln>
            <a:effectLst>
              <a:outerShdw dist="35921" dir="2700000" algn="ctr" rotWithShape="0">
                <a:srgbClr val="C0C0C0"/>
              </a:outerShdw>
            </a:effectLst>
          </p:spPr>
          <p:txBody>
            <a:bodyPr anchor="ctr"/>
            <a:lstStyle/>
            <a:p>
              <a:pPr algn="l" eaLnBrk="1" fontAlgn="auto" hangingPunct="1">
                <a:lnSpc>
                  <a:spcPct val="85000"/>
                </a:lnSpc>
                <a:spcBef>
                  <a:spcPts val="0"/>
                </a:spcBef>
                <a:spcAft>
                  <a:spcPts val="0"/>
                </a:spcAft>
                <a:defRPr/>
              </a:pPr>
              <a:r>
                <a:rPr lang="en-US" b="0" i="1" dirty="0">
                  <a:latin typeface="+mn-lt"/>
                </a:rPr>
                <a:t>Conditional forwarding</a:t>
              </a:r>
              <a:r>
                <a:rPr lang="en-US" b="0" dirty="0">
                  <a:latin typeface="+mn-lt"/>
                </a:rPr>
                <a:t> forwards requests using a domain name condition</a:t>
              </a:r>
            </a:p>
          </p:txBody>
        </p:sp>
        <p:sp>
          <p:nvSpPr>
            <p:cNvPr id="21" name="AutoShape 20"/>
            <p:cNvSpPr>
              <a:spLocks noChangeArrowheads="1"/>
            </p:cNvSpPr>
            <p:nvPr/>
          </p:nvSpPr>
          <p:spPr bwMode="auto">
            <a:xfrm>
              <a:off x="-7672614" y="4731771"/>
              <a:ext cx="2078038" cy="349250"/>
            </a:xfrm>
            <a:prstGeom prst="roundRect">
              <a:avLst>
                <a:gd name="adj" fmla="val 4167"/>
              </a:avLst>
            </a:prstGeom>
            <a:solidFill>
              <a:schemeClr val="bg1"/>
            </a:solidFill>
            <a:ln w="9525" algn="ctr">
              <a:solidFill>
                <a:srgbClr val="777777"/>
              </a:solidFill>
              <a:round/>
              <a:headEnd/>
              <a:tailEnd/>
            </a:ln>
          </p:spPr>
          <p:txBody>
            <a:bodyPr anchor="ctr"/>
            <a:lstStyle/>
            <a:p>
              <a:pPr algn="l" eaLnBrk="1" hangingPunct="1">
                <a:lnSpc>
                  <a:spcPct val="80000"/>
                </a:lnSpc>
              </a:pPr>
              <a:r>
                <a:rPr lang="en-US" sz="1600" dirty="0"/>
                <a:t>Client Computer</a:t>
              </a:r>
            </a:p>
          </p:txBody>
        </p:sp>
        <p:sp>
          <p:nvSpPr>
            <p:cNvPr id="22" name="Line 29"/>
            <p:cNvSpPr>
              <a:spLocks noChangeShapeType="1"/>
            </p:cNvSpPr>
            <p:nvPr/>
          </p:nvSpPr>
          <p:spPr bwMode="auto">
            <a:xfrm flipH="1">
              <a:off x="-7899626" y="2471171"/>
              <a:ext cx="1116012" cy="1685925"/>
            </a:xfrm>
            <a:prstGeom prst="line">
              <a:avLst/>
            </a:prstGeom>
            <a:noFill/>
            <a:ln w="50800" cap="rnd">
              <a:solidFill>
                <a:srgbClr val="CC0000"/>
              </a:solidFill>
              <a:prstDash val="sysDot"/>
              <a:round/>
              <a:headEnd/>
              <a:tailEnd type="triangle" w="med" len="med"/>
            </a:ln>
            <a:extLst>
              <a:ext uri="{909E8E84-426E-40DD-AFC4-6F175D3DCCD1}">
                <a14:hiddenFill xmlns:a14="http://schemas.microsoft.com/office/drawing/2010/main">
                  <a:noFill/>
                </a14:hiddenFill>
              </a:ext>
            </a:extLst>
          </p:spPr>
          <p:txBody>
            <a:bodyPr wrap="none" anchor="ctr"/>
            <a:lstStyle/>
            <a:p>
              <a:endParaRPr lang="en-GB" dirty="0"/>
            </a:p>
          </p:txBody>
        </p:sp>
        <p:sp>
          <p:nvSpPr>
            <p:cNvPr id="23" name="Line 30"/>
            <p:cNvSpPr>
              <a:spLocks noChangeShapeType="1"/>
            </p:cNvSpPr>
            <p:nvPr/>
          </p:nvSpPr>
          <p:spPr bwMode="auto">
            <a:xfrm flipH="1" flipV="1">
              <a:off x="-6143851" y="2350521"/>
              <a:ext cx="2549525" cy="1714500"/>
            </a:xfrm>
            <a:prstGeom prst="line">
              <a:avLst/>
            </a:prstGeom>
            <a:noFill/>
            <a:ln w="50800" cap="rnd">
              <a:solidFill>
                <a:srgbClr val="CC0000"/>
              </a:solidFill>
              <a:prstDash val="sysDot"/>
              <a:round/>
              <a:headEnd/>
              <a:tailEnd type="triangle" w="med" len="med"/>
            </a:ln>
            <a:extLst>
              <a:ext uri="{909E8E84-426E-40DD-AFC4-6F175D3DCCD1}">
                <a14:hiddenFill xmlns:a14="http://schemas.microsoft.com/office/drawing/2010/main">
                  <a:noFill/>
                </a14:hiddenFill>
              </a:ext>
            </a:extLst>
          </p:spPr>
          <p:txBody>
            <a:bodyPr wrap="none" anchor="ctr"/>
            <a:lstStyle/>
            <a:p>
              <a:endParaRPr lang="en-GB" dirty="0"/>
            </a:p>
          </p:txBody>
        </p:sp>
      </p:grpSp>
      <p:sp>
        <p:nvSpPr>
          <p:cNvPr id="24" name="Rectangle 23"/>
          <p:cNvSpPr/>
          <p:nvPr/>
        </p:nvSpPr>
        <p:spPr bwMode="auto">
          <a:xfrm>
            <a:off x="73025" y="881175"/>
            <a:ext cx="9070975" cy="5729061"/>
          </a:xfrm>
          <a:prstGeom prst="rect">
            <a:avLst/>
          </a:prstGeom>
          <a:solidFill>
            <a:schemeClr val="accent1"/>
          </a:solidFill>
          <a:ln w="9525" cap="flat" cmpd="sng" algn="ctr">
            <a:noFill/>
            <a:prstDash val="solid"/>
            <a:round/>
            <a:headEnd type="none" w="med" len="med"/>
            <a:tailEnd type="none" w="med" len="med"/>
          </a:ln>
          <a:effectLst/>
        </p:spPr>
        <p:txBody>
          <a:bodyPr vert="horz" wrap="square" lIns="182880" tIns="45720" rIns="18288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GB" sz="1800" b="1" i="0" u="none" strike="noStrike" cap="none" normalizeH="0" baseline="0" dirty="0" smtClean="0">
              <a:ln>
                <a:noFill/>
              </a:ln>
              <a:solidFill>
                <a:schemeClr val="tx1"/>
              </a:solidFill>
              <a:effectLst/>
              <a:latin typeface="Verdana" pitchFamily="34" charset="0"/>
            </a:endParaRPr>
          </a:p>
        </p:txBody>
      </p:sp>
      <p:grpSp>
        <p:nvGrpSpPr>
          <p:cNvPr id="25" name="Group 24"/>
          <p:cNvGrpSpPr/>
          <p:nvPr/>
        </p:nvGrpSpPr>
        <p:grpSpPr>
          <a:xfrm>
            <a:off x="157163" y="1182688"/>
            <a:ext cx="8675687" cy="5194300"/>
            <a:chOff x="157163" y="1182688"/>
            <a:chExt cx="8675687" cy="5194300"/>
          </a:xfrm>
        </p:grpSpPr>
        <p:sp>
          <p:nvSpPr>
            <p:cNvPr id="26" name="AutoShape 5"/>
            <p:cNvSpPr>
              <a:spLocks noChangeArrowheads="1"/>
            </p:cNvSpPr>
            <p:nvPr/>
          </p:nvSpPr>
          <p:spPr bwMode="auto">
            <a:xfrm>
              <a:off x="1054100" y="1182688"/>
              <a:ext cx="6948488" cy="676275"/>
            </a:xfrm>
            <a:prstGeom prst="roundRect">
              <a:avLst>
                <a:gd name="adj" fmla="val 5634"/>
              </a:avLst>
            </a:prstGeom>
            <a:gradFill rotWithShape="1">
              <a:gsLst>
                <a:gs pos="0">
                  <a:srgbClr val="EAABA0"/>
                </a:gs>
                <a:gs pos="100000">
                  <a:srgbClr val="F6D9D4"/>
                </a:gs>
              </a:gsLst>
              <a:lin ang="2700000" scaled="1"/>
            </a:gradFill>
            <a:ln w="9525" algn="ctr">
              <a:solidFill>
                <a:srgbClr val="808080"/>
              </a:solidFill>
              <a:round/>
              <a:headEnd/>
              <a:tailEnd/>
            </a:ln>
            <a:effectLst>
              <a:outerShdw dist="35921" dir="2700000" algn="ctr" rotWithShape="0">
                <a:srgbClr val="C0C0C0"/>
              </a:outerShdw>
            </a:effectLst>
          </p:spPr>
          <p:txBody>
            <a:bodyPr anchor="ctr"/>
            <a:lstStyle/>
            <a:p>
              <a:pPr algn="l" eaLnBrk="1" hangingPunct="1">
                <a:lnSpc>
                  <a:spcPct val="90000"/>
                </a:lnSpc>
                <a:defRPr/>
              </a:pPr>
              <a:r>
                <a:rPr lang="en-US" dirty="0"/>
                <a:t>A </a:t>
              </a:r>
              <a:r>
                <a:rPr lang="en-US" i="1" dirty="0"/>
                <a:t>forwarder</a:t>
              </a:r>
              <a:r>
                <a:rPr lang="en-US" dirty="0"/>
                <a:t> is a DNS server designated to resolve external or offsite DNS domain names</a:t>
              </a:r>
            </a:p>
          </p:txBody>
        </p:sp>
        <p:sp>
          <p:nvSpPr>
            <p:cNvPr id="27" name="Oval 6"/>
            <p:cNvSpPr>
              <a:spLocks noChangeArrowheads="1"/>
            </p:cNvSpPr>
            <p:nvPr/>
          </p:nvSpPr>
          <p:spPr bwMode="auto">
            <a:xfrm>
              <a:off x="1093788" y="2757488"/>
              <a:ext cx="3233737" cy="3619500"/>
            </a:xfrm>
            <a:prstGeom prst="ellipse">
              <a:avLst/>
            </a:prstGeom>
            <a:gradFill rotWithShape="1">
              <a:gsLst>
                <a:gs pos="0">
                  <a:srgbClr val="F0F1FF"/>
                </a:gs>
                <a:gs pos="100000">
                  <a:srgbClr val="B3C8DF"/>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dirty="0"/>
            </a:p>
          </p:txBody>
        </p:sp>
        <p:sp>
          <p:nvSpPr>
            <p:cNvPr id="28" name="AutoShape 8"/>
            <p:cNvSpPr>
              <a:spLocks noChangeArrowheads="1"/>
            </p:cNvSpPr>
            <p:nvPr/>
          </p:nvSpPr>
          <p:spPr bwMode="auto">
            <a:xfrm>
              <a:off x="6859588" y="5294313"/>
              <a:ext cx="1973262" cy="333375"/>
            </a:xfrm>
            <a:prstGeom prst="roundRect">
              <a:avLst>
                <a:gd name="adj" fmla="val 4167"/>
              </a:avLst>
            </a:prstGeom>
            <a:solidFill>
              <a:schemeClr val="bg1"/>
            </a:solidFill>
            <a:ln w="9525" algn="ctr">
              <a:solidFill>
                <a:srgbClr val="777777"/>
              </a:solidFill>
              <a:round/>
              <a:headEnd/>
              <a:tailEnd/>
            </a:ln>
          </p:spPr>
          <p:txBody>
            <a:bodyPr anchor="ctr"/>
            <a:lstStyle/>
            <a:p>
              <a:pPr>
                <a:lnSpc>
                  <a:spcPct val="80000"/>
                </a:lnSpc>
              </a:pPr>
              <a:r>
                <a:rPr lang="en-US" sz="1600" dirty="0" smtClean="0"/>
                <a:t>contoso.com</a:t>
              </a:r>
              <a:endParaRPr lang="en-US" sz="1600" dirty="0"/>
            </a:p>
          </p:txBody>
        </p:sp>
        <p:pic>
          <p:nvPicPr>
            <p:cNvPr id="29" name="Picture 9" descr="Internet0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154738" y="2552700"/>
              <a:ext cx="1909762" cy="190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 name="Picture 10" descr="Server01"/>
            <p:cNvPicPr>
              <a:picLocks noChangeAspect="1" noChangeArrowheads="1"/>
            </p:cNvPicPr>
            <p:nvPr/>
          </p:nvPicPr>
          <p:blipFill>
            <a:blip r:embed="rId4" cstate="print">
              <a:grayscl/>
              <a:extLst>
                <a:ext uri="{28A0092B-C50C-407E-A947-70E740481C1C}">
                  <a14:useLocalDpi xmlns:a14="http://schemas.microsoft.com/office/drawing/2010/main" val="0"/>
                </a:ext>
              </a:extLst>
            </a:blip>
            <a:srcRect/>
            <a:stretch>
              <a:fillRect/>
            </a:stretch>
          </p:blipFill>
          <p:spPr bwMode="auto">
            <a:xfrm>
              <a:off x="5786438" y="2065338"/>
              <a:ext cx="884237" cy="1039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 name="Picture 11" descr="Server01"/>
            <p:cNvPicPr>
              <a:picLocks noChangeAspect="1" noChangeArrowheads="1"/>
            </p:cNvPicPr>
            <p:nvPr/>
          </p:nvPicPr>
          <p:blipFill>
            <a:blip r:embed="rId4" cstate="print">
              <a:grayscl/>
              <a:extLst>
                <a:ext uri="{28A0092B-C50C-407E-A947-70E740481C1C}">
                  <a14:useLocalDpi xmlns:a14="http://schemas.microsoft.com/office/drawing/2010/main" val="0"/>
                </a:ext>
              </a:extLst>
            </a:blip>
            <a:srcRect/>
            <a:stretch>
              <a:fillRect/>
            </a:stretch>
          </p:blipFill>
          <p:spPr bwMode="auto">
            <a:xfrm>
              <a:off x="5940425" y="3225800"/>
              <a:ext cx="884238" cy="1039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2" name="Picture 12" descr="Server01"/>
            <p:cNvPicPr>
              <a:picLocks noChangeAspect="1" noChangeArrowheads="1"/>
            </p:cNvPicPr>
            <p:nvPr/>
          </p:nvPicPr>
          <p:blipFill>
            <a:blip r:embed="rId4" cstate="print">
              <a:grayscl/>
              <a:extLst>
                <a:ext uri="{28A0092B-C50C-407E-A947-70E740481C1C}">
                  <a14:useLocalDpi xmlns:a14="http://schemas.microsoft.com/office/drawing/2010/main" val="0"/>
                </a:ext>
              </a:extLst>
            </a:blip>
            <a:srcRect/>
            <a:stretch>
              <a:fillRect/>
            </a:stretch>
          </p:blipFill>
          <p:spPr bwMode="auto">
            <a:xfrm>
              <a:off x="6959600" y="4206875"/>
              <a:ext cx="884238" cy="1039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3" name="AutoShape 13"/>
            <p:cNvSpPr>
              <a:spLocks noChangeArrowheads="1"/>
            </p:cNvSpPr>
            <p:nvPr/>
          </p:nvSpPr>
          <p:spPr bwMode="auto">
            <a:xfrm>
              <a:off x="6578600" y="2349500"/>
              <a:ext cx="1647825" cy="333375"/>
            </a:xfrm>
            <a:prstGeom prst="roundRect">
              <a:avLst>
                <a:gd name="adj" fmla="val 4167"/>
              </a:avLst>
            </a:prstGeom>
            <a:solidFill>
              <a:schemeClr val="bg1"/>
            </a:solidFill>
            <a:ln w="9525" algn="ctr">
              <a:solidFill>
                <a:srgbClr val="777777"/>
              </a:solidFill>
              <a:round/>
              <a:headEnd/>
              <a:tailEnd/>
            </a:ln>
          </p:spPr>
          <p:txBody>
            <a:bodyPr anchor="ctr"/>
            <a:lstStyle/>
            <a:p>
              <a:pPr>
                <a:lnSpc>
                  <a:spcPct val="80000"/>
                </a:lnSpc>
              </a:pPr>
              <a:r>
                <a:rPr lang="en-US" sz="1600" dirty="0"/>
                <a:t>Root Hint (.)</a:t>
              </a:r>
            </a:p>
          </p:txBody>
        </p:sp>
        <p:sp>
          <p:nvSpPr>
            <p:cNvPr id="34" name="AutoShape 14"/>
            <p:cNvSpPr>
              <a:spLocks noChangeArrowheads="1"/>
            </p:cNvSpPr>
            <p:nvPr/>
          </p:nvSpPr>
          <p:spPr bwMode="auto">
            <a:xfrm>
              <a:off x="6719888" y="3240088"/>
              <a:ext cx="749300" cy="333375"/>
            </a:xfrm>
            <a:prstGeom prst="roundRect">
              <a:avLst>
                <a:gd name="adj" fmla="val 4167"/>
              </a:avLst>
            </a:prstGeom>
            <a:solidFill>
              <a:schemeClr val="bg1"/>
            </a:solidFill>
            <a:ln w="9525" algn="ctr">
              <a:solidFill>
                <a:srgbClr val="777777"/>
              </a:solidFill>
              <a:round/>
              <a:headEnd/>
              <a:tailEnd/>
            </a:ln>
          </p:spPr>
          <p:txBody>
            <a:bodyPr anchor="ctr"/>
            <a:lstStyle/>
            <a:p>
              <a:pPr>
                <a:lnSpc>
                  <a:spcPct val="80000"/>
                </a:lnSpc>
              </a:pPr>
              <a:r>
                <a:rPr lang="en-US" sz="1600" dirty="0"/>
                <a:t>.com</a:t>
              </a:r>
            </a:p>
          </p:txBody>
        </p:sp>
        <p:sp>
          <p:nvSpPr>
            <p:cNvPr id="35" name="Line 15"/>
            <p:cNvSpPr>
              <a:spLocks noChangeShapeType="1"/>
            </p:cNvSpPr>
            <p:nvPr/>
          </p:nvSpPr>
          <p:spPr bwMode="auto">
            <a:xfrm>
              <a:off x="3403600" y="2336800"/>
              <a:ext cx="2206625" cy="1588"/>
            </a:xfrm>
            <a:prstGeom prst="line">
              <a:avLst/>
            </a:prstGeom>
            <a:noFill/>
            <a:ln w="50800">
              <a:solidFill>
                <a:srgbClr val="CC0000"/>
              </a:solidFill>
              <a:round/>
              <a:headEnd/>
              <a:tailEnd type="triangle" w="med" len="med"/>
            </a:ln>
            <a:extLst>
              <a:ext uri="{909E8E84-426E-40DD-AFC4-6F175D3DCCD1}">
                <a14:hiddenFill xmlns:a14="http://schemas.microsoft.com/office/drawing/2010/main">
                  <a:noFill/>
                </a14:hiddenFill>
              </a:ext>
            </a:extLst>
          </p:spPr>
          <p:txBody>
            <a:bodyPr/>
            <a:lstStyle/>
            <a:p>
              <a:endParaRPr lang="en-GB" dirty="0"/>
            </a:p>
          </p:txBody>
        </p:sp>
        <p:sp>
          <p:nvSpPr>
            <p:cNvPr id="36" name="Line 16"/>
            <p:cNvSpPr>
              <a:spLocks noChangeShapeType="1"/>
            </p:cNvSpPr>
            <p:nvPr/>
          </p:nvSpPr>
          <p:spPr bwMode="auto">
            <a:xfrm>
              <a:off x="3438525" y="2954338"/>
              <a:ext cx="2379663" cy="501650"/>
            </a:xfrm>
            <a:prstGeom prst="line">
              <a:avLst/>
            </a:prstGeom>
            <a:noFill/>
            <a:ln w="50800">
              <a:solidFill>
                <a:srgbClr val="CC0000"/>
              </a:solidFill>
              <a:round/>
              <a:headEnd/>
              <a:tailEnd type="triangle" w="med" len="med"/>
            </a:ln>
            <a:extLst>
              <a:ext uri="{909E8E84-426E-40DD-AFC4-6F175D3DCCD1}">
                <a14:hiddenFill xmlns:a14="http://schemas.microsoft.com/office/drawing/2010/main">
                  <a:noFill/>
                </a14:hiddenFill>
              </a:ext>
            </a:extLst>
          </p:spPr>
          <p:txBody>
            <a:bodyPr/>
            <a:lstStyle/>
            <a:p>
              <a:endParaRPr lang="en-GB" dirty="0"/>
            </a:p>
          </p:txBody>
        </p:sp>
        <p:sp>
          <p:nvSpPr>
            <p:cNvPr id="37" name="Line 17"/>
            <p:cNvSpPr>
              <a:spLocks noChangeShapeType="1"/>
            </p:cNvSpPr>
            <p:nvPr/>
          </p:nvSpPr>
          <p:spPr bwMode="auto">
            <a:xfrm>
              <a:off x="2994025" y="3278188"/>
              <a:ext cx="3887788" cy="1670050"/>
            </a:xfrm>
            <a:prstGeom prst="line">
              <a:avLst/>
            </a:prstGeom>
            <a:noFill/>
            <a:ln w="50800">
              <a:solidFill>
                <a:srgbClr val="CC0000"/>
              </a:solidFill>
              <a:round/>
              <a:headEnd/>
              <a:tailEnd type="triangle" w="med" len="med"/>
            </a:ln>
            <a:extLst>
              <a:ext uri="{909E8E84-426E-40DD-AFC4-6F175D3DCCD1}">
                <a14:hiddenFill xmlns:a14="http://schemas.microsoft.com/office/drawing/2010/main">
                  <a:noFill/>
                </a14:hiddenFill>
              </a:ext>
            </a:extLst>
          </p:spPr>
          <p:txBody>
            <a:bodyPr/>
            <a:lstStyle/>
            <a:p>
              <a:endParaRPr lang="en-GB" dirty="0"/>
            </a:p>
          </p:txBody>
        </p:sp>
        <p:sp>
          <p:nvSpPr>
            <p:cNvPr id="38" name="Rectangle 18"/>
            <p:cNvSpPr>
              <a:spLocks noChangeArrowheads="1"/>
            </p:cNvSpPr>
            <p:nvPr/>
          </p:nvSpPr>
          <p:spPr bwMode="auto">
            <a:xfrm>
              <a:off x="3589338" y="1958975"/>
              <a:ext cx="1787525" cy="393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nchor="ctr"/>
            <a:lstStyle/>
            <a:p>
              <a:r>
                <a:rPr lang="en-US" b="0" dirty="0"/>
                <a:t>Iterative Query</a:t>
              </a:r>
            </a:p>
          </p:txBody>
        </p:sp>
        <p:sp>
          <p:nvSpPr>
            <p:cNvPr id="39" name="Rectangle 19"/>
            <p:cNvSpPr>
              <a:spLocks noChangeArrowheads="1"/>
            </p:cNvSpPr>
            <p:nvPr/>
          </p:nvSpPr>
          <p:spPr bwMode="auto">
            <a:xfrm rot="1361310">
              <a:off x="4592638" y="3938588"/>
              <a:ext cx="1763712" cy="449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nchor="ctr"/>
            <a:lstStyle/>
            <a:p>
              <a:r>
                <a:rPr lang="en-US" b="0" dirty="0"/>
                <a:t>Iterative Query</a:t>
              </a:r>
            </a:p>
          </p:txBody>
        </p:sp>
        <p:sp>
          <p:nvSpPr>
            <p:cNvPr id="40" name="Rectangle 20"/>
            <p:cNvSpPr>
              <a:spLocks noChangeArrowheads="1"/>
            </p:cNvSpPr>
            <p:nvPr/>
          </p:nvSpPr>
          <p:spPr bwMode="auto">
            <a:xfrm rot="690929">
              <a:off x="3781425" y="2814638"/>
              <a:ext cx="1727200" cy="417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nchor="ctr"/>
            <a:lstStyle/>
            <a:p>
              <a:r>
                <a:rPr lang="en-US" b="0" dirty="0"/>
                <a:t>Iterative Query</a:t>
              </a:r>
            </a:p>
          </p:txBody>
        </p:sp>
        <p:sp>
          <p:nvSpPr>
            <p:cNvPr id="41" name="Text Box 21"/>
            <p:cNvSpPr txBox="1">
              <a:spLocks noChangeArrowheads="1"/>
            </p:cNvSpPr>
            <p:nvPr/>
          </p:nvSpPr>
          <p:spPr bwMode="auto">
            <a:xfrm>
              <a:off x="3948113" y="2436813"/>
              <a:ext cx="1363662"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a:defRPr b="1">
                  <a:solidFill>
                    <a:schemeClr val="tx1"/>
                  </a:solidFill>
                  <a:latin typeface="Verdana" pitchFamily="34" charset="0"/>
                </a:defRPr>
              </a:lvl1pPr>
              <a:lvl2pPr marL="742950" indent="-285750">
                <a:defRPr b="1">
                  <a:solidFill>
                    <a:schemeClr val="tx1"/>
                  </a:solidFill>
                  <a:latin typeface="Verdana" pitchFamily="34" charset="0"/>
                </a:defRPr>
              </a:lvl2pPr>
              <a:lvl3pPr marL="1143000" indent="-228600">
                <a:defRPr b="1">
                  <a:solidFill>
                    <a:schemeClr val="tx1"/>
                  </a:solidFill>
                  <a:latin typeface="Verdana" pitchFamily="34" charset="0"/>
                </a:defRPr>
              </a:lvl3pPr>
              <a:lvl4pPr marL="1600200" indent="-228600">
                <a:defRPr b="1">
                  <a:solidFill>
                    <a:schemeClr val="tx1"/>
                  </a:solidFill>
                  <a:latin typeface="Verdana" pitchFamily="34" charset="0"/>
                </a:defRPr>
              </a:lvl4pPr>
              <a:lvl5pPr marL="2057400" indent="-228600">
                <a:defRPr b="1">
                  <a:solidFill>
                    <a:schemeClr val="tx1"/>
                  </a:solidFill>
                  <a:latin typeface="Verdana" pitchFamily="34" charset="0"/>
                </a:defRPr>
              </a:lvl5pPr>
              <a:lvl6pPr marL="2514600" indent="-228600" algn="ctr" eaLnBrk="0" fontAlgn="base" hangingPunct="0">
                <a:spcBef>
                  <a:spcPct val="0"/>
                </a:spcBef>
                <a:spcAft>
                  <a:spcPct val="0"/>
                </a:spcAft>
                <a:defRPr b="1">
                  <a:solidFill>
                    <a:schemeClr val="tx1"/>
                  </a:solidFill>
                  <a:latin typeface="Verdana" pitchFamily="34" charset="0"/>
                </a:defRPr>
              </a:lvl6pPr>
              <a:lvl7pPr marL="2971800" indent="-228600" algn="ctr" eaLnBrk="0" fontAlgn="base" hangingPunct="0">
                <a:spcBef>
                  <a:spcPct val="0"/>
                </a:spcBef>
                <a:spcAft>
                  <a:spcPct val="0"/>
                </a:spcAft>
                <a:defRPr b="1">
                  <a:solidFill>
                    <a:schemeClr val="tx1"/>
                  </a:solidFill>
                  <a:latin typeface="Verdana" pitchFamily="34" charset="0"/>
                </a:defRPr>
              </a:lvl7pPr>
              <a:lvl8pPr marL="3429000" indent="-228600" algn="ctr" eaLnBrk="0" fontAlgn="base" hangingPunct="0">
                <a:spcBef>
                  <a:spcPct val="0"/>
                </a:spcBef>
                <a:spcAft>
                  <a:spcPct val="0"/>
                </a:spcAft>
                <a:defRPr b="1">
                  <a:solidFill>
                    <a:schemeClr val="tx1"/>
                  </a:solidFill>
                  <a:latin typeface="Verdana" pitchFamily="34" charset="0"/>
                </a:defRPr>
              </a:lvl8pPr>
              <a:lvl9pPr marL="3886200" indent="-228600" algn="ctr" eaLnBrk="0" fontAlgn="base" hangingPunct="0">
                <a:spcBef>
                  <a:spcPct val="0"/>
                </a:spcBef>
                <a:spcAft>
                  <a:spcPct val="0"/>
                </a:spcAft>
                <a:defRPr b="1">
                  <a:solidFill>
                    <a:schemeClr val="tx1"/>
                  </a:solidFill>
                  <a:latin typeface="Verdana" pitchFamily="34" charset="0"/>
                </a:defRPr>
              </a:lvl9pPr>
            </a:lstStyle>
            <a:p>
              <a:r>
                <a:rPr lang="en-US" b="0" dirty="0"/>
                <a:t>Ask .com</a:t>
              </a:r>
            </a:p>
          </p:txBody>
        </p:sp>
        <p:sp>
          <p:nvSpPr>
            <p:cNvPr id="42" name="Line 22"/>
            <p:cNvSpPr>
              <a:spLocks noChangeShapeType="1"/>
            </p:cNvSpPr>
            <p:nvPr/>
          </p:nvSpPr>
          <p:spPr bwMode="auto">
            <a:xfrm flipH="1" flipV="1">
              <a:off x="3390900" y="2481263"/>
              <a:ext cx="2197100" cy="1587"/>
            </a:xfrm>
            <a:prstGeom prst="line">
              <a:avLst/>
            </a:prstGeom>
            <a:noFill/>
            <a:ln w="50800" cap="rnd">
              <a:solidFill>
                <a:srgbClr val="CC0000"/>
              </a:solidFill>
              <a:prstDash val="sysDot"/>
              <a:round/>
              <a:headEnd/>
              <a:tailEnd type="triangle" w="med" len="med"/>
            </a:ln>
            <a:extLst>
              <a:ext uri="{909E8E84-426E-40DD-AFC4-6F175D3DCCD1}">
                <a14:hiddenFill xmlns:a14="http://schemas.microsoft.com/office/drawing/2010/main">
                  <a:noFill/>
                </a14:hiddenFill>
              </a:ext>
            </a:extLst>
          </p:spPr>
          <p:txBody>
            <a:bodyPr wrap="none" anchor="ctr"/>
            <a:lstStyle/>
            <a:p>
              <a:endParaRPr lang="en-GB" dirty="0"/>
            </a:p>
          </p:txBody>
        </p:sp>
        <p:sp>
          <p:nvSpPr>
            <p:cNvPr id="43" name="Line 23"/>
            <p:cNvSpPr>
              <a:spLocks noChangeShapeType="1"/>
            </p:cNvSpPr>
            <p:nvPr/>
          </p:nvSpPr>
          <p:spPr bwMode="auto">
            <a:xfrm flipH="1" flipV="1">
              <a:off x="2951163" y="3379788"/>
              <a:ext cx="3921125" cy="1676400"/>
            </a:xfrm>
            <a:prstGeom prst="line">
              <a:avLst/>
            </a:prstGeom>
            <a:noFill/>
            <a:ln w="50800" cap="rnd">
              <a:solidFill>
                <a:srgbClr val="CC0000"/>
              </a:solidFill>
              <a:prstDash val="sysDot"/>
              <a:round/>
              <a:headEnd/>
              <a:tailEnd type="triangle" w="med" len="med"/>
            </a:ln>
            <a:extLst>
              <a:ext uri="{909E8E84-426E-40DD-AFC4-6F175D3DCCD1}">
                <a14:hiddenFill xmlns:a14="http://schemas.microsoft.com/office/drawing/2010/main">
                  <a:noFill/>
                </a14:hiddenFill>
              </a:ext>
            </a:extLst>
          </p:spPr>
          <p:txBody>
            <a:bodyPr wrap="none" anchor="ctr"/>
            <a:lstStyle/>
            <a:p>
              <a:endParaRPr lang="en-GB" dirty="0"/>
            </a:p>
          </p:txBody>
        </p:sp>
        <p:sp>
          <p:nvSpPr>
            <p:cNvPr id="44" name="Line 24"/>
            <p:cNvSpPr>
              <a:spLocks noChangeShapeType="1"/>
            </p:cNvSpPr>
            <p:nvPr/>
          </p:nvSpPr>
          <p:spPr bwMode="auto">
            <a:xfrm flipH="1" flipV="1">
              <a:off x="3367088" y="3067050"/>
              <a:ext cx="2406650" cy="528638"/>
            </a:xfrm>
            <a:prstGeom prst="line">
              <a:avLst/>
            </a:prstGeom>
            <a:noFill/>
            <a:ln w="50800" cap="rnd">
              <a:solidFill>
                <a:srgbClr val="CC0000"/>
              </a:solidFill>
              <a:prstDash val="sysDot"/>
              <a:round/>
              <a:headEnd/>
              <a:tailEnd type="triangle" w="med" len="med"/>
            </a:ln>
            <a:extLst>
              <a:ext uri="{909E8E84-426E-40DD-AFC4-6F175D3DCCD1}">
                <a14:hiddenFill xmlns:a14="http://schemas.microsoft.com/office/drawing/2010/main">
                  <a:noFill/>
                </a14:hiddenFill>
              </a:ext>
            </a:extLst>
          </p:spPr>
          <p:txBody>
            <a:bodyPr wrap="none" anchor="ctr"/>
            <a:lstStyle/>
            <a:p>
              <a:endParaRPr lang="en-GB" dirty="0"/>
            </a:p>
          </p:txBody>
        </p:sp>
        <p:sp>
          <p:nvSpPr>
            <p:cNvPr id="45" name="Text Box 25"/>
            <p:cNvSpPr txBox="1">
              <a:spLocks noChangeArrowheads="1"/>
            </p:cNvSpPr>
            <p:nvPr/>
          </p:nvSpPr>
          <p:spPr bwMode="auto">
            <a:xfrm rot="775546">
              <a:off x="3566442" y="3294341"/>
              <a:ext cx="214129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lvl1pPr>
                <a:defRPr b="1">
                  <a:solidFill>
                    <a:schemeClr val="tx1"/>
                  </a:solidFill>
                  <a:latin typeface="Verdana" pitchFamily="34" charset="0"/>
                </a:defRPr>
              </a:lvl1pPr>
              <a:lvl2pPr marL="742950" indent="-285750">
                <a:defRPr b="1">
                  <a:solidFill>
                    <a:schemeClr val="tx1"/>
                  </a:solidFill>
                  <a:latin typeface="Verdana" pitchFamily="34" charset="0"/>
                </a:defRPr>
              </a:lvl2pPr>
              <a:lvl3pPr marL="1143000" indent="-228600">
                <a:defRPr b="1">
                  <a:solidFill>
                    <a:schemeClr val="tx1"/>
                  </a:solidFill>
                  <a:latin typeface="Verdana" pitchFamily="34" charset="0"/>
                </a:defRPr>
              </a:lvl3pPr>
              <a:lvl4pPr marL="1600200" indent="-228600">
                <a:defRPr b="1">
                  <a:solidFill>
                    <a:schemeClr val="tx1"/>
                  </a:solidFill>
                  <a:latin typeface="Verdana" pitchFamily="34" charset="0"/>
                </a:defRPr>
              </a:lvl4pPr>
              <a:lvl5pPr marL="2057400" indent="-228600">
                <a:defRPr b="1">
                  <a:solidFill>
                    <a:schemeClr val="tx1"/>
                  </a:solidFill>
                  <a:latin typeface="Verdana" pitchFamily="34" charset="0"/>
                </a:defRPr>
              </a:lvl5pPr>
              <a:lvl6pPr marL="2514600" indent="-228600" algn="ctr" eaLnBrk="0" fontAlgn="base" hangingPunct="0">
                <a:spcBef>
                  <a:spcPct val="0"/>
                </a:spcBef>
                <a:spcAft>
                  <a:spcPct val="0"/>
                </a:spcAft>
                <a:defRPr b="1">
                  <a:solidFill>
                    <a:schemeClr val="tx1"/>
                  </a:solidFill>
                  <a:latin typeface="Verdana" pitchFamily="34" charset="0"/>
                </a:defRPr>
              </a:lvl6pPr>
              <a:lvl7pPr marL="2971800" indent="-228600" algn="ctr" eaLnBrk="0" fontAlgn="base" hangingPunct="0">
                <a:spcBef>
                  <a:spcPct val="0"/>
                </a:spcBef>
                <a:spcAft>
                  <a:spcPct val="0"/>
                </a:spcAft>
                <a:defRPr b="1">
                  <a:solidFill>
                    <a:schemeClr val="tx1"/>
                  </a:solidFill>
                  <a:latin typeface="Verdana" pitchFamily="34" charset="0"/>
                </a:defRPr>
              </a:lvl7pPr>
              <a:lvl8pPr marL="3429000" indent="-228600" algn="ctr" eaLnBrk="0" fontAlgn="base" hangingPunct="0">
                <a:spcBef>
                  <a:spcPct val="0"/>
                </a:spcBef>
                <a:spcAft>
                  <a:spcPct val="0"/>
                </a:spcAft>
                <a:defRPr b="1">
                  <a:solidFill>
                    <a:schemeClr val="tx1"/>
                  </a:solidFill>
                  <a:latin typeface="Verdana" pitchFamily="34" charset="0"/>
                </a:defRPr>
              </a:lvl8pPr>
              <a:lvl9pPr marL="3886200" indent="-228600" algn="ctr" eaLnBrk="0" fontAlgn="base" hangingPunct="0">
                <a:spcBef>
                  <a:spcPct val="0"/>
                </a:spcBef>
                <a:spcAft>
                  <a:spcPct val="0"/>
                </a:spcAft>
                <a:defRPr b="1">
                  <a:solidFill>
                    <a:schemeClr val="tx1"/>
                  </a:solidFill>
                  <a:latin typeface="Verdana" pitchFamily="34" charset="0"/>
                </a:defRPr>
              </a:lvl9pPr>
            </a:lstStyle>
            <a:p>
              <a:r>
                <a:rPr lang="en-US" b="0" dirty="0"/>
                <a:t>Ask </a:t>
              </a:r>
              <a:r>
                <a:rPr lang="en-US" b="0" dirty="0" smtClean="0"/>
                <a:t>contoso.com</a:t>
              </a:r>
              <a:endParaRPr lang="en-US" b="0" dirty="0"/>
            </a:p>
          </p:txBody>
        </p:sp>
        <p:sp>
          <p:nvSpPr>
            <p:cNvPr id="46" name="Text Box 26"/>
            <p:cNvSpPr txBox="1">
              <a:spLocks noChangeArrowheads="1"/>
            </p:cNvSpPr>
            <p:nvPr/>
          </p:nvSpPr>
          <p:spPr bwMode="auto">
            <a:xfrm rot="1280207">
              <a:off x="3822700" y="4386263"/>
              <a:ext cx="2846388"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lvl1pPr>
                <a:defRPr b="1">
                  <a:solidFill>
                    <a:schemeClr val="tx1"/>
                  </a:solidFill>
                  <a:latin typeface="Verdana" pitchFamily="34" charset="0"/>
                </a:defRPr>
              </a:lvl1pPr>
              <a:lvl2pPr marL="742950" indent="-285750">
                <a:defRPr b="1">
                  <a:solidFill>
                    <a:schemeClr val="tx1"/>
                  </a:solidFill>
                  <a:latin typeface="Verdana" pitchFamily="34" charset="0"/>
                </a:defRPr>
              </a:lvl2pPr>
              <a:lvl3pPr marL="1143000" indent="-228600">
                <a:defRPr b="1">
                  <a:solidFill>
                    <a:schemeClr val="tx1"/>
                  </a:solidFill>
                  <a:latin typeface="Verdana" pitchFamily="34" charset="0"/>
                </a:defRPr>
              </a:lvl3pPr>
              <a:lvl4pPr marL="1600200" indent="-228600">
                <a:defRPr b="1">
                  <a:solidFill>
                    <a:schemeClr val="tx1"/>
                  </a:solidFill>
                  <a:latin typeface="Verdana" pitchFamily="34" charset="0"/>
                </a:defRPr>
              </a:lvl4pPr>
              <a:lvl5pPr marL="2057400" indent="-228600">
                <a:defRPr b="1">
                  <a:solidFill>
                    <a:schemeClr val="tx1"/>
                  </a:solidFill>
                  <a:latin typeface="Verdana" pitchFamily="34" charset="0"/>
                </a:defRPr>
              </a:lvl5pPr>
              <a:lvl6pPr marL="2514600" indent="-228600" algn="ctr" eaLnBrk="0" fontAlgn="base" hangingPunct="0">
                <a:spcBef>
                  <a:spcPct val="0"/>
                </a:spcBef>
                <a:spcAft>
                  <a:spcPct val="0"/>
                </a:spcAft>
                <a:defRPr b="1">
                  <a:solidFill>
                    <a:schemeClr val="tx1"/>
                  </a:solidFill>
                  <a:latin typeface="Verdana" pitchFamily="34" charset="0"/>
                </a:defRPr>
              </a:lvl6pPr>
              <a:lvl7pPr marL="2971800" indent="-228600" algn="ctr" eaLnBrk="0" fontAlgn="base" hangingPunct="0">
                <a:spcBef>
                  <a:spcPct val="0"/>
                </a:spcBef>
                <a:spcAft>
                  <a:spcPct val="0"/>
                </a:spcAft>
                <a:defRPr b="1">
                  <a:solidFill>
                    <a:schemeClr val="tx1"/>
                  </a:solidFill>
                  <a:latin typeface="Verdana" pitchFamily="34" charset="0"/>
                </a:defRPr>
              </a:lvl7pPr>
              <a:lvl8pPr marL="3429000" indent="-228600" algn="ctr" eaLnBrk="0" fontAlgn="base" hangingPunct="0">
                <a:spcBef>
                  <a:spcPct val="0"/>
                </a:spcBef>
                <a:spcAft>
                  <a:spcPct val="0"/>
                </a:spcAft>
                <a:defRPr b="1">
                  <a:solidFill>
                    <a:schemeClr val="tx1"/>
                  </a:solidFill>
                  <a:latin typeface="Verdana" pitchFamily="34" charset="0"/>
                </a:defRPr>
              </a:lvl8pPr>
              <a:lvl9pPr marL="3886200" indent="-228600" algn="ctr" eaLnBrk="0" fontAlgn="base" hangingPunct="0">
                <a:spcBef>
                  <a:spcPct val="0"/>
                </a:spcBef>
                <a:spcAft>
                  <a:spcPct val="0"/>
                </a:spcAft>
                <a:defRPr b="1">
                  <a:solidFill>
                    <a:schemeClr val="tx1"/>
                  </a:solidFill>
                  <a:latin typeface="Verdana" pitchFamily="34" charset="0"/>
                </a:defRPr>
              </a:lvl9pPr>
            </a:lstStyle>
            <a:p>
              <a:r>
                <a:rPr lang="en-US" b="0" dirty="0"/>
                <a:t>Authoritative Response</a:t>
              </a:r>
            </a:p>
          </p:txBody>
        </p:sp>
        <p:pic>
          <p:nvPicPr>
            <p:cNvPr id="47" name="Picture 27" descr="Computer_DesktopComputerSansKeyboard01"/>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179888" y="5030788"/>
              <a:ext cx="782637" cy="952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 name="Picture 28" descr="Server01"/>
            <p:cNvPicPr>
              <a:picLocks noChangeAspect="1" noChangeArrowheads="1"/>
            </p:cNvPicPr>
            <p:nvPr/>
          </p:nvPicPr>
          <p:blipFill>
            <a:blip r:embed="rId5" cstate="print">
              <a:grayscl/>
              <a:extLst>
                <a:ext uri="{28A0092B-C50C-407E-A947-70E740481C1C}">
                  <a14:useLocalDpi xmlns:a14="http://schemas.microsoft.com/office/drawing/2010/main" val="0"/>
                </a:ext>
              </a:extLst>
            </a:blip>
            <a:srcRect/>
            <a:stretch>
              <a:fillRect/>
            </a:stretch>
          </p:blipFill>
          <p:spPr bwMode="auto">
            <a:xfrm>
              <a:off x="2327275" y="2179638"/>
              <a:ext cx="912813" cy="1073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9" name="AutoShape 29"/>
            <p:cNvSpPr>
              <a:spLocks noChangeArrowheads="1"/>
            </p:cNvSpPr>
            <p:nvPr/>
          </p:nvSpPr>
          <p:spPr bwMode="auto">
            <a:xfrm>
              <a:off x="696913" y="2255838"/>
              <a:ext cx="1465262" cy="384175"/>
            </a:xfrm>
            <a:prstGeom prst="roundRect">
              <a:avLst>
                <a:gd name="adj" fmla="val 4167"/>
              </a:avLst>
            </a:prstGeom>
            <a:solidFill>
              <a:schemeClr val="bg1"/>
            </a:solidFill>
            <a:ln w="9525" algn="ctr">
              <a:solidFill>
                <a:srgbClr val="777777"/>
              </a:solidFill>
              <a:round/>
              <a:headEnd/>
              <a:tailEnd/>
            </a:ln>
          </p:spPr>
          <p:txBody>
            <a:bodyPr anchor="ctr"/>
            <a:lstStyle/>
            <a:p>
              <a:pPr>
                <a:lnSpc>
                  <a:spcPct val="80000"/>
                </a:lnSpc>
              </a:pPr>
              <a:r>
                <a:rPr lang="en-US" sz="1600" dirty="0"/>
                <a:t>Forwarder</a:t>
              </a:r>
            </a:p>
          </p:txBody>
        </p:sp>
        <p:pic>
          <p:nvPicPr>
            <p:cNvPr id="50" name="Picture 30" descr="Server01"/>
            <p:cNvPicPr>
              <a:picLocks noChangeAspect="1" noChangeArrowheads="1"/>
            </p:cNvPicPr>
            <p:nvPr/>
          </p:nvPicPr>
          <p:blipFill>
            <a:blip r:embed="rId7" cstate="print">
              <a:grayscl/>
              <a:extLst>
                <a:ext uri="{28A0092B-C50C-407E-A947-70E740481C1C}">
                  <a14:useLocalDpi xmlns:a14="http://schemas.microsoft.com/office/drawing/2010/main" val="0"/>
                </a:ext>
              </a:extLst>
            </a:blip>
            <a:srcRect/>
            <a:stretch>
              <a:fillRect/>
            </a:stretch>
          </p:blipFill>
          <p:spPr bwMode="auto">
            <a:xfrm>
              <a:off x="715963" y="4516438"/>
              <a:ext cx="958850" cy="1127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 name="Line 31"/>
            <p:cNvSpPr>
              <a:spLocks noChangeShapeType="1"/>
            </p:cNvSpPr>
            <p:nvPr/>
          </p:nvSpPr>
          <p:spPr bwMode="auto">
            <a:xfrm rot="-304617" flipH="1" flipV="1">
              <a:off x="1785938" y="4792663"/>
              <a:ext cx="2263775" cy="785812"/>
            </a:xfrm>
            <a:prstGeom prst="line">
              <a:avLst/>
            </a:prstGeom>
            <a:noFill/>
            <a:ln w="50800">
              <a:solidFill>
                <a:srgbClr val="CC0000"/>
              </a:solidFill>
              <a:round/>
              <a:headEnd/>
              <a:tailEnd type="triangle" w="med" len="med"/>
            </a:ln>
            <a:extLst>
              <a:ext uri="{909E8E84-426E-40DD-AFC4-6F175D3DCCD1}">
                <a14:hiddenFill xmlns:a14="http://schemas.microsoft.com/office/drawing/2010/main">
                  <a:noFill/>
                </a14:hiddenFill>
              </a:ext>
            </a:extLst>
          </p:spPr>
          <p:txBody>
            <a:bodyPr/>
            <a:lstStyle/>
            <a:p>
              <a:endParaRPr lang="en-GB" dirty="0"/>
            </a:p>
          </p:txBody>
        </p:sp>
        <p:sp>
          <p:nvSpPr>
            <p:cNvPr id="52" name="Line 32"/>
            <p:cNvSpPr>
              <a:spLocks noChangeShapeType="1"/>
            </p:cNvSpPr>
            <p:nvPr/>
          </p:nvSpPr>
          <p:spPr bwMode="auto">
            <a:xfrm rot="-305957">
              <a:off x="1865313" y="4673600"/>
              <a:ext cx="2198687" cy="781050"/>
            </a:xfrm>
            <a:prstGeom prst="line">
              <a:avLst/>
            </a:prstGeom>
            <a:noFill/>
            <a:ln w="50800" cap="rnd">
              <a:solidFill>
                <a:srgbClr val="CC0000"/>
              </a:solidFill>
              <a:prstDash val="sysDot"/>
              <a:round/>
              <a:headEnd/>
              <a:tailEnd type="triangle" w="med" len="med"/>
            </a:ln>
            <a:extLst>
              <a:ext uri="{909E8E84-426E-40DD-AFC4-6F175D3DCCD1}">
                <a14:hiddenFill xmlns:a14="http://schemas.microsoft.com/office/drawing/2010/main">
                  <a:noFill/>
                </a14:hiddenFill>
              </a:ext>
            </a:extLst>
          </p:spPr>
          <p:txBody>
            <a:bodyPr wrap="none" anchor="ctr"/>
            <a:lstStyle/>
            <a:p>
              <a:endParaRPr lang="en-GB" dirty="0"/>
            </a:p>
          </p:txBody>
        </p:sp>
        <p:sp>
          <p:nvSpPr>
            <p:cNvPr id="53" name="Rectangle 33"/>
            <p:cNvSpPr>
              <a:spLocks noChangeArrowheads="1"/>
            </p:cNvSpPr>
            <p:nvPr/>
          </p:nvSpPr>
          <p:spPr bwMode="auto">
            <a:xfrm>
              <a:off x="1376363" y="4206875"/>
              <a:ext cx="9144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nchor="ctr"/>
            <a:lstStyle/>
            <a:p>
              <a:endParaRPr lang="en-US" dirty="0"/>
            </a:p>
          </p:txBody>
        </p:sp>
        <p:sp>
          <p:nvSpPr>
            <p:cNvPr id="54" name="Rectangle 34"/>
            <p:cNvSpPr>
              <a:spLocks noChangeArrowheads="1"/>
            </p:cNvSpPr>
            <p:nvPr/>
          </p:nvSpPr>
          <p:spPr bwMode="auto">
            <a:xfrm rot="722950">
              <a:off x="1706563" y="5126038"/>
              <a:ext cx="2365375" cy="757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nchor="ctr"/>
            <a:lstStyle/>
            <a:p>
              <a:r>
                <a:rPr lang="en-US" b="0" dirty="0"/>
                <a:t>Recursive Query for </a:t>
              </a:r>
            </a:p>
            <a:p>
              <a:r>
                <a:rPr lang="en-US" b="0" dirty="0" smtClean="0"/>
                <a:t>mail1.contoso.com</a:t>
              </a:r>
              <a:endParaRPr lang="en-US" b="0" dirty="0"/>
            </a:p>
          </p:txBody>
        </p:sp>
        <p:sp>
          <p:nvSpPr>
            <p:cNvPr id="55" name="Rectangle 35"/>
            <p:cNvSpPr>
              <a:spLocks noChangeArrowheads="1"/>
            </p:cNvSpPr>
            <p:nvPr/>
          </p:nvSpPr>
          <p:spPr bwMode="auto">
            <a:xfrm rot="862126">
              <a:off x="2230438" y="4614863"/>
              <a:ext cx="1654175"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nchor="ctr"/>
            <a:lstStyle/>
            <a:p>
              <a:r>
                <a:rPr lang="en-US" b="0" dirty="0" smtClean="0"/>
                <a:t>131.107.0.11</a:t>
              </a:r>
              <a:endParaRPr lang="en-US" b="0" dirty="0"/>
            </a:p>
          </p:txBody>
        </p:sp>
        <p:sp>
          <p:nvSpPr>
            <p:cNvPr id="56" name="Line 36"/>
            <p:cNvSpPr>
              <a:spLocks noChangeShapeType="1"/>
            </p:cNvSpPr>
            <p:nvPr/>
          </p:nvSpPr>
          <p:spPr bwMode="auto">
            <a:xfrm flipV="1">
              <a:off x="1296988" y="3081338"/>
              <a:ext cx="912812" cy="1379537"/>
            </a:xfrm>
            <a:prstGeom prst="line">
              <a:avLst/>
            </a:prstGeom>
            <a:noFill/>
            <a:ln w="50800">
              <a:solidFill>
                <a:srgbClr val="CC0000"/>
              </a:solidFill>
              <a:round/>
              <a:headEnd/>
              <a:tailEnd type="triangle" w="med" len="med"/>
            </a:ln>
            <a:extLst>
              <a:ext uri="{909E8E84-426E-40DD-AFC4-6F175D3DCCD1}">
                <a14:hiddenFill xmlns:a14="http://schemas.microsoft.com/office/drawing/2010/main">
                  <a:noFill/>
                </a14:hiddenFill>
              </a:ext>
            </a:extLst>
          </p:spPr>
          <p:txBody>
            <a:bodyPr/>
            <a:lstStyle/>
            <a:p>
              <a:endParaRPr lang="en-GB" dirty="0"/>
            </a:p>
          </p:txBody>
        </p:sp>
        <p:sp>
          <p:nvSpPr>
            <p:cNvPr id="57" name="Line 37"/>
            <p:cNvSpPr>
              <a:spLocks noChangeShapeType="1"/>
            </p:cNvSpPr>
            <p:nvPr/>
          </p:nvSpPr>
          <p:spPr bwMode="auto">
            <a:xfrm flipH="1">
              <a:off x="1463675" y="3216275"/>
              <a:ext cx="869950" cy="1311275"/>
            </a:xfrm>
            <a:prstGeom prst="line">
              <a:avLst/>
            </a:prstGeom>
            <a:noFill/>
            <a:ln w="50800" cap="rnd">
              <a:solidFill>
                <a:srgbClr val="CC0000"/>
              </a:solidFill>
              <a:prstDash val="sysDot"/>
              <a:round/>
              <a:headEnd/>
              <a:tailEnd type="triangle" w="med" len="med"/>
            </a:ln>
            <a:extLst>
              <a:ext uri="{909E8E84-426E-40DD-AFC4-6F175D3DCCD1}">
                <a14:hiddenFill xmlns:a14="http://schemas.microsoft.com/office/drawing/2010/main">
                  <a:noFill/>
                </a14:hiddenFill>
              </a:ext>
            </a:extLst>
          </p:spPr>
          <p:txBody>
            <a:bodyPr wrap="none" anchor="ctr"/>
            <a:lstStyle/>
            <a:p>
              <a:endParaRPr lang="en-GB" dirty="0"/>
            </a:p>
          </p:txBody>
        </p:sp>
        <p:sp>
          <p:nvSpPr>
            <p:cNvPr id="58" name="Text Box 38"/>
            <p:cNvSpPr txBox="1">
              <a:spLocks noChangeArrowheads="1"/>
            </p:cNvSpPr>
            <p:nvPr/>
          </p:nvSpPr>
          <p:spPr bwMode="auto">
            <a:xfrm rot="-3565563">
              <a:off x="1283494" y="3709194"/>
              <a:ext cx="17462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nchor="ctr"/>
            <a:lstStyle>
              <a:lvl1pPr>
                <a:defRPr b="1">
                  <a:solidFill>
                    <a:schemeClr val="tx1"/>
                  </a:solidFill>
                  <a:latin typeface="Verdana" pitchFamily="34" charset="0"/>
                </a:defRPr>
              </a:lvl1pPr>
              <a:lvl2pPr marL="742950" indent="-285750">
                <a:defRPr b="1">
                  <a:solidFill>
                    <a:schemeClr val="tx1"/>
                  </a:solidFill>
                  <a:latin typeface="Verdana" pitchFamily="34" charset="0"/>
                </a:defRPr>
              </a:lvl2pPr>
              <a:lvl3pPr marL="1143000" indent="-228600">
                <a:defRPr b="1">
                  <a:solidFill>
                    <a:schemeClr val="tx1"/>
                  </a:solidFill>
                  <a:latin typeface="Verdana" pitchFamily="34" charset="0"/>
                </a:defRPr>
              </a:lvl3pPr>
              <a:lvl4pPr marL="1600200" indent="-228600">
                <a:defRPr b="1">
                  <a:solidFill>
                    <a:schemeClr val="tx1"/>
                  </a:solidFill>
                  <a:latin typeface="Verdana" pitchFamily="34" charset="0"/>
                </a:defRPr>
              </a:lvl4pPr>
              <a:lvl5pPr marL="2057400" indent="-228600">
                <a:defRPr b="1">
                  <a:solidFill>
                    <a:schemeClr val="tx1"/>
                  </a:solidFill>
                  <a:latin typeface="Verdana" pitchFamily="34" charset="0"/>
                </a:defRPr>
              </a:lvl5pPr>
              <a:lvl6pPr marL="2514600" indent="-228600" algn="ctr" eaLnBrk="0" fontAlgn="base" hangingPunct="0">
                <a:spcBef>
                  <a:spcPct val="0"/>
                </a:spcBef>
                <a:spcAft>
                  <a:spcPct val="0"/>
                </a:spcAft>
                <a:defRPr b="1">
                  <a:solidFill>
                    <a:schemeClr val="tx1"/>
                  </a:solidFill>
                  <a:latin typeface="Verdana" pitchFamily="34" charset="0"/>
                </a:defRPr>
              </a:lvl6pPr>
              <a:lvl7pPr marL="2971800" indent="-228600" algn="ctr" eaLnBrk="0" fontAlgn="base" hangingPunct="0">
                <a:spcBef>
                  <a:spcPct val="0"/>
                </a:spcBef>
                <a:spcAft>
                  <a:spcPct val="0"/>
                </a:spcAft>
                <a:defRPr b="1">
                  <a:solidFill>
                    <a:schemeClr val="tx1"/>
                  </a:solidFill>
                  <a:latin typeface="Verdana" pitchFamily="34" charset="0"/>
                </a:defRPr>
              </a:lvl7pPr>
              <a:lvl8pPr marL="3429000" indent="-228600" algn="ctr" eaLnBrk="0" fontAlgn="base" hangingPunct="0">
                <a:spcBef>
                  <a:spcPct val="0"/>
                </a:spcBef>
                <a:spcAft>
                  <a:spcPct val="0"/>
                </a:spcAft>
                <a:defRPr b="1">
                  <a:solidFill>
                    <a:schemeClr val="tx1"/>
                  </a:solidFill>
                  <a:latin typeface="Verdana" pitchFamily="34" charset="0"/>
                </a:defRPr>
              </a:lvl8pPr>
              <a:lvl9pPr marL="3886200" indent="-228600" algn="ctr" eaLnBrk="0" fontAlgn="base" hangingPunct="0">
                <a:spcBef>
                  <a:spcPct val="0"/>
                </a:spcBef>
                <a:spcAft>
                  <a:spcPct val="0"/>
                </a:spcAft>
                <a:defRPr b="1">
                  <a:solidFill>
                    <a:schemeClr val="tx1"/>
                  </a:solidFill>
                  <a:latin typeface="Verdana" pitchFamily="34" charset="0"/>
                </a:defRPr>
              </a:lvl9pPr>
            </a:lstStyle>
            <a:p>
              <a:r>
                <a:rPr lang="en-US" b="0" dirty="0" smtClean="0"/>
                <a:t>131.107.0.11</a:t>
              </a:r>
              <a:endParaRPr lang="en-US" b="0" dirty="0"/>
            </a:p>
          </p:txBody>
        </p:sp>
        <p:sp>
          <p:nvSpPr>
            <p:cNvPr id="59" name="Text Box 39"/>
            <p:cNvSpPr txBox="1">
              <a:spLocks noChangeArrowheads="1"/>
            </p:cNvSpPr>
            <p:nvPr/>
          </p:nvSpPr>
          <p:spPr bwMode="auto">
            <a:xfrm rot="-3323937">
              <a:off x="564356" y="3388520"/>
              <a:ext cx="2066925"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nchor="ctr"/>
            <a:lstStyle>
              <a:lvl1pPr>
                <a:defRPr b="1">
                  <a:solidFill>
                    <a:schemeClr val="tx1"/>
                  </a:solidFill>
                  <a:latin typeface="Verdana" pitchFamily="34" charset="0"/>
                </a:defRPr>
              </a:lvl1pPr>
              <a:lvl2pPr marL="742950" indent="-285750">
                <a:defRPr b="1">
                  <a:solidFill>
                    <a:schemeClr val="tx1"/>
                  </a:solidFill>
                  <a:latin typeface="Verdana" pitchFamily="34" charset="0"/>
                </a:defRPr>
              </a:lvl2pPr>
              <a:lvl3pPr marL="1143000" indent="-228600">
                <a:defRPr b="1">
                  <a:solidFill>
                    <a:schemeClr val="tx1"/>
                  </a:solidFill>
                  <a:latin typeface="Verdana" pitchFamily="34" charset="0"/>
                </a:defRPr>
              </a:lvl3pPr>
              <a:lvl4pPr marL="1600200" indent="-228600">
                <a:defRPr b="1">
                  <a:solidFill>
                    <a:schemeClr val="tx1"/>
                  </a:solidFill>
                  <a:latin typeface="Verdana" pitchFamily="34" charset="0"/>
                </a:defRPr>
              </a:lvl4pPr>
              <a:lvl5pPr marL="2057400" indent="-228600">
                <a:defRPr b="1">
                  <a:solidFill>
                    <a:schemeClr val="tx1"/>
                  </a:solidFill>
                  <a:latin typeface="Verdana" pitchFamily="34" charset="0"/>
                </a:defRPr>
              </a:lvl5pPr>
              <a:lvl6pPr marL="2514600" indent="-228600" algn="ctr" eaLnBrk="0" fontAlgn="base" hangingPunct="0">
                <a:spcBef>
                  <a:spcPct val="0"/>
                </a:spcBef>
                <a:spcAft>
                  <a:spcPct val="0"/>
                </a:spcAft>
                <a:defRPr b="1">
                  <a:solidFill>
                    <a:schemeClr val="tx1"/>
                  </a:solidFill>
                  <a:latin typeface="Verdana" pitchFamily="34" charset="0"/>
                </a:defRPr>
              </a:lvl6pPr>
              <a:lvl7pPr marL="2971800" indent="-228600" algn="ctr" eaLnBrk="0" fontAlgn="base" hangingPunct="0">
                <a:spcBef>
                  <a:spcPct val="0"/>
                </a:spcBef>
                <a:spcAft>
                  <a:spcPct val="0"/>
                </a:spcAft>
                <a:defRPr b="1">
                  <a:solidFill>
                    <a:schemeClr val="tx1"/>
                  </a:solidFill>
                  <a:latin typeface="Verdana" pitchFamily="34" charset="0"/>
                </a:defRPr>
              </a:lvl7pPr>
              <a:lvl8pPr marL="3429000" indent="-228600" algn="ctr" eaLnBrk="0" fontAlgn="base" hangingPunct="0">
                <a:spcBef>
                  <a:spcPct val="0"/>
                </a:spcBef>
                <a:spcAft>
                  <a:spcPct val="0"/>
                </a:spcAft>
                <a:defRPr b="1">
                  <a:solidFill>
                    <a:schemeClr val="tx1"/>
                  </a:solidFill>
                  <a:latin typeface="Verdana" pitchFamily="34" charset="0"/>
                </a:defRPr>
              </a:lvl8pPr>
              <a:lvl9pPr marL="3886200" indent="-228600" algn="ctr" eaLnBrk="0" fontAlgn="base" hangingPunct="0">
                <a:spcBef>
                  <a:spcPct val="0"/>
                </a:spcBef>
                <a:spcAft>
                  <a:spcPct val="0"/>
                </a:spcAft>
                <a:defRPr b="1">
                  <a:solidFill>
                    <a:schemeClr val="tx1"/>
                  </a:solidFill>
                  <a:latin typeface="Verdana" pitchFamily="34" charset="0"/>
                </a:defRPr>
              </a:lvl9pPr>
            </a:lstStyle>
            <a:p>
              <a:r>
                <a:rPr lang="en-US" b="0" dirty="0"/>
                <a:t>Recursive Query</a:t>
              </a:r>
            </a:p>
          </p:txBody>
        </p:sp>
        <p:sp>
          <p:nvSpPr>
            <p:cNvPr id="60" name="AutoShape 48"/>
            <p:cNvSpPr>
              <a:spLocks noChangeArrowheads="1"/>
            </p:cNvSpPr>
            <p:nvPr/>
          </p:nvSpPr>
          <p:spPr bwMode="auto">
            <a:xfrm>
              <a:off x="157163" y="5707063"/>
              <a:ext cx="2173287" cy="379412"/>
            </a:xfrm>
            <a:prstGeom prst="roundRect">
              <a:avLst>
                <a:gd name="adj" fmla="val 4167"/>
              </a:avLst>
            </a:prstGeom>
            <a:solidFill>
              <a:schemeClr val="bg1"/>
            </a:solidFill>
            <a:ln w="9525" algn="ctr">
              <a:solidFill>
                <a:srgbClr val="777777"/>
              </a:solidFill>
              <a:round/>
              <a:headEnd/>
              <a:tailEnd/>
            </a:ln>
          </p:spPr>
          <p:txBody>
            <a:bodyPr anchor="ctr"/>
            <a:lstStyle/>
            <a:p>
              <a:pPr>
                <a:lnSpc>
                  <a:spcPct val="80000"/>
                </a:lnSpc>
              </a:pPr>
              <a:r>
                <a:rPr lang="en-US" sz="1600" dirty="0"/>
                <a:t>Local DNS Server</a:t>
              </a:r>
            </a:p>
          </p:txBody>
        </p:sp>
        <p:sp>
          <p:nvSpPr>
            <p:cNvPr id="61" name="AutoShape 7"/>
            <p:cNvSpPr>
              <a:spLocks noChangeArrowheads="1"/>
            </p:cNvSpPr>
            <p:nvPr/>
          </p:nvSpPr>
          <p:spPr bwMode="auto">
            <a:xfrm>
              <a:off x="4810125" y="5778500"/>
              <a:ext cx="911788" cy="333375"/>
            </a:xfrm>
            <a:prstGeom prst="roundRect">
              <a:avLst>
                <a:gd name="adj" fmla="val 4167"/>
              </a:avLst>
            </a:prstGeom>
            <a:solidFill>
              <a:schemeClr val="bg1"/>
            </a:solidFill>
            <a:ln w="9525" algn="ctr">
              <a:solidFill>
                <a:srgbClr val="777777"/>
              </a:solidFill>
              <a:round/>
              <a:headEnd/>
              <a:tailEnd/>
            </a:ln>
          </p:spPr>
          <p:txBody>
            <a:bodyPr anchor="ctr"/>
            <a:lstStyle/>
            <a:p>
              <a:pPr>
                <a:lnSpc>
                  <a:spcPct val="80000"/>
                </a:lnSpc>
              </a:pPr>
              <a:r>
                <a:rPr lang="en-US" sz="1600" dirty="0" smtClean="0"/>
                <a:t>Client</a:t>
              </a:r>
              <a:endParaRPr lang="en-US" sz="1600" dirty="0"/>
            </a:p>
          </p:txBody>
        </p:sp>
      </p:grpSp>
      <p:grpSp>
        <p:nvGrpSpPr>
          <p:cNvPr id="62" name="Group 51"/>
          <p:cNvGrpSpPr>
            <a:grpSpLocks/>
          </p:cNvGrpSpPr>
          <p:nvPr/>
        </p:nvGrpSpPr>
        <p:grpSpPr bwMode="auto">
          <a:xfrm>
            <a:off x="8035925" y="6265863"/>
            <a:ext cx="914400" cy="425450"/>
            <a:chOff x="384" y="3024"/>
            <a:chExt cx="720" cy="336"/>
          </a:xfrm>
        </p:grpSpPr>
        <p:sp>
          <p:nvSpPr>
            <p:cNvPr id="63" name="Oval 52"/>
            <p:cNvSpPr>
              <a:spLocks noChangeArrowheads="1"/>
            </p:cNvSpPr>
            <p:nvPr/>
          </p:nvSpPr>
          <p:spPr bwMode="auto">
            <a:xfrm>
              <a:off x="384" y="3024"/>
              <a:ext cx="720" cy="336"/>
            </a:xfrm>
            <a:prstGeom prst="ellipse">
              <a:avLst/>
            </a:prstGeom>
            <a:gradFill rotWithShape="0">
              <a:gsLst>
                <a:gs pos="0">
                  <a:srgbClr val="666699"/>
                </a:gs>
                <a:gs pos="100000">
                  <a:srgbClr val="99CCFF"/>
                </a:gs>
              </a:gsLst>
              <a:lin ang="5400000" scaled="1"/>
            </a:gradFill>
            <a:ln w="9525" algn="ctr">
              <a:noFill/>
              <a:round/>
              <a:headEnd/>
              <a:tailEnd/>
            </a:ln>
            <a:effectLst>
              <a:outerShdw dist="17961" dir="2700000" algn="ctr" rotWithShape="0">
                <a:srgbClr val="969696"/>
              </a:outerShdw>
            </a:effectLst>
          </p:spPr>
          <p:txBody>
            <a:bodyPr wrap="none" anchor="ctr"/>
            <a:lstStyle/>
            <a:p>
              <a:pPr>
                <a:defRPr/>
              </a:pPr>
              <a:endParaRPr lang="en-US" dirty="0"/>
            </a:p>
          </p:txBody>
        </p:sp>
        <p:grpSp>
          <p:nvGrpSpPr>
            <p:cNvPr id="64" name="Group 53"/>
            <p:cNvGrpSpPr>
              <a:grpSpLocks/>
            </p:cNvGrpSpPr>
            <p:nvPr/>
          </p:nvGrpSpPr>
          <p:grpSpPr bwMode="auto">
            <a:xfrm>
              <a:off x="480" y="3096"/>
              <a:ext cx="240" cy="192"/>
              <a:chOff x="480" y="3096"/>
              <a:chExt cx="240" cy="192"/>
            </a:xfrm>
          </p:grpSpPr>
          <p:sp>
            <p:nvSpPr>
              <p:cNvPr id="65" name="Oval 54"/>
              <p:cNvSpPr>
                <a:spLocks noChangeArrowheads="1"/>
              </p:cNvSpPr>
              <p:nvPr/>
            </p:nvSpPr>
            <p:spPr bwMode="auto">
              <a:xfrm>
                <a:off x="480" y="3096"/>
                <a:ext cx="240" cy="192"/>
              </a:xfrm>
              <a:prstGeom prst="ellipse">
                <a:avLst/>
              </a:prstGeom>
              <a:gradFill rotWithShape="0">
                <a:gsLst>
                  <a:gs pos="0">
                    <a:srgbClr val="666699"/>
                  </a:gs>
                  <a:gs pos="100000">
                    <a:srgbClr val="99CCFF"/>
                  </a:gs>
                </a:gsLst>
                <a:lin ang="18900000" scaled="1"/>
              </a:gradFill>
              <a:ln>
                <a:noFill/>
              </a:ln>
              <a:extLst>
                <a:ext uri="{91240B29-F687-4F45-9708-019B960494DF}">
                  <a14:hiddenLine xmlns:a14="http://schemas.microsoft.com/office/drawing/2010/main" w="9525" algn="ctr">
                    <a:solidFill>
                      <a:srgbClr val="000000"/>
                    </a:solidFill>
                    <a:round/>
                    <a:headEnd/>
                    <a:tailEnd/>
                  </a14:hiddenLine>
                </a:ext>
              </a:extLst>
            </p:spPr>
            <p:txBody>
              <a:bodyPr wrap="none" anchor="ctr"/>
              <a:lstStyle/>
              <a:p>
                <a:endParaRPr lang="en-US" dirty="0"/>
              </a:p>
            </p:txBody>
          </p:sp>
          <p:sp>
            <p:nvSpPr>
              <p:cNvPr id="66" name="Freeform 55"/>
              <p:cNvSpPr>
                <a:spLocks/>
              </p:cNvSpPr>
              <p:nvPr/>
            </p:nvSpPr>
            <p:spPr bwMode="auto">
              <a:xfrm>
                <a:off x="539" y="3123"/>
                <a:ext cx="139" cy="133"/>
              </a:xfrm>
              <a:custGeom>
                <a:avLst/>
                <a:gdLst/>
                <a:ahLst/>
                <a:cxnLst>
                  <a:cxn ang="0">
                    <a:pos x="0" y="0"/>
                  </a:cxn>
                  <a:cxn ang="0">
                    <a:pos x="0" y="576"/>
                  </a:cxn>
                  <a:cxn ang="0">
                    <a:pos x="432" y="288"/>
                  </a:cxn>
                  <a:cxn ang="0">
                    <a:pos x="0" y="0"/>
                  </a:cxn>
                </a:cxnLst>
                <a:rect l="0" t="0" r="r" b="b"/>
                <a:pathLst>
                  <a:path w="432" h="576">
                    <a:moveTo>
                      <a:pt x="0" y="0"/>
                    </a:moveTo>
                    <a:cubicBezTo>
                      <a:pt x="0" y="0"/>
                      <a:pt x="91" y="226"/>
                      <a:pt x="0" y="576"/>
                    </a:cubicBezTo>
                    <a:cubicBezTo>
                      <a:pt x="216" y="432"/>
                      <a:pt x="432" y="288"/>
                      <a:pt x="432" y="288"/>
                    </a:cubicBezTo>
                    <a:lnTo>
                      <a:pt x="0" y="0"/>
                    </a:lnTo>
                    <a:close/>
                  </a:path>
                </a:pathLst>
              </a:custGeom>
              <a:gradFill rotWithShape="1">
                <a:gsLst>
                  <a:gs pos="0">
                    <a:srgbClr val="FFFFCC"/>
                  </a:gs>
                  <a:gs pos="100000">
                    <a:srgbClr val="FFCC66"/>
                  </a:gs>
                </a:gsLst>
                <a:lin ang="18900000" scaled="1"/>
              </a:gradFill>
              <a:ln w="9525" cap="flat" cmpd="sng">
                <a:solidFill>
                  <a:srgbClr val="666699"/>
                </a:solidFill>
                <a:prstDash val="solid"/>
                <a:round/>
                <a:headEnd type="none" w="med" len="med"/>
                <a:tailEnd type="none" w="med" len="med"/>
              </a:ln>
              <a:effectLst>
                <a:outerShdw dist="17961" dir="8100000" algn="ctr" rotWithShape="0">
                  <a:schemeClr val="tx1"/>
                </a:outerShdw>
              </a:effectLst>
            </p:spPr>
            <p:txBody>
              <a:bodyPr wrap="none" anchor="ctr"/>
              <a:lstStyle/>
              <a:p>
                <a:pPr>
                  <a:defRPr/>
                </a:pPr>
                <a:endParaRPr lang="en-US" dirty="0"/>
              </a:p>
            </p:txBody>
          </p:sp>
        </p:grpSp>
      </p:grpSp>
      <p:grpSp>
        <p:nvGrpSpPr>
          <p:cNvPr id="67" name="Group 56"/>
          <p:cNvGrpSpPr>
            <a:grpSpLocks/>
          </p:cNvGrpSpPr>
          <p:nvPr/>
        </p:nvGrpSpPr>
        <p:grpSpPr bwMode="auto">
          <a:xfrm>
            <a:off x="8523288" y="6356350"/>
            <a:ext cx="304800" cy="244475"/>
            <a:chOff x="768" y="3096"/>
            <a:chExt cx="240" cy="192"/>
          </a:xfrm>
        </p:grpSpPr>
        <p:sp>
          <p:nvSpPr>
            <p:cNvPr id="68" name="Oval 57"/>
            <p:cNvSpPr>
              <a:spLocks noChangeArrowheads="1"/>
            </p:cNvSpPr>
            <p:nvPr/>
          </p:nvSpPr>
          <p:spPr bwMode="auto">
            <a:xfrm>
              <a:off x="768" y="3096"/>
              <a:ext cx="240" cy="192"/>
            </a:xfrm>
            <a:prstGeom prst="ellipse">
              <a:avLst/>
            </a:prstGeom>
            <a:gradFill rotWithShape="0">
              <a:gsLst>
                <a:gs pos="0">
                  <a:srgbClr val="666699"/>
                </a:gs>
                <a:gs pos="100000">
                  <a:srgbClr val="99CCFF"/>
                </a:gs>
              </a:gsLst>
              <a:lin ang="18900000" scaled="1"/>
            </a:gradFill>
            <a:ln>
              <a:noFill/>
            </a:ln>
            <a:extLst>
              <a:ext uri="{91240B29-F687-4F45-9708-019B960494DF}">
                <a14:hiddenLine xmlns:a14="http://schemas.microsoft.com/office/drawing/2010/main" w="9525" algn="ctr">
                  <a:solidFill>
                    <a:srgbClr val="000000"/>
                  </a:solidFill>
                  <a:round/>
                  <a:headEnd/>
                  <a:tailEnd/>
                </a14:hiddenLine>
              </a:ext>
            </a:extLst>
          </p:spPr>
          <p:txBody>
            <a:bodyPr wrap="none" anchor="ctr"/>
            <a:lstStyle/>
            <a:p>
              <a:endParaRPr lang="en-US" dirty="0"/>
            </a:p>
          </p:txBody>
        </p:sp>
        <p:sp>
          <p:nvSpPr>
            <p:cNvPr id="69" name="Rectangle 58"/>
            <p:cNvSpPr>
              <a:spLocks noChangeArrowheads="1"/>
            </p:cNvSpPr>
            <p:nvPr/>
          </p:nvSpPr>
          <p:spPr bwMode="auto">
            <a:xfrm>
              <a:off x="841" y="3145"/>
              <a:ext cx="95" cy="96"/>
            </a:xfrm>
            <a:prstGeom prst="rect">
              <a:avLst/>
            </a:prstGeom>
            <a:gradFill rotWithShape="1">
              <a:gsLst>
                <a:gs pos="0">
                  <a:srgbClr val="FFFFCC"/>
                </a:gs>
                <a:gs pos="100000">
                  <a:srgbClr val="FFCC66"/>
                </a:gs>
              </a:gsLst>
              <a:lin ang="18900000" scaled="1"/>
            </a:gradFill>
            <a:ln w="9525" algn="ctr">
              <a:solidFill>
                <a:srgbClr val="666699"/>
              </a:solidFill>
              <a:miter lim="800000"/>
              <a:headEnd/>
              <a:tailEnd/>
            </a:ln>
            <a:effectLst>
              <a:outerShdw dist="17961" dir="8100000" algn="ctr" rotWithShape="0">
                <a:schemeClr val="tx1"/>
              </a:outerShdw>
            </a:effectLst>
          </p:spPr>
          <p:txBody>
            <a:bodyPr wrap="none" anchor="ctr"/>
            <a:lstStyle/>
            <a:p>
              <a:pPr>
                <a:defRPr/>
              </a:pPr>
              <a:endParaRPr lang="en-US" dirty="0"/>
            </a:p>
          </p:txBody>
        </p:sp>
      </p:grpSp>
    </p:spTree>
    <p:extLst>
      <p:ext uri="{BB962C8B-B14F-4D97-AF65-F5344CB8AC3E}">
        <p14:creationId xmlns:p14="http://schemas.microsoft.com/office/powerpoint/2010/main" val="4369281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500"/>
                                        <p:tgtEl>
                                          <p:spTgt spid="25"/>
                                        </p:tgtEl>
                                      </p:cBhvr>
                                    </p:animEffect>
                                    <p:set>
                                      <p:cBhvr>
                                        <p:cTn id="7" dur="1" fill="hold">
                                          <p:stCondLst>
                                            <p:cond delay="499"/>
                                          </p:stCondLst>
                                        </p:cTn>
                                        <p:tgtEl>
                                          <p:spTgt spid="25"/>
                                        </p:tgtEl>
                                        <p:attrNameLst>
                                          <p:attrName>style.visibility</p:attrName>
                                        </p:attrNameLst>
                                      </p:cBhvr>
                                      <p:to>
                                        <p:strVal val="hidden"/>
                                      </p:to>
                                    </p:set>
                                  </p:childTnLst>
                                </p:cTn>
                              </p:par>
                              <p:par>
                                <p:cTn id="8" presetID="10" presetClass="exit" presetSubtype="0" fill="hold" grpId="0" nodeType="withEffect">
                                  <p:stCondLst>
                                    <p:cond delay="0"/>
                                  </p:stCondLst>
                                  <p:childTnLst>
                                    <p:animEffect transition="out" filter="fade">
                                      <p:cBhvr>
                                        <p:cTn id="9" dur="500"/>
                                        <p:tgtEl>
                                          <p:spTgt spid="24"/>
                                        </p:tgtEl>
                                      </p:cBhvr>
                                    </p:animEffect>
                                    <p:set>
                                      <p:cBhvr>
                                        <p:cTn id="10" dur="1" fill="hold">
                                          <p:stCondLst>
                                            <p:cond delay="499"/>
                                          </p:stCondLst>
                                        </p:cTn>
                                        <p:tgtEl>
                                          <p:spTgt spid="24"/>
                                        </p:tgtEl>
                                        <p:attrNameLst>
                                          <p:attrName>style.visibility</p:attrName>
                                        </p:attrNameLst>
                                      </p:cBhvr>
                                      <p:to>
                                        <p:strVal val="hidden"/>
                                      </p:to>
                                    </p:set>
                                  </p:childTnLst>
                                </p:cTn>
                              </p:par>
                              <p:par>
                                <p:cTn id="11" presetID="10" presetClass="entr" presetSubtype="0" fill="hold"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500"/>
                                        <p:tgtEl>
                                          <p:spTgt spid="4"/>
                                        </p:tgtEl>
                                      </p:cBhvr>
                                    </p:animEffect>
                                  </p:childTnLst>
                                </p:cTn>
                              </p:par>
                            </p:childTnLst>
                          </p:cTn>
                        </p:par>
                        <p:par>
                          <p:cTn id="14" fill="hold">
                            <p:stCondLst>
                              <p:cond delay="500"/>
                            </p:stCondLst>
                            <p:childTnLst>
                              <p:par>
                                <p:cTn id="15" presetID="1" presetClass="entr" presetSubtype="0" fill="hold" nodeType="afterEffect">
                                  <p:stCondLst>
                                    <p:cond delay="0"/>
                                  </p:stCondLst>
                                  <p:childTnLst>
                                    <p:set>
                                      <p:cBhvr>
                                        <p:cTn id="16" dur="1" fill="hold">
                                          <p:stCondLst>
                                            <p:cond delay="499"/>
                                          </p:stCondLst>
                                        </p:cTn>
                                        <p:tgtEl>
                                          <p:spTgt spid="6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Planning Stub </a:t>
            </a:r>
            <a:r>
              <a:rPr lang="en-GB" dirty="0" smtClean="0"/>
              <a:t>Zones</a:t>
            </a:r>
            <a:endParaRPr lang="en-GB" dirty="0"/>
          </a:p>
        </p:txBody>
      </p:sp>
      <p:grpSp>
        <p:nvGrpSpPr>
          <p:cNvPr id="6" name="Group 74"/>
          <p:cNvGrpSpPr>
            <a:grpSpLocks/>
          </p:cNvGrpSpPr>
          <p:nvPr/>
        </p:nvGrpSpPr>
        <p:grpSpPr bwMode="auto">
          <a:xfrm>
            <a:off x="38100" y="749300"/>
            <a:ext cx="9029700" cy="5778500"/>
            <a:chOff x="24" y="472"/>
            <a:chExt cx="5688" cy="3640"/>
          </a:xfrm>
        </p:grpSpPr>
        <p:sp>
          <p:nvSpPr>
            <p:cNvPr id="7" name="Rectangle 73"/>
            <p:cNvSpPr>
              <a:spLocks noChangeArrowheads="1"/>
            </p:cNvSpPr>
            <p:nvPr/>
          </p:nvSpPr>
          <p:spPr bwMode="auto">
            <a:xfrm>
              <a:off x="48" y="472"/>
              <a:ext cx="5664" cy="3640"/>
            </a:xfrm>
            <a:prstGeom prst="rect">
              <a:avLst/>
            </a:prstGeom>
            <a:solidFill>
              <a:schemeClr val="accent1"/>
            </a:solidFill>
            <a:ln>
              <a:noFill/>
            </a:ln>
            <a:effectLst/>
            <a:extLst>
              <a:ext uri="{91240B29-F687-4F45-9708-019B960494DF}">
                <a14:hiddenLine xmlns:a14="http://schemas.microsoft.com/office/drawing/2010/main" w="9525" algn="ctr">
                  <a:solidFill>
                    <a:srgbClr val="333333"/>
                  </a:solidFill>
                  <a:miter lim="800000"/>
                  <a:headEnd/>
                  <a:tailEnd/>
                </a14:hiddenLine>
              </a:ext>
              <a:ext uri="{AF507438-7753-43E0-B8FC-AC1667EBCBE1}">
                <a14:hiddenEffects xmlns:a14="http://schemas.microsoft.com/office/drawing/2010/main">
                  <a:effectLst>
                    <a:outerShdw dist="35921" dir="2700000" algn="ctr" rotWithShape="0">
                      <a:srgbClr val="AFAFAF"/>
                    </a:outerShdw>
                  </a:effectLst>
                </a14:hiddenEffects>
              </a:ext>
            </a:extLst>
          </p:spPr>
          <p:txBody>
            <a:bodyPr wrap="none" anchor="ctr"/>
            <a:lstStyle/>
            <a:p>
              <a:endParaRPr lang="en-GB" dirty="0"/>
            </a:p>
          </p:txBody>
        </p:sp>
        <p:grpSp>
          <p:nvGrpSpPr>
            <p:cNvPr id="8" name="Group 72"/>
            <p:cNvGrpSpPr>
              <a:grpSpLocks/>
            </p:cNvGrpSpPr>
            <p:nvPr/>
          </p:nvGrpSpPr>
          <p:grpSpPr bwMode="auto">
            <a:xfrm>
              <a:off x="24" y="530"/>
              <a:ext cx="5605" cy="3556"/>
              <a:chOff x="24" y="530"/>
              <a:chExt cx="5605" cy="3556"/>
            </a:xfrm>
          </p:grpSpPr>
          <p:sp>
            <p:nvSpPr>
              <p:cNvPr id="9" name="Line 60"/>
              <p:cNvSpPr>
                <a:spLocks noChangeShapeType="1"/>
              </p:cNvSpPr>
              <p:nvPr/>
            </p:nvSpPr>
            <p:spPr bwMode="auto">
              <a:xfrm>
                <a:off x="4360" y="1952"/>
                <a:ext cx="424" cy="792"/>
              </a:xfrm>
              <a:prstGeom prst="line">
                <a:avLst/>
              </a:prstGeom>
              <a:noFill/>
              <a:ln w="57150">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AFAFAF"/>
                      </a:outerShdw>
                    </a:effectLst>
                  </a14:hiddenEffects>
                </a:ext>
              </a:extLst>
            </p:spPr>
            <p:txBody>
              <a:bodyPr wrap="none" anchor="ctr"/>
              <a:lstStyle/>
              <a:p>
                <a:endParaRPr lang="en-GB" dirty="0"/>
              </a:p>
            </p:txBody>
          </p:sp>
          <p:sp>
            <p:nvSpPr>
              <p:cNvPr id="10" name="Line 59"/>
              <p:cNvSpPr>
                <a:spLocks noChangeShapeType="1"/>
              </p:cNvSpPr>
              <p:nvPr/>
            </p:nvSpPr>
            <p:spPr bwMode="auto">
              <a:xfrm>
                <a:off x="2088" y="1336"/>
                <a:ext cx="2088" cy="376"/>
              </a:xfrm>
              <a:prstGeom prst="line">
                <a:avLst/>
              </a:prstGeom>
              <a:noFill/>
              <a:ln w="57150">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AFAFAF"/>
                      </a:outerShdw>
                    </a:effectLst>
                  </a14:hiddenEffects>
                </a:ext>
              </a:extLst>
            </p:spPr>
            <p:txBody>
              <a:bodyPr wrap="none" anchor="ctr"/>
              <a:lstStyle/>
              <a:p>
                <a:endParaRPr lang="en-GB" dirty="0"/>
              </a:p>
            </p:txBody>
          </p:sp>
          <p:sp>
            <p:nvSpPr>
              <p:cNvPr id="11" name="Line 42"/>
              <p:cNvSpPr>
                <a:spLocks noChangeShapeType="1"/>
              </p:cNvSpPr>
              <p:nvPr/>
            </p:nvSpPr>
            <p:spPr bwMode="auto">
              <a:xfrm flipH="1">
                <a:off x="864" y="1912"/>
                <a:ext cx="888" cy="1456"/>
              </a:xfrm>
              <a:prstGeom prst="line">
                <a:avLst/>
              </a:prstGeom>
              <a:noFill/>
              <a:ln w="57150">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AFAFAF"/>
                      </a:outerShdw>
                    </a:effectLst>
                  </a14:hiddenEffects>
                </a:ext>
              </a:extLst>
            </p:spPr>
            <p:txBody>
              <a:bodyPr wrap="none" anchor="ctr"/>
              <a:lstStyle/>
              <a:p>
                <a:endParaRPr lang="en-GB" dirty="0"/>
              </a:p>
            </p:txBody>
          </p:sp>
          <p:sp>
            <p:nvSpPr>
              <p:cNvPr id="12" name="Line 43"/>
              <p:cNvSpPr>
                <a:spLocks noChangeShapeType="1"/>
              </p:cNvSpPr>
              <p:nvPr/>
            </p:nvSpPr>
            <p:spPr bwMode="auto">
              <a:xfrm>
                <a:off x="2336" y="1856"/>
                <a:ext cx="936" cy="1656"/>
              </a:xfrm>
              <a:prstGeom prst="line">
                <a:avLst/>
              </a:prstGeom>
              <a:noFill/>
              <a:ln w="57150">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AFAFAF"/>
                      </a:outerShdw>
                    </a:effectLst>
                  </a14:hiddenEffects>
                </a:ext>
              </a:extLst>
            </p:spPr>
            <p:txBody>
              <a:bodyPr wrap="none" anchor="ctr"/>
              <a:lstStyle/>
              <a:p>
                <a:endParaRPr lang="en-GB" dirty="0"/>
              </a:p>
            </p:txBody>
          </p:sp>
          <p:sp>
            <p:nvSpPr>
              <p:cNvPr id="13" name="AutoShape 10"/>
              <p:cNvSpPr>
                <a:spLocks noChangeArrowheads="1"/>
              </p:cNvSpPr>
              <p:nvPr/>
            </p:nvSpPr>
            <p:spPr bwMode="auto">
              <a:xfrm>
                <a:off x="310" y="530"/>
                <a:ext cx="5140" cy="697"/>
              </a:xfrm>
              <a:prstGeom prst="roundRect">
                <a:avLst>
                  <a:gd name="adj" fmla="val 16667"/>
                </a:avLst>
              </a:prstGeom>
              <a:gradFill rotWithShape="1">
                <a:gsLst>
                  <a:gs pos="0">
                    <a:srgbClr val="EAABA0"/>
                  </a:gs>
                  <a:gs pos="100000">
                    <a:srgbClr val="F6D9D4"/>
                  </a:gs>
                </a:gsLst>
                <a:lin ang="2700000" scaled="1"/>
              </a:gradFill>
              <a:ln w="9525" algn="ctr">
                <a:solidFill>
                  <a:srgbClr val="808080"/>
                </a:solidFill>
                <a:round/>
                <a:headEnd/>
                <a:tailEnd/>
              </a:ln>
              <a:effectLst>
                <a:outerShdw dist="35921" dir="2700000" algn="ctr" rotWithShape="0">
                  <a:srgbClr val="C0C0C0"/>
                </a:outerShdw>
              </a:effectLst>
            </p:spPr>
            <p:txBody>
              <a:bodyPr tIns="91440" bIns="91440" anchor="ctr">
                <a:spAutoFit/>
              </a:bodyPr>
              <a:lstStyle/>
              <a:p>
                <a:pPr algn="l"/>
                <a:r>
                  <a:rPr lang="en-US" dirty="0"/>
                  <a:t>With a stub zone defined, the location of the na.fabrikam.com zone is known without querying multiple DNS servers</a:t>
                </a:r>
              </a:p>
            </p:txBody>
          </p:sp>
          <p:pic>
            <p:nvPicPr>
              <p:cNvPr id="14" name="Picture 21" descr="2Domain0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633" y="1281"/>
                <a:ext cx="846" cy="778"/>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23" descr="Server01"/>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909" y="1262"/>
                <a:ext cx="303" cy="329"/>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27" descr="2Domain0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25" y="2179"/>
                <a:ext cx="846" cy="778"/>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28" descr="Server01"/>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301" y="2160"/>
                <a:ext cx="303" cy="329"/>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30" descr="2Domain0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44" y="3083"/>
                <a:ext cx="846" cy="778"/>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33" descr="2Domain0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177" y="2187"/>
                <a:ext cx="846" cy="778"/>
              </a:xfrm>
              <a:prstGeom prst="rect">
                <a:avLst/>
              </a:prstGeom>
              <a:noFill/>
              <a:extLst>
                <a:ext uri="{909E8E84-426E-40DD-AFC4-6F175D3DCCD1}">
                  <a14:hiddenFill xmlns:a14="http://schemas.microsoft.com/office/drawing/2010/main">
                    <a:solidFill>
                      <a:srgbClr val="FFFFFF"/>
                    </a:solidFill>
                  </a14:hiddenFill>
                </a:ext>
              </a:extLst>
            </p:spPr>
          </p:pic>
          <p:pic>
            <p:nvPicPr>
              <p:cNvPr id="20" name="Picture 34" descr="Server01"/>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453" y="2168"/>
                <a:ext cx="303" cy="329"/>
              </a:xfrm>
              <a:prstGeom prst="rect">
                <a:avLst/>
              </a:prstGeom>
              <a:noFill/>
              <a:extLst>
                <a:ext uri="{909E8E84-426E-40DD-AFC4-6F175D3DCCD1}">
                  <a14:hiddenFill xmlns:a14="http://schemas.microsoft.com/office/drawing/2010/main">
                    <a:solidFill>
                      <a:srgbClr val="FFFFFF"/>
                    </a:solidFill>
                  </a14:hiddenFill>
                </a:ext>
              </a:extLst>
            </p:spPr>
          </p:pic>
          <p:pic>
            <p:nvPicPr>
              <p:cNvPr id="21" name="Picture 36" descr="2Domain0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672" y="3091"/>
                <a:ext cx="846" cy="778"/>
              </a:xfrm>
              <a:prstGeom prst="rect">
                <a:avLst/>
              </a:prstGeom>
              <a:noFill/>
              <a:extLst>
                <a:ext uri="{909E8E84-426E-40DD-AFC4-6F175D3DCCD1}">
                  <a14:hiddenFill xmlns:a14="http://schemas.microsoft.com/office/drawing/2010/main">
                    <a:solidFill>
                      <a:srgbClr val="FFFFFF"/>
                    </a:solidFill>
                  </a14:hiddenFill>
                </a:ext>
              </a:extLst>
            </p:spPr>
          </p:pic>
          <p:pic>
            <p:nvPicPr>
              <p:cNvPr id="22" name="Picture 37" descr="Server01"/>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948" y="3072"/>
                <a:ext cx="303" cy="329"/>
              </a:xfrm>
              <a:prstGeom prst="rect">
                <a:avLst/>
              </a:prstGeom>
              <a:noFill/>
              <a:extLst>
                <a:ext uri="{909E8E84-426E-40DD-AFC4-6F175D3DCCD1}">
                  <a14:hiddenFill xmlns:a14="http://schemas.microsoft.com/office/drawing/2010/main">
                    <a:solidFill>
                      <a:srgbClr val="FFFFFF"/>
                    </a:solidFill>
                  </a14:hiddenFill>
                </a:ext>
              </a:extLst>
            </p:spPr>
          </p:pic>
          <p:sp>
            <p:nvSpPr>
              <p:cNvPr id="23" name="AutoShape 12"/>
              <p:cNvSpPr>
                <a:spLocks noChangeArrowheads="1"/>
              </p:cNvSpPr>
              <p:nvPr/>
            </p:nvSpPr>
            <p:spPr bwMode="auto">
              <a:xfrm flipH="1">
                <a:off x="1678" y="1757"/>
                <a:ext cx="783" cy="294"/>
              </a:xfrm>
              <a:prstGeom prst="roundRect">
                <a:avLst>
                  <a:gd name="adj" fmla="val 4167"/>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lgn="ctr">
                    <a:solidFill>
                      <a:srgbClr val="4D4D4D"/>
                    </a:solidFill>
                    <a:round/>
                    <a:headEnd/>
                    <a:tailEnd/>
                  </a14:hiddenLine>
                </a:ext>
                <a:ext uri="{AF507438-7753-43E0-B8FC-AC1667EBCBE1}">
                  <a14:hiddenEffects xmlns:a14="http://schemas.microsoft.com/office/drawing/2010/main">
                    <a:effectLst>
                      <a:outerShdw dist="35921" dir="2700000" algn="ctr" rotWithShape="0">
                        <a:srgbClr val="AFAFAF"/>
                      </a:outerShdw>
                    </a:effectLst>
                  </a14:hiddenEffects>
                </a:ext>
              </a:extLst>
            </p:spPr>
            <p:txBody>
              <a:bodyPr anchor="ctr">
                <a:spAutoFit/>
              </a:bodyPr>
              <a:lstStyle/>
              <a:p>
                <a:r>
                  <a:rPr lang="en-US" sz="1200" dirty="0">
                    <a:latin typeface="Arial Narrow" pitchFamily="34" charset="0"/>
                  </a:rPr>
                  <a:t>Contoso.com</a:t>
                </a:r>
              </a:p>
              <a:p>
                <a:r>
                  <a:rPr lang="en-US" sz="1200" dirty="0">
                    <a:latin typeface="Arial Narrow" pitchFamily="34" charset="0"/>
                  </a:rPr>
                  <a:t>(Root domain)</a:t>
                </a:r>
              </a:p>
            </p:txBody>
          </p:sp>
          <p:sp>
            <p:nvSpPr>
              <p:cNvPr id="24" name="AutoShape 38"/>
              <p:cNvSpPr>
                <a:spLocks noChangeArrowheads="1"/>
              </p:cNvSpPr>
              <p:nvPr/>
            </p:nvSpPr>
            <p:spPr bwMode="auto">
              <a:xfrm flipH="1">
                <a:off x="1082" y="2767"/>
                <a:ext cx="747" cy="176"/>
              </a:xfrm>
              <a:prstGeom prst="roundRect">
                <a:avLst>
                  <a:gd name="adj" fmla="val 4167"/>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lgn="ctr">
                    <a:solidFill>
                      <a:srgbClr val="4D4D4D"/>
                    </a:solidFill>
                    <a:round/>
                    <a:headEnd/>
                    <a:tailEnd/>
                  </a14:hiddenLine>
                </a:ext>
                <a:ext uri="{AF507438-7753-43E0-B8FC-AC1667EBCBE1}">
                  <a14:hiddenEffects xmlns:a14="http://schemas.microsoft.com/office/drawing/2010/main">
                    <a:effectLst>
                      <a:outerShdw dist="35921" dir="2700000" algn="ctr" rotWithShape="0">
                        <a:srgbClr val="AFAFAF"/>
                      </a:outerShdw>
                    </a:effectLst>
                  </a14:hiddenEffects>
                </a:ext>
              </a:extLst>
            </p:spPr>
            <p:txBody>
              <a:bodyPr anchor="ctr">
                <a:spAutoFit/>
              </a:bodyPr>
              <a:lstStyle/>
              <a:p>
                <a:r>
                  <a:rPr lang="en-US" sz="1200" dirty="0">
                    <a:latin typeface="Arial Narrow" pitchFamily="34" charset="0"/>
                  </a:rPr>
                  <a:t>na.contoso.com</a:t>
                </a:r>
              </a:p>
            </p:txBody>
          </p:sp>
          <p:sp>
            <p:nvSpPr>
              <p:cNvPr id="25" name="AutoShape 44"/>
              <p:cNvSpPr>
                <a:spLocks noChangeArrowheads="1"/>
              </p:cNvSpPr>
              <p:nvPr/>
            </p:nvSpPr>
            <p:spPr bwMode="auto">
              <a:xfrm flipH="1">
                <a:off x="2236" y="2775"/>
                <a:ext cx="747" cy="176"/>
              </a:xfrm>
              <a:prstGeom prst="roundRect">
                <a:avLst>
                  <a:gd name="adj" fmla="val 4167"/>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lgn="ctr">
                    <a:solidFill>
                      <a:srgbClr val="4D4D4D"/>
                    </a:solidFill>
                    <a:round/>
                    <a:headEnd/>
                    <a:tailEnd/>
                  </a14:hiddenLine>
                </a:ext>
                <a:ext uri="{AF507438-7753-43E0-B8FC-AC1667EBCBE1}">
                  <a14:hiddenEffects xmlns:a14="http://schemas.microsoft.com/office/drawing/2010/main">
                    <a:effectLst>
                      <a:outerShdw dist="35921" dir="2700000" algn="ctr" rotWithShape="0">
                        <a:srgbClr val="AFAFAF"/>
                      </a:outerShdw>
                    </a:effectLst>
                  </a14:hiddenEffects>
                </a:ext>
              </a:extLst>
            </p:spPr>
            <p:txBody>
              <a:bodyPr anchor="ctr">
                <a:spAutoFit/>
              </a:bodyPr>
              <a:lstStyle/>
              <a:p>
                <a:r>
                  <a:rPr lang="en-US" sz="1200" dirty="0">
                    <a:latin typeface="Arial Narrow" pitchFamily="34" charset="0"/>
                  </a:rPr>
                  <a:t>sa.contoso.com</a:t>
                </a:r>
              </a:p>
            </p:txBody>
          </p:sp>
          <p:sp>
            <p:nvSpPr>
              <p:cNvPr id="26" name="AutoShape 45"/>
              <p:cNvSpPr>
                <a:spLocks noChangeArrowheads="1"/>
              </p:cNvSpPr>
              <p:nvPr/>
            </p:nvSpPr>
            <p:spPr bwMode="auto">
              <a:xfrm flipH="1">
                <a:off x="539" y="3671"/>
                <a:ext cx="859" cy="176"/>
              </a:xfrm>
              <a:prstGeom prst="roundRect">
                <a:avLst>
                  <a:gd name="adj" fmla="val 4167"/>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lgn="ctr">
                    <a:solidFill>
                      <a:srgbClr val="4D4D4D"/>
                    </a:solidFill>
                    <a:round/>
                    <a:headEnd/>
                    <a:tailEnd/>
                  </a14:hiddenLine>
                </a:ext>
                <a:ext uri="{AF507438-7753-43E0-B8FC-AC1667EBCBE1}">
                  <a14:hiddenEffects xmlns:a14="http://schemas.microsoft.com/office/drawing/2010/main">
                    <a:effectLst>
                      <a:outerShdw dist="35921" dir="2700000" algn="ctr" rotWithShape="0">
                        <a:srgbClr val="AFAFAF"/>
                      </a:outerShdw>
                    </a:effectLst>
                  </a14:hiddenEffects>
                </a:ext>
              </a:extLst>
            </p:spPr>
            <p:txBody>
              <a:bodyPr anchor="ctr">
                <a:spAutoFit/>
              </a:bodyPr>
              <a:lstStyle/>
              <a:p>
                <a:r>
                  <a:rPr lang="en-US" sz="1200" dirty="0">
                    <a:latin typeface="Arial Narrow" pitchFamily="34" charset="0"/>
                  </a:rPr>
                  <a:t>ny.na.contoso.com</a:t>
                </a:r>
              </a:p>
            </p:txBody>
          </p:sp>
          <p:sp>
            <p:nvSpPr>
              <p:cNvPr id="27" name="AutoShape 46"/>
              <p:cNvSpPr>
                <a:spLocks noChangeArrowheads="1"/>
              </p:cNvSpPr>
              <p:nvPr/>
            </p:nvSpPr>
            <p:spPr bwMode="auto">
              <a:xfrm flipH="1">
                <a:off x="2675" y="3687"/>
                <a:ext cx="843" cy="176"/>
              </a:xfrm>
              <a:prstGeom prst="roundRect">
                <a:avLst>
                  <a:gd name="adj" fmla="val 4167"/>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lgn="ctr">
                    <a:solidFill>
                      <a:srgbClr val="4D4D4D"/>
                    </a:solidFill>
                    <a:round/>
                    <a:headEnd/>
                    <a:tailEnd/>
                  </a14:hiddenLine>
                </a:ext>
                <a:ext uri="{AF507438-7753-43E0-B8FC-AC1667EBCBE1}">
                  <a14:hiddenEffects xmlns:a14="http://schemas.microsoft.com/office/drawing/2010/main">
                    <a:effectLst>
                      <a:outerShdw dist="35921" dir="2700000" algn="ctr" rotWithShape="0">
                        <a:srgbClr val="AFAFAF"/>
                      </a:outerShdw>
                    </a:effectLst>
                  </a14:hiddenEffects>
                </a:ext>
              </a:extLst>
            </p:spPr>
            <p:txBody>
              <a:bodyPr anchor="ctr">
                <a:spAutoFit/>
              </a:bodyPr>
              <a:lstStyle/>
              <a:p>
                <a:r>
                  <a:rPr lang="en-US" sz="1200" dirty="0">
                    <a:latin typeface="Arial Narrow" pitchFamily="34" charset="0"/>
                  </a:rPr>
                  <a:t>rio.sa.contoso.com</a:t>
                </a:r>
              </a:p>
            </p:txBody>
          </p:sp>
          <p:sp>
            <p:nvSpPr>
              <p:cNvPr id="28" name="Text Box 47"/>
              <p:cNvSpPr txBox="1">
                <a:spLocks noChangeArrowheads="1"/>
              </p:cNvSpPr>
              <p:nvPr/>
            </p:nvSpPr>
            <p:spPr bwMode="auto">
              <a:xfrm>
                <a:off x="1121" y="1322"/>
                <a:ext cx="836" cy="155"/>
              </a:xfrm>
              <a:prstGeom prst="rect">
                <a:avLst/>
              </a:prstGeom>
              <a:noFill/>
              <a:ln>
                <a:noFill/>
              </a:ln>
              <a:effectLst/>
              <a:extLst>
                <a:ext uri="{909E8E84-426E-40DD-AFC4-6F175D3DCCD1}">
                  <a14:hiddenFill xmlns:a14="http://schemas.microsoft.com/office/drawing/2010/main">
                    <a:solidFill>
                      <a:srgbClr val="FCFEB9"/>
                    </a:solidFill>
                  </a14:hiddenFill>
                </a:ext>
                <a:ext uri="{91240B29-F687-4F45-9708-019B960494DF}">
                  <a14:hiddenLine xmlns:a14="http://schemas.microsoft.com/office/drawing/2010/main" w="12700" algn="ctr">
                    <a:solidFill>
                      <a:srgbClr val="009094"/>
                    </a:solidFill>
                    <a:miter lim="800000"/>
                    <a:headEnd/>
                    <a:tailEnd/>
                  </a14:hiddenLine>
                </a:ext>
                <a:ext uri="{AF507438-7753-43E0-B8FC-AC1667EBCBE1}">
                  <a14:hiddenEffects xmlns:a14="http://schemas.microsoft.com/office/drawing/2010/main">
                    <a:effectLst>
                      <a:outerShdw dist="107763" dir="2700000" algn="ctr" rotWithShape="0">
                        <a:srgbClr val="919191"/>
                      </a:outerShdw>
                    </a:effectLst>
                  </a14:hiddenEffects>
                </a:ext>
              </a:extLst>
            </p:spPr>
            <p:txBody>
              <a:bodyPr wrap="none" anchor="ctr"/>
              <a:lstStyle/>
              <a:p>
                <a:r>
                  <a:rPr lang="en-US" sz="1400" dirty="0"/>
                  <a:t>DNS server</a:t>
                </a:r>
              </a:p>
            </p:txBody>
          </p:sp>
          <p:sp>
            <p:nvSpPr>
              <p:cNvPr id="29" name="Text Box 48"/>
              <p:cNvSpPr txBox="1">
                <a:spLocks noChangeArrowheads="1"/>
              </p:cNvSpPr>
              <p:nvPr/>
            </p:nvSpPr>
            <p:spPr bwMode="auto">
              <a:xfrm>
                <a:off x="513" y="2234"/>
                <a:ext cx="836" cy="155"/>
              </a:xfrm>
              <a:prstGeom prst="rect">
                <a:avLst/>
              </a:prstGeom>
              <a:noFill/>
              <a:ln>
                <a:noFill/>
              </a:ln>
              <a:effectLst/>
              <a:extLst>
                <a:ext uri="{909E8E84-426E-40DD-AFC4-6F175D3DCCD1}">
                  <a14:hiddenFill xmlns:a14="http://schemas.microsoft.com/office/drawing/2010/main">
                    <a:solidFill>
                      <a:srgbClr val="FCFEB9"/>
                    </a:solidFill>
                  </a14:hiddenFill>
                </a:ext>
                <a:ext uri="{91240B29-F687-4F45-9708-019B960494DF}">
                  <a14:hiddenLine xmlns:a14="http://schemas.microsoft.com/office/drawing/2010/main" w="12700" algn="ctr">
                    <a:solidFill>
                      <a:srgbClr val="009094"/>
                    </a:solidFill>
                    <a:miter lim="800000"/>
                    <a:headEnd/>
                    <a:tailEnd/>
                  </a14:hiddenLine>
                </a:ext>
                <a:ext uri="{AF507438-7753-43E0-B8FC-AC1667EBCBE1}">
                  <a14:hiddenEffects xmlns:a14="http://schemas.microsoft.com/office/drawing/2010/main">
                    <a:effectLst>
                      <a:outerShdw dist="107763" dir="2700000" algn="ctr" rotWithShape="0">
                        <a:srgbClr val="919191"/>
                      </a:outerShdw>
                    </a:effectLst>
                  </a14:hiddenEffects>
                </a:ext>
              </a:extLst>
            </p:spPr>
            <p:txBody>
              <a:bodyPr wrap="none" anchor="ctr"/>
              <a:lstStyle/>
              <a:p>
                <a:r>
                  <a:rPr lang="en-US" sz="1400" dirty="0"/>
                  <a:t>DNS server</a:t>
                </a:r>
              </a:p>
            </p:txBody>
          </p:sp>
          <p:sp>
            <p:nvSpPr>
              <p:cNvPr id="30" name="Text Box 49"/>
              <p:cNvSpPr txBox="1">
                <a:spLocks noChangeArrowheads="1"/>
              </p:cNvSpPr>
              <p:nvPr/>
            </p:nvSpPr>
            <p:spPr bwMode="auto">
              <a:xfrm>
                <a:off x="24" y="3154"/>
                <a:ext cx="836" cy="155"/>
              </a:xfrm>
              <a:prstGeom prst="rect">
                <a:avLst/>
              </a:prstGeom>
              <a:noFill/>
              <a:ln>
                <a:noFill/>
              </a:ln>
              <a:effectLst/>
              <a:extLst>
                <a:ext uri="{909E8E84-426E-40DD-AFC4-6F175D3DCCD1}">
                  <a14:hiddenFill xmlns:a14="http://schemas.microsoft.com/office/drawing/2010/main">
                    <a:solidFill>
                      <a:srgbClr val="FCFEB9"/>
                    </a:solidFill>
                  </a14:hiddenFill>
                </a:ext>
                <a:ext uri="{91240B29-F687-4F45-9708-019B960494DF}">
                  <a14:hiddenLine xmlns:a14="http://schemas.microsoft.com/office/drawing/2010/main" w="12700" algn="ctr">
                    <a:solidFill>
                      <a:srgbClr val="009094"/>
                    </a:solidFill>
                    <a:miter lim="800000"/>
                    <a:headEnd/>
                    <a:tailEnd/>
                  </a14:hiddenLine>
                </a:ext>
                <a:ext uri="{AF507438-7753-43E0-B8FC-AC1667EBCBE1}">
                  <a14:hiddenEffects xmlns:a14="http://schemas.microsoft.com/office/drawing/2010/main">
                    <a:effectLst>
                      <a:outerShdw dist="107763" dir="2700000" algn="ctr" rotWithShape="0">
                        <a:srgbClr val="919191"/>
                      </a:outerShdw>
                    </a:effectLst>
                  </a14:hiddenEffects>
                </a:ext>
              </a:extLst>
            </p:spPr>
            <p:txBody>
              <a:bodyPr wrap="none" anchor="ctr"/>
              <a:lstStyle/>
              <a:p>
                <a:r>
                  <a:rPr lang="en-US" sz="1400" dirty="0"/>
                  <a:t>DNS server</a:t>
                </a:r>
              </a:p>
            </p:txBody>
          </p:sp>
          <p:sp>
            <p:nvSpPr>
              <p:cNvPr id="31" name="Text Box 50"/>
              <p:cNvSpPr txBox="1">
                <a:spLocks noChangeArrowheads="1"/>
              </p:cNvSpPr>
              <p:nvPr/>
            </p:nvSpPr>
            <p:spPr bwMode="auto">
              <a:xfrm>
                <a:off x="2729" y="2210"/>
                <a:ext cx="836" cy="155"/>
              </a:xfrm>
              <a:prstGeom prst="rect">
                <a:avLst/>
              </a:prstGeom>
              <a:noFill/>
              <a:ln>
                <a:noFill/>
              </a:ln>
              <a:effectLst/>
              <a:extLst>
                <a:ext uri="{909E8E84-426E-40DD-AFC4-6F175D3DCCD1}">
                  <a14:hiddenFill xmlns:a14="http://schemas.microsoft.com/office/drawing/2010/main">
                    <a:solidFill>
                      <a:srgbClr val="FCFEB9"/>
                    </a:solidFill>
                  </a14:hiddenFill>
                </a:ext>
                <a:ext uri="{91240B29-F687-4F45-9708-019B960494DF}">
                  <a14:hiddenLine xmlns:a14="http://schemas.microsoft.com/office/drawing/2010/main" w="12700" algn="ctr">
                    <a:solidFill>
                      <a:srgbClr val="009094"/>
                    </a:solidFill>
                    <a:miter lim="800000"/>
                    <a:headEnd/>
                    <a:tailEnd/>
                  </a14:hiddenLine>
                </a:ext>
                <a:ext uri="{AF507438-7753-43E0-B8FC-AC1667EBCBE1}">
                  <a14:hiddenEffects xmlns:a14="http://schemas.microsoft.com/office/drawing/2010/main">
                    <a:effectLst>
                      <a:outerShdw dist="107763" dir="2700000" algn="ctr" rotWithShape="0">
                        <a:srgbClr val="919191"/>
                      </a:outerShdw>
                    </a:effectLst>
                  </a14:hiddenEffects>
                </a:ext>
              </a:extLst>
            </p:spPr>
            <p:txBody>
              <a:bodyPr wrap="none" anchor="ctr"/>
              <a:lstStyle/>
              <a:p>
                <a:r>
                  <a:rPr lang="en-US" sz="1400" dirty="0"/>
                  <a:t>DNS server</a:t>
                </a:r>
              </a:p>
            </p:txBody>
          </p:sp>
          <p:sp>
            <p:nvSpPr>
              <p:cNvPr id="32" name="Text Box 51"/>
              <p:cNvSpPr txBox="1">
                <a:spLocks noChangeArrowheads="1"/>
              </p:cNvSpPr>
              <p:nvPr/>
            </p:nvSpPr>
            <p:spPr bwMode="auto">
              <a:xfrm>
                <a:off x="3217" y="3122"/>
                <a:ext cx="836" cy="155"/>
              </a:xfrm>
              <a:prstGeom prst="rect">
                <a:avLst/>
              </a:prstGeom>
              <a:noFill/>
              <a:ln>
                <a:noFill/>
              </a:ln>
              <a:effectLst/>
              <a:extLst>
                <a:ext uri="{909E8E84-426E-40DD-AFC4-6F175D3DCCD1}">
                  <a14:hiddenFill xmlns:a14="http://schemas.microsoft.com/office/drawing/2010/main">
                    <a:solidFill>
                      <a:srgbClr val="FCFEB9"/>
                    </a:solidFill>
                  </a14:hiddenFill>
                </a:ext>
                <a:ext uri="{91240B29-F687-4F45-9708-019B960494DF}">
                  <a14:hiddenLine xmlns:a14="http://schemas.microsoft.com/office/drawing/2010/main" w="12700" algn="ctr">
                    <a:solidFill>
                      <a:srgbClr val="009094"/>
                    </a:solidFill>
                    <a:miter lim="800000"/>
                    <a:headEnd/>
                    <a:tailEnd/>
                  </a14:hiddenLine>
                </a:ext>
                <a:ext uri="{AF507438-7753-43E0-B8FC-AC1667EBCBE1}">
                  <a14:hiddenEffects xmlns:a14="http://schemas.microsoft.com/office/drawing/2010/main">
                    <a:effectLst>
                      <a:outerShdw dist="107763" dir="2700000" algn="ctr" rotWithShape="0">
                        <a:srgbClr val="919191"/>
                      </a:outerShdw>
                    </a:effectLst>
                  </a14:hiddenEffects>
                </a:ext>
              </a:extLst>
            </p:spPr>
            <p:txBody>
              <a:bodyPr wrap="none" anchor="ctr"/>
              <a:lstStyle/>
              <a:p>
                <a:r>
                  <a:rPr lang="en-US" sz="1400" dirty="0"/>
                  <a:t>DNS server</a:t>
                </a:r>
              </a:p>
            </p:txBody>
          </p:sp>
          <p:pic>
            <p:nvPicPr>
              <p:cNvPr id="33" name="Picture 52" descr="2Domain0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753" y="1555"/>
                <a:ext cx="846" cy="778"/>
              </a:xfrm>
              <a:prstGeom prst="rect">
                <a:avLst/>
              </a:prstGeom>
              <a:noFill/>
              <a:extLst>
                <a:ext uri="{909E8E84-426E-40DD-AFC4-6F175D3DCCD1}">
                  <a14:hiddenFill xmlns:a14="http://schemas.microsoft.com/office/drawing/2010/main">
                    <a:solidFill>
                      <a:srgbClr val="FFFFFF"/>
                    </a:solidFill>
                  </a14:hiddenFill>
                </a:ext>
              </a:extLst>
            </p:spPr>
          </p:pic>
          <p:pic>
            <p:nvPicPr>
              <p:cNvPr id="34" name="Picture 53" descr="Server01"/>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029" y="1536"/>
                <a:ext cx="303" cy="329"/>
              </a:xfrm>
              <a:prstGeom prst="rect">
                <a:avLst/>
              </a:prstGeom>
              <a:noFill/>
              <a:extLst>
                <a:ext uri="{909E8E84-426E-40DD-AFC4-6F175D3DCCD1}">
                  <a14:hiddenFill xmlns:a14="http://schemas.microsoft.com/office/drawing/2010/main">
                    <a:solidFill>
                      <a:srgbClr val="FFFFFF"/>
                    </a:solidFill>
                  </a14:hiddenFill>
                </a:ext>
              </a:extLst>
            </p:spPr>
          </p:pic>
          <p:pic>
            <p:nvPicPr>
              <p:cNvPr id="35" name="Picture 54" descr="2Domain0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248" y="2459"/>
                <a:ext cx="846" cy="778"/>
              </a:xfrm>
              <a:prstGeom prst="rect">
                <a:avLst/>
              </a:prstGeom>
              <a:noFill/>
              <a:extLst>
                <a:ext uri="{909E8E84-426E-40DD-AFC4-6F175D3DCCD1}">
                  <a14:hiddenFill xmlns:a14="http://schemas.microsoft.com/office/drawing/2010/main">
                    <a:solidFill>
                      <a:srgbClr val="FFFFFF"/>
                    </a:solidFill>
                  </a14:hiddenFill>
                </a:ext>
              </a:extLst>
            </p:spPr>
          </p:pic>
          <p:pic>
            <p:nvPicPr>
              <p:cNvPr id="36" name="Picture 55" descr="Server01"/>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524" y="2440"/>
                <a:ext cx="303" cy="329"/>
              </a:xfrm>
              <a:prstGeom prst="rect">
                <a:avLst/>
              </a:prstGeom>
              <a:noFill/>
              <a:extLst>
                <a:ext uri="{909E8E84-426E-40DD-AFC4-6F175D3DCCD1}">
                  <a14:hiddenFill xmlns:a14="http://schemas.microsoft.com/office/drawing/2010/main">
                    <a:solidFill>
                      <a:srgbClr val="FFFFFF"/>
                    </a:solidFill>
                  </a14:hiddenFill>
                </a:ext>
              </a:extLst>
            </p:spPr>
          </p:pic>
          <p:sp>
            <p:nvSpPr>
              <p:cNvPr id="37" name="AutoShape 56"/>
              <p:cNvSpPr>
                <a:spLocks noChangeArrowheads="1"/>
              </p:cNvSpPr>
              <p:nvPr/>
            </p:nvSpPr>
            <p:spPr bwMode="auto">
              <a:xfrm flipH="1">
                <a:off x="3812" y="2143"/>
                <a:ext cx="747" cy="176"/>
              </a:xfrm>
              <a:prstGeom prst="roundRect">
                <a:avLst>
                  <a:gd name="adj" fmla="val 4167"/>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lgn="ctr">
                    <a:solidFill>
                      <a:srgbClr val="4D4D4D"/>
                    </a:solidFill>
                    <a:round/>
                    <a:headEnd/>
                    <a:tailEnd/>
                  </a14:hiddenLine>
                </a:ext>
                <a:ext uri="{AF507438-7753-43E0-B8FC-AC1667EBCBE1}">
                  <a14:hiddenEffects xmlns:a14="http://schemas.microsoft.com/office/drawing/2010/main">
                    <a:effectLst>
                      <a:outerShdw dist="35921" dir="2700000" algn="ctr" rotWithShape="0">
                        <a:srgbClr val="AFAFAF"/>
                      </a:outerShdw>
                    </a:effectLst>
                  </a14:hiddenEffects>
                </a:ext>
              </a:extLst>
            </p:spPr>
            <p:txBody>
              <a:bodyPr anchor="ctr">
                <a:spAutoFit/>
              </a:bodyPr>
              <a:lstStyle/>
              <a:p>
                <a:r>
                  <a:rPr lang="en-US" sz="1200" dirty="0">
                    <a:latin typeface="Arial Narrow" pitchFamily="34" charset="0"/>
                  </a:rPr>
                  <a:t>fabrikam.com</a:t>
                </a:r>
              </a:p>
            </p:txBody>
          </p:sp>
          <p:sp>
            <p:nvSpPr>
              <p:cNvPr id="38" name="Text Box 57"/>
              <p:cNvSpPr txBox="1">
                <a:spLocks noChangeArrowheads="1"/>
              </p:cNvSpPr>
              <p:nvPr/>
            </p:nvSpPr>
            <p:spPr bwMode="auto">
              <a:xfrm>
                <a:off x="4305" y="1578"/>
                <a:ext cx="836" cy="155"/>
              </a:xfrm>
              <a:prstGeom prst="rect">
                <a:avLst/>
              </a:prstGeom>
              <a:noFill/>
              <a:ln>
                <a:noFill/>
              </a:ln>
              <a:effectLst/>
              <a:extLst>
                <a:ext uri="{909E8E84-426E-40DD-AFC4-6F175D3DCCD1}">
                  <a14:hiddenFill xmlns:a14="http://schemas.microsoft.com/office/drawing/2010/main">
                    <a:solidFill>
                      <a:srgbClr val="FCFEB9"/>
                    </a:solidFill>
                  </a14:hiddenFill>
                </a:ext>
                <a:ext uri="{91240B29-F687-4F45-9708-019B960494DF}">
                  <a14:hiddenLine xmlns:a14="http://schemas.microsoft.com/office/drawing/2010/main" w="12700" algn="ctr">
                    <a:solidFill>
                      <a:srgbClr val="009094"/>
                    </a:solidFill>
                    <a:miter lim="800000"/>
                    <a:headEnd/>
                    <a:tailEnd/>
                  </a14:hiddenLine>
                </a:ext>
                <a:ext uri="{AF507438-7753-43E0-B8FC-AC1667EBCBE1}">
                  <a14:hiddenEffects xmlns:a14="http://schemas.microsoft.com/office/drawing/2010/main">
                    <a:effectLst>
                      <a:outerShdw dist="107763" dir="2700000" algn="ctr" rotWithShape="0">
                        <a:srgbClr val="919191"/>
                      </a:outerShdw>
                    </a:effectLst>
                  </a14:hiddenEffects>
                </a:ext>
              </a:extLst>
            </p:spPr>
            <p:txBody>
              <a:bodyPr wrap="none" anchor="ctr"/>
              <a:lstStyle/>
              <a:p>
                <a:r>
                  <a:rPr lang="en-US" sz="1400" dirty="0"/>
                  <a:t>DNS server</a:t>
                </a:r>
              </a:p>
            </p:txBody>
          </p:sp>
          <p:sp>
            <p:nvSpPr>
              <p:cNvPr id="39" name="Text Box 58"/>
              <p:cNvSpPr txBox="1">
                <a:spLocks noChangeArrowheads="1"/>
              </p:cNvSpPr>
              <p:nvPr/>
            </p:nvSpPr>
            <p:spPr bwMode="auto">
              <a:xfrm>
                <a:off x="4793" y="2490"/>
                <a:ext cx="836" cy="155"/>
              </a:xfrm>
              <a:prstGeom prst="rect">
                <a:avLst/>
              </a:prstGeom>
              <a:noFill/>
              <a:ln>
                <a:noFill/>
              </a:ln>
              <a:effectLst/>
              <a:extLst>
                <a:ext uri="{909E8E84-426E-40DD-AFC4-6F175D3DCCD1}">
                  <a14:hiddenFill xmlns:a14="http://schemas.microsoft.com/office/drawing/2010/main">
                    <a:solidFill>
                      <a:srgbClr val="FCFEB9"/>
                    </a:solidFill>
                  </a14:hiddenFill>
                </a:ext>
                <a:ext uri="{91240B29-F687-4F45-9708-019B960494DF}">
                  <a14:hiddenLine xmlns:a14="http://schemas.microsoft.com/office/drawing/2010/main" w="12700" algn="ctr">
                    <a:solidFill>
                      <a:srgbClr val="009094"/>
                    </a:solidFill>
                    <a:miter lim="800000"/>
                    <a:headEnd/>
                    <a:tailEnd/>
                  </a14:hiddenLine>
                </a:ext>
                <a:ext uri="{AF507438-7753-43E0-B8FC-AC1667EBCBE1}">
                  <a14:hiddenEffects xmlns:a14="http://schemas.microsoft.com/office/drawing/2010/main">
                    <a:effectLst>
                      <a:outerShdw dist="107763" dir="2700000" algn="ctr" rotWithShape="0">
                        <a:srgbClr val="919191"/>
                      </a:outerShdw>
                    </a:effectLst>
                  </a14:hiddenEffects>
                </a:ext>
              </a:extLst>
            </p:spPr>
            <p:txBody>
              <a:bodyPr wrap="none" anchor="ctr"/>
              <a:lstStyle/>
              <a:p>
                <a:r>
                  <a:rPr lang="en-US" sz="1400" dirty="0"/>
                  <a:t>DNS server</a:t>
                </a:r>
              </a:p>
            </p:txBody>
          </p:sp>
          <p:sp>
            <p:nvSpPr>
              <p:cNvPr id="40" name="AutoShape 61"/>
              <p:cNvSpPr>
                <a:spLocks noChangeArrowheads="1"/>
              </p:cNvSpPr>
              <p:nvPr/>
            </p:nvSpPr>
            <p:spPr bwMode="auto">
              <a:xfrm flipH="1">
                <a:off x="4251" y="3047"/>
                <a:ext cx="843" cy="176"/>
              </a:xfrm>
              <a:prstGeom prst="roundRect">
                <a:avLst>
                  <a:gd name="adj" fmla="val 4167"/>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lgn="ctr">
                    <a:solidFill>
                      <a:srgbClr val="4D4D4D"/>
                    </a:solidFill>
                    <a:round/>
                    <a:headEnd/>
                    <a:tailEnd/>
                  </a14:hiddenLine>
                </a:ext>
                <a:ext uri="{AF507438-7753-43E0-B8FC-AC1667EBCBE1}">
                  <a14:hiddenEffects xmlns:a14="http://schemas.microsoft.com/office/drawing/2010/main">
                    <a:effectLst>
                      <a:outerShdw dist="35921" dir="2700000" algn="ctr" rotWithShape="0">
                        <a:srgbClr val="AFAFAF"/>
                      </a:outerShdw>
                    </a:effectLst>
                  </a14:hiddenEffects>
                </a:ext>
              </a:extLst>
            </p:spPr>
            <p:txBody>
              <a:bodyPr anchor="ctr">
                <a:spAutoFit/>
              </a:bodyPr>
              <a:lstStyle/>
              <a:p>
                <a:r>
                  <a:rPr lang="en-US" sz="1200" dirty="0">
                    <a:latin typeface="Arial Narrow" pitchFamily="34" charset="0"/>
                  </a:rPr>
                  <a:t>na.fabrikam.com</a:t>
                </a:r>
              </a:p>
            </p:txBody>
          </p:sp>
          <p:sp>
            <p:nvSpPr>
              <p:cNvPr id="41" name="Freeform 64"/>
              <p:cNvSpPr>
                <a:spLocks/>
              </p:cNvSpPr>
              <p:nvPr/>
            </p:nvSpPr>
            <p:spPr bwMode="auto">
              <a:xfrm rot="2017575">
                <a:off x="967" y="2852"/>
                <a:ext cx="1055" cy="803"/>
              </a:xfrm>
              <a:custGeom>
                <a:avLst/>
                <a:gdLst>
                  <a:gd name="T0" fmla="*/ 0 w 1084"/>
                  <a:gd name="T1" fmla="*/ 1076 h 1229"/>
                  <a:gd name="T2" fmla="*/ 1025 w 1084"/>
                  <a:gd name="T3" fmla="*/ 0 h 1229"/>
                  <a:gd name="T4" fmla="*/ 1084 w 1084"/>
                  <a:gd name="T5" fmla="*/ 1229 h 1229"/>
                  <a:gd name="T6" fmla="*/ 0 w 1084"/>
                  <a:gd name="T7" fmla="*/ 1076 h 1229"/>
                </a:gdLst>
                <a:ahLst/>
                <a:cxnLst>
                  <a:cxn ang="0">
                    <a:pos x="T0" y="T1"/>
                  </a:cxn>
                  <a:cxn ang="0">
                    <a:pos x="T2" y="T3"/>
                  </a:cxn>
                  <a:cxn ang="0">
                    <a:pos x="T4" y="T5"/>
                  </a:cxn>
                  <a:cxn ang="0">
                    <a:pos x="T6" y="T7"/>
                  </a:cxn>
                </a:cxnLst>
                <a:rect l="0" t="0" r="r" b="b"/>
                <a:pathLst>
                  <a:path w="1084" h="1229">
                    <a:moveTo>
                      <a:pt x="0" y="1076"/>
                    </a:moveTo>
                    <a:lnTo>
                      <a:pt x="1025" y="0"/>
                    </a:lnTo>
                    <a:lnTo>
                      <a:pt x="1084" y="1229"/>
                    </a:lnTo>
                    <a:lnTo>
                      <a:pt x="0" y="1076"/>
                    </a:lnTo>
                    <a:close/>
                  </a:path>
                </a:pathLst>
              </a:custGeom>
              <a:solidFill>
                <a:schemeClr val="accent2">
                  <a:alpha val="50000"/>
                </a:schemeClr>
              </a:solidFill>
              <a:ln>
                <a:noFill/>
              </a:ln>
              <a:effectLst/>
              <a:extLst>
                <a:ext uri="{91240B29-F687-4F45-9708-019B960494DF}">
                  <a14:hiddenLine xmlns:a14="http://schemas.microsoft.com/office/drawing/2010/main" w="9525" cap="flat" cmpd="sng">
                    <a:solidFill>
                      <a:srgbClr val="333333"/>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AFAFAF"/>
                      </a:outerShdw>
                    </a:effectLst>
                  </a14:hiddenEffects>
                </a:ext>
              </a:extLst>
            </p:spPr>
            <p:txBody>
              <a:bodyPr anchor="ctr"/>
              <a:lstStyle/>
              <a:p>
                <a:endParaRPr lang="en-GB" dirty="0"/>
              </a:p>
            </p:txBody>
          </p:sp>
          <p:pic>
            <p:nvPicPr>
              <p:cNvPr id="42" name="Picture 31" descr="Server01"/>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20" y="3064"/>
                <a:ext cx="303" cy="329"/>
              </a:xfrm>
              <a:prstGeom prst="rect">
                <a:avLst/>
              </a:prstGeom>
              <a:noFill/>
              <a:extLst>
                <a:ext uri="{909E8E84-426E-40DD-AFC4-6F175D3DCCD1}">
                  <a14:hiddenFill xmlns:a14="http://schemas.microsoft.com/office/drawing/2010/main">
                    <a:solidFill>
                      <a:srgbClr val="FFFFFF"/>
                    </a:solidFill>
                  </a14:hiddenFill>
                </a:ext>
              </a:extLst>
            </p:spPr>
          </p:pic>
          <p:pic>
            <p:nvPicPr>
              <p:cNvPr id="43" name="Picture 62" descr="Document_Document"/>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538" y="3028"/>
                <a:ext cx="806" cy="1058"/>
              </a:xfrm>
              <a:prstGeom prst="rect">
                <a:avLst/>
              </a:prstGeom>
              <a:noFill/>
              <a:extLst>
                <a:ext uri="{909E8E84-426E-40DD-AFC4-6F175D3DCCD1}">
                  <a14:hiddenFill xmlns:a14="http://schemas.microsoft.com/office/drawing/2010/main">
                    <a:solidFill>
                      <a:srgbClr val="FFFFFF"/>
                    </a:solidFill>
                  </a14:hiddenFill>
                </a:ext>
              </a:extLst>
            </p:spPr>
          </p:pic>
          <p:sp>
            <p:nvSpPr>
              <p:cNvPr id="44" name="AutoShape 63"/>
              <p:cNvSpPr>
                <a:spLocks noChangeArrowheads="1"/>
              </p:cNvSpPr>
              <p:nvPr/>
            </p:nvSpPr>
            <p:spPr bwMode="auto">
              <a:xfrm rot="478910" flipH="1">
                <a:off x="1541" y="3325"/>
                <a:ext cx="885" cy="647"/>
              </a:xfrm>
              <a:prstGeom prst="roundRect">
                <a:avLst>
                  <a:gd name="adj" fmla="val 4167"/>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lgn="ctr">
                    <a:solidFill>
                      <a:srgbClr val="4D4D4D"/>
                    </a:solidFill>
                    <a:round/>
                    <a:headEnd/>
                    <a:tailEnd/>
                  </a14:hiddenLine>
                </a:ext>
                <a:ext uri="{AF507438-7753-43E0-B8FC-AC1667EBCBE1}">
                  <a14:hiddenEffects xmlns:a14="http://schemas.microsoft.com/office/drawing/2010/main">
                    <a:effectLst>
                      <a:outerShdw dist="35921" dir="2700000" algn="ctr" rotWithShape="0">
                        <a:srgbClr val="AFAFAF"/>
                      </a:outerShdw>
                    </a:effectLst>
                  </a14:hiddenEffects>
                </a:ext>
              </a:extLst>
            </p:spPr>
            <p:txBody>
              <a:bodyPr anchor="ctr">
                <a:spAutoFit/>
              </a:bodyPr>
              <a:lstStyle/>
              <a:p>
                <a:pPr algn="l"/>
                <a:r>
                  <a:rPr lang="en-US" sz="1200" dirty="0">
                    <a:latin typeface="Arial Narrow" pitchFamily="34" charset="0"/>
                  </a:rPr>
                  <a:t>Stub zone: na.fabrikam.com</a:t>
                </a:r>
              </a:p>
              <a:p>
                <a:pPr algn="l"/>
                <a:endParaRPr lang="en-US" sz="1200" dirty="0">
                  <a:latin typeface="Arial Narrow" pitchFamily="34" charset="0"/>
                </a:endParaRPr>
              </a:p>
              <a:p>
                <a:pPr algn="l"/>
                <a:r>
                  <a:rPr lang="en-US" sz="1200" dirty="0">
                    <a:latin typeface="Arial Narrow" pitchFamily="34" charset="0"/>
                  </a:rPr>
                  <a:t>Stub zone: rio.sa.contoso.com</a:t>
                </a:r>
              </a:p>
            </p:txBody>
          </p:sp>
          <p:sp>
            <p:nvSpPr>
              <p:cNvPr id="45" name="Arc 70"/>
              <p:cNvSpPr>
                <a:spLocks/>
              </p:cNvSpPr>
              <p:nvPr/>
            </p:nvSpPr>
            <p:spPr bwMode="auto">
              <a:xfrm rot="-1314000">
                <a:off x="2134" y="2861"/>
                <a:ext cx="2509" cy="455"/>
              </a:xfrm>
              <a:custGeom>
                <a:avLst/>
                <a:gdLst>
                  <a:gd name="G0" fmla="+- 18064 0 0"/>
                  <a:gd name="G1" fmla="+- 21600 0 0"/>
                  <a:gd name="G2" fmla="+- 21600 0 0"/>
                  <a:gd name="T0" fmla="*/ 0 w 34468"/>
                  <a:gd name="T1" fmla="*/ 9758 h 21600"/>
                  <a:gd name="T2" fmla="*/ 34468 w 34468"/>
                  <a:gd name="T3" fmla="*/ 7548 h 21600"/>
                  <a:gd name="T4" fmla="*/ 18064 w 34468"/>
                  <a:gd name="T5" fmla="*/ 21600 h 21600"/>
                </a:gdLst>
                <a:ahLst/>
                <a:cxnLst>
                  <a:cxn ang="0">
                    <a:pos x="T0" y="T1"/>
                  </a:cxn>
                  <a:cxn ang="0">
                    <a:pos x="T2" y="T3"/>
                  </a:cxn>
                  <a:cxn ang="0">
                    <a:pos x="T4" y="T5"/>
                  </a:cxn>
                </a:cxnLst>
                <a:rect l="0" t="0" r="r" b="b"/>
                <a:pathLst>
                  <a:path w="34468" h="21600" fill="none" extrusionOk="0">
                    <a:moveTo>
                      <a:pt x="-1" y="9757"/>
                    </a:moveTo>
                    <a:cubicBezTo>
                      <a:pt x="3991" y="3668"/>
                      <a:pt x="10782" y="-1"/>
                      <a:pt x="18064" y="0"/>
                    </a:cubicBezTo>
                    <a:cubicBezTo>
                      <a:pt x="24371" y="0"/>
                      <a:pt x="30364" y="2757"/>
                      <a:pt x="34468" y="7547"/>
                    </a:cubicBezTo>
                  </a:path>
                  <a:path w="34468" h="21600" stroke="0" extrusionOk="0">
                    <a:moveTo>
                      <a:pt x="-1" y="9757"/>
                    </a:moveTo>
                    <a:cubicBezTo>
                      <a:pt x="3991" y="3668"/>
                      <a:pt x="10782" y="-1"/>
                      <a:pt x="18064" y="0"/>
                    </a:cubicBezTo>
                    <a:cubicBezTo>
                      <a:pt x="24371" y="0"/>
                      <a:pt x="30364" y="2757"/>
                      <a:pt x="34468" y="7547"/>
                    </a:cubicBezTo>
                    <a:lnTo>
                      <a:pt x="18064" y="21600"/>
                    </a:lnTo>
                    <a:close/>
                  </a:path>
                </a:pathLst>
              </a:custGeom>
              <a:noFill/>
              <a:ln w="38100">
                <a:solidFill>
                  <a:srgbClr val="CC0000"/>
                </a:solidFill>
                <a:round/>
                <a:headEn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dirty="0"/>
              </a:p>
            </p:txBody>
          </p:sp>
          <p:sp>
            <p:nvSpPr>
              <p:cNvPr id="46" name="Arc 71"/>
              <p:cNvSpPr>
                <a:spLocks/>
              </p:cNvSpPr>
              <p:nvPr/>
            </p:nvSpPr>
            <p:spPr bwMode="auto">
              <a:xfrm rot="-2444770">
                <a:off x="2218" y="3455"/>
                <a:ext cx="912" cy="455"/>
              </a:xfrm>
              <a:custGeom>
                <a:avLst/>
                <a:gdLst>
                  <a:gd name="G0" fmla="+- 11544 0 0"/>
                  <a:gd name="G1" fmla="+- 21600 0 0"/>
                  <a:gd name="G2" fmla="+- 21600 0 0"/>
                  <a:gd name="T0" fmla="*/ 0 w 27948"/>
                  <a:gd name="T1" fmla="*/ 3344 h 21600"/>
                  <a:gd name="T2" fmla="*/ 27948 w 27948"/>
                  <a:gd name="T3" fmla="*/ 7548 h 21600"/>
                  <a:gd name="T4" fmla="*/ 11544 w 27948"/>
                  <a:gd name="T5" fmla="*/ 21600 h 21600"/>
                </a:gdLst>
                <a:ahLst/>
                <a:cxnLst>
                  <a:cxn ang="0">
                    <a:pos x="T0" y="T1"/>
                  </a:cxn>
                  <a:cxn ang="0">
                    <a:pos x="T2" y="T3"/>
                  </a:cxn>
                  <a:cxn ang="0">
                    <a:pos x="T4" y="T5"/>
                  </a:cxn>
                </a:cxnLst>
                <a:rect l="0" t="0" r="r" b="b"/>
                <a:pathLst>
                  <a:path w="27948" h="21600" fill="none" extrusionOk="0">
                    <a:moveTo>
                      <a:pt x="-1" y="3343"/>
                    </a:moveTo>
                    <a:cubicBezTo>
                      <a:pt x="3454" y="1159"/>
                      <a:pt x="7457" y="-1"/>
                      <a:pt x="11544" y="0"/>
                    </a:cubicBezTo>
                    <a:cubicBezTo>
                      <a:pt x="17851" y="0"/>
                      <a:pt x="23844" y="2757"/>
                      <a:pt x="27948" y="7547"/>
                    </a:cubicBezTo>
                  </a:path>
                  <a:path w="27948" h="21600" stroke="0" extrusionOk="0">
                    <a:moveTo>
                      <a:pt x="-1" y="3343"/>
                    </a:moveTo>
                    <a:cubicBezTo>
                      <a:pt x="3454" y="1159"/>
                      <a:pt x="7457" y="-1"/>
                      <a:pt x="11544" y="0"/>
                    </a:cubicBezTo>
                    <a:cubicBezTo>
                      <a:pt x="17851" y="0"/>
                      <a:pt x="23844" y="2757"/>
                      <a:pt x="27948" y="7547"/>
                    </a:cubicBezTo>
                    <a:lnTo>
                      <a:pt x="11544" y="21600"/>
                    </a:lnTo>
                    <a:close/>
                  </a:path>
                </a:pathLst>
              </a:custGeom>
              <a:noFill/>
              <a:ln w="38100">
                <a:solidFill>
                  <a:srgbClr val="CC0000"/>
                </a:solidFill>
                <a:round/>
                <a:headEn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dirty="0"/>
              </a:p>
            </p:txBody>
          </p:sp>
        </p:grpSp>
      </p:grpSp>
      <p:grpSp>
        <p:nvGrpSpPr>
          <p:cNvPr id="47" name="Group 75"/>
          <p:cNvGrpSpPr>
            <a:grpSpLocks/>
          </p:cNvGrpSpPr>
          <p:nvPr/>
        </p:nvGrpSpPr>
        <p:grpSpPr bwMode="auto">
          <a:xfrm>
            <a:off x="50800" y="749300"/>
            <a:ext cx="9029700" cy="5778500"/>
            <a:chOff x="24" y="472"/>
            <a:chExt cx="5688" cy="3640"/>
          </a:xfrm>
        </p:grpSpPr>
        <p:sp>
          <p:nvSpPr>
            <p:cNvPr id="48" name="Rectangle 76"/>
            <p:cNvSpPr>
              <a:spLocks noChangeArrowheads="1"/>
            </p:cNvSpPr>
            <p:nvPr/>
          </p:nvSpPr>
          <p:spPr bwMode="auto">
            <a:xfrm>
              <a:off x="48" y="472"/>
              <a:ext cx="5664" cy="3640"/>
            </a:xfrm>
            <a:prstGeom prst="rect">
              <a:avLst/>
            </a:prstGeom>
            <a:solidFill>
              <a:schemeClr val="accent1"/>
            </a:solidFill>
            <a:ln>
              <a:noFill/>
            </a:ln>
            <a:effectLst/>
            <a:extLst>
              <a:ext uri="{91240B29-F687-4F45-9708-019B960494DF}">
                <a14:hiddenLine xmlns:a14="http://schemas.microsoft.com/office/drawing/2010/main" w="9525" algn="ctr">
                  <a:solidFill>
                    <a:srgbClr val="333333"/>
                  </a:solidFill>
                  <a:miter lim="800000"/>
                  <a:headEnd/>
                  <a:tailEnd/>
                </a14:hiddenLine>
              </a:ext>
              <a:ext uri="{AF507438-7753-43E0-B8FC-AC1667EBCBE1}">
                <a14:hiddenEffects xmlns:a14="http://schemas.microsoft.com/office/drawing/2010/main">
                  <a:effectLst>
                    <a:outerShdw dist="35921" dir="2700000" algn="ctr" rotWithShape="0">
                      <a:srgbClr val="AFAFAF"/>
                    </a:outerShdw>
                  </a:effectLst>
                </a14:hiddenEffects>
              </a:ext>
            </a:extLst>
          </p:spPr>
          <p:txBody>
            <a:bodyPr wrap="none" anchor="ctr"/>
            <a:lstStyle/>
            <a:p>
              <a:endParaRPr lang="en-GB" dirty="0"/>
            </a:p>
          </p:txBody>
        </p:sp>
        <p:grpSp>
          <p:nvGrpSpPr>
            <p:cNvPr id="49" name="Group 77"/>
            <p:cNvGrpSpPr>
              <a:grpSpLocks/>
            </p:cNvGrpSpPr>
            <p:nvPr/>
          </p:nvGrpSpPr>
          <p:grpSpPr bwMode="auto">
            <a:xfrm>
              <a:off x="24" y="530"/>
              <a:ext cx="5605" cy="3339"/>
              <a:chOff x="24" y="530"/>
              <a:chExt cx="5605" cy="3339"/>
            </a:xfrm>
          </p:grpSpPr>
          <p:sp>
            <p:nvSpPr>
              <p:cNvPr id="50" name="AutoShape 10"/>
              <p:cNvSpPr>
                <a:spLocks noChangeArrowheads="1"/>
              </p:cNvSpPr>
              <p:nvPr/>
            </p:nvSpPr>
            <p:spPr bwMode="auto">
              <a:xfrm>
                <a:off x="310" y="530"/>
                <a:ext cx="5140" cy="697"/>
              </a:xfrm>
              <a:prstGeom prst="roundRect">
                <a:avLst>
                  <a:gd name="adj" fmla="val 16667"/>
                </a:avLst>
              </a:prstGeom>
              <a:gradFill rotWithShape="1">
                <a:gsLst>
                  <a:gs pos="0">
                    <a:srgbClr val="EAABA0"/>
                  </a:gs>
                  <a:gs pos="100000">
                    <a:srgbClr val="F6D9D4"/>
                  </a:gs>
                </a:gsLst>
                <a:lin ang="2700000" scaled="1"/>
              </a:gradFill>
              <a:ln w="9525" algn="ctr">
                <a:solidFill>
                  <a:srgbClr val="808080"/>
                </a:solidFill>
                <a:round/>
                <a:headEnd/>
                <a:tailEnd/>
              </a:ln>
              <a:effectLst>
                <a:outerShdw dist="35921" dir="2700000" algn="ctr" rotWithShape="0">
                  <a:srgbClr val="C0C0C0"/>
                </a:outerShdw>
              </a:effectLst>
            </p:spPr>
            <p:txBody>
              <a:bodyPr tIns="91440" bIns="91440" anchor="ctr">
                <a:spAutoFit/>
              </a:bodyPr>
              <a:lstStyle/>
              <a:p>
                <a:pPr algn="l"/>
                <a:r>
                  <a:rPr lang="en-US" dirty="0"/>
                  <a:t>Without stub zones, the ny.na.contoso.com server must query several servers to find the server that hosts the na.fabrikam.com zone</a:t>
                </a:r>
              </a:p>
            </p:txBody>
          </p:sp>
          <p:sp>
            <p:nvSpPr>
              <p:cNvPr id="51" name="Line 79"/>
              <p:cNvSpPr>
                <a:spLocks noChangeShapeType="1"/>
              </p:cNvSpPr>
              <p:nvPr/>
            </p:nvSpPr>
            <p:spPr bwMode="auto">
              <a:xfrm>
                <a:off x="4360" y="1952"/>
                <a:ext cx="424" cy="792"/>
              </a:xfrm>
              <a:prstGeom prst="line">
                <a:avLst/>
              </a:prstGeom>
              <a:noFill/>
              <a:ln w="57150">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AFAFAF"/>
                      </a:outerShdw>
                    </a:effectLst>
                  </a14:hiddenEffects>
                </a:ext>
              </a:extLst>
            </p:spPr>
            <p:txBody>
              <a:bodyPr wrap="none" anchor="ctr"/>
              <a:lstStyle/>
              <a:p>
                <a:endParaRPr lang="en-GB" dirty="0"/>
              </a:p>
            </p:txBody>
          </p:sp>
          <p:sp>
            <p:nvSpPr>
              <p:cNvPr id="52" name="Line 80"/>
              <p:cNvSpPr>
                <a:spLocks noChangeShapeType="1"/>
              </p:cNvSpPr>
              <p:nvPr/>
            </p:nvSpPr>
            <p:spPr bwMode="auto">
              <a:xfrm>
                <a:off x="2088" y="1336"/>
                <a:ext cx="2088" cy="376"/>
              </a:xfrm>
              <a:prstGeom prst="line">
                <a:avLst/>
              </a:prstGeom>
              <a:noFill/>
              <a:ln w="57150">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AFAFAF"/>
                      </a:outerShdw>
                    </a:effectLst>
                  </a14:hiddenEffects>
                </a:ext>
              </a:extLst>
            </p:spPr>
            <p:txBody>
              <a:bodyPr wrap="none" anchor="ctr"/>
              <a:lstStyle/>
              <a:p>
                <a:endParaRPr lang="en-GB" dirty="0"/>
              </a:p>
            </p:txBody>
          </p:sp>
          <p:sp>
            <p:nvSpPr>
              <p:cNvPr id="53" name="Line 81"/>
              <p:cNvSpPr>
                <a:spLocks noChangeShapeType="1"/>
              </p:cNvSpPr>
              <p:nvPr/>
            </p:nvSpPr>
            <p:spPr bwMode="auto">
              <a:xfrm flipH="1">
                <a:off x="864" y="1912"/>
                <a:ext cx="888" cy="1456"/>
              </a:xfrm>
              <a:prstGeom prst="line">
                <a:avLst/>
              </a:prstGeom>
              <a:noFill/>
              <a:ln w="57150">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AFAFAF"/>
                      </a:outerShdw>
                    </a:effectLst>
                  </a14:hiddenEffects>
                </a:ext>
              </a:extLst>
            </p:spPr>
            <p:txBody>
              <a:bodyPr wrap="none" anchor="ctr"/>
              <a:lstStyle/>
              <a:p>
                <a:endParaRPr lang="en-GB" dirty="0"/>
              </a:p>
            </p:txBody>
          </p:sp>
          <p:sp>
            <p:nvSpPr>
              <p:cNvPr id="54" name="Line 82"/>
              <p:cNvSpPr>
                <a:spLocks noChangeShapeType="1"/>
              </p:cNvSpPr>
              <p:nvPr/>
            </p:nvSpPr>
            <p:spPr bwMode="auto">
              <a:xfrm>
                <a:off x="2336" y="1856"/>
                <a:ext cx="936" cy="1656"/>
              </a:xfrm>
              <a:prstGeom prst="line">
                <a:avLst/>
              </a:prstGeom>
              <a:noFill/>
              <a:ln w="57150">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AFAFAF"/>
                      </a:outerShdw>
                    </a:effectLst>
                  </a14:hiddenEffects>
                </a:ext>
              </a:extLst>
            </p:spPr>
            <p:txBody>
              <a:bodyPr wrap="none" anchor="ctr"/>
              <a:lstStyle/>
              <a:p>
                <a:endParaRPr lang="en-GB" dirty="0"/>
              </a:p>
            </p:txBody>
          </p:sp>
          <p:pic>
            <p:nvPicPr>
              <p:cNvPr id="55" name="Picture 83" descr="2Domain0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633" y="1281"/>
                <a:ext cx="846" cy="778"/>
              </a:xfrm>
              <a:prstGeom prst="rect">
                <a:avLst/>
              </a:prstGeom>
              <a:noFill/>
              <a:extLst>
                <a:ext uri="{909E8E84-426E-40DD-AFC4-6F175D3DCCD1}">
                  <a14:hiddenFill xmlns:a14="http://schemas.microsoft.com/office/drawing/2010/main">
                    <a:solidFill>
                      <a:srgbClr val="FFFFFF"/>
                    </a:solidFill>
                  </a14:hiddenFill>
                </a:ext>
              </a:extLst>
            </p:spPr>
          </p:pic>
          <p:pic>
            <p:nvPicPr>
              <p:cNvPr id="56" name="Picture 84" descr="Server01"/>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909" y="1262"/>
                <a:ext cx="303" cy="329"/>
              </a:xfrm>
              <a:prstGeom prst="rect">
                <a:avLst/>
              </a:prstGeom>
              <a:noFill/>
              <a:extLst>
                <a:ext uri="{909E8E84-426E-40DD-AFC4-6F175D3DCCD1}">
                  <a14:hiddenFill xmlns:a14="http://schemas.microsoft.com/office/drawing/2010/main">
                    <a:solidFill>
                      <a:srgbClr val="FFFFFF"/>
                    </a:solidFill>
                  </a14:hiddenFill>
                </a:ext>
              </a:extLst>
            </p:spPr>
          </p:pic>
          <p:pic>
            <p:nvPicPr>
              <p:cNvPr id="57" name="Picture 85" descr="2Domain0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25" y="2179"/>
                <a:ext cx="846" cy="778"/>
              </a:xfrm>
              <a:prstGeom prst="rect">
                <a:avLst/>
              </a:prstGeom>
              <a:noFill/>
              <a:extLst>
                <a:ext uri="{909E8E84-426E-40DD-AFC4-6F175D3DCCD1}">
                  <a14:hiddenFill xmlns:a14="http://schemas.microsoft.com/office/drawing/2010/main">
                    <a:solidFill>
                      <a:srgbClr val="FFFFFF"/>
                    </a:solidFill>
                  </a14:hiddenFill>
                </a:ext>
              </a:extLst>
            </p:spPr>
          </p:pic>
          <p:pic>
            <p:nvPicPr>
              <p:cNvPr id="58" name="Picture 86" descr="Server01"/>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301" y="2160"/>
                <a:ext cx="303" cy="329"/>
              </a:xfrm>
              <a:prstGeom prst="rect">
                <a:avLst/>
              </a:prstGeom>
              <a:noFill/>
              <a:extLst>
                <a:ext uri="{909E8E84-426E-40DD-AFC4-6F175D3DCCD1}">
                  <a14:hiddenFill xmlns:a14="http://schemas.microsoft.com/office/drawing/2010/main">
                    <a:solidFill>
                      <a:srgbClr val="FFFFFF"/>
                    </a:solidFill>
                  </a14:hiddenFill>
                </a:ext>
              </a:extLst>
            </p:spPr>
          </p:pic>
          <p:pic>
            <p:nvPicPr>
              <p:cNvPr id="59" name="Picture 87" descr="2Domain0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44" y="3083"/>
                <a:ext cx="846" cy="778"/>
              </a:xfrm>
              <a:prstGeom prst="rect">
                <a:avLst/>
              </a:prstGeom>
              <a:noFill/>
              <a:extLst>
                <a:ext uri="{909E8E84-426E-40DD-AFC4-6F175D3DCCD1}">
                  <a14:hiddenFill xmlns:a14="http://schemas.microsoft.com/office/drawing/2010/main">
                    <a:solidFill>
                      <a:srgbClr val="FFFFFF"/>
                    </a:solidFill>
                  </a14:hiddenFill>
                </a:ext>
              </a:extLst>
            </p:spPr>
          </p:pic>
          <p:pic>
            <p:nvPicPr>
              <p:cNvPr id="60" name="Picture 88" descr="2Domain0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177" y="2187"/>
                <a:ext cx="846" cy="778"/>
              </a:xfrm>
              <a:prstGeom prst="rect">
                <a:avLst/>
              </a:prstGeom>
              <a:noFill/>
              <a:extLst>
                <a:ext uri="{909E8E84-426E-40DD-AFC4-6F175D3DCCD1}">
                  <a14:hiddenFill xmlns:a14="http://schemas.microsoft.com/office/drawing/2010/main">
                    <a:solidFill>
                      <a:srgbClr val="FFFFFF"/>
                    </a:solidFill>
                  </a14:hiddenFill>
                </a:ext>
              </a:extLst>
            </p:spPr>
          </p:pic>
          <p:pic>
            <p:nvPicPr>
              <p:cNvPr id="61" name="Picture 89" descr="Server01"/>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453" y="2168"/>
                <a:ext cx="303" cy="329"/>
              </a:xfrm>
              <a:prstGeom prst="rect">
                <a:avLst/>
              </a:prstGeom>
              <a:noFill/>
              <a:extLst>
                <a:ext uri="{909E8E84-426E-40DD-AFC4-6F175D3DCCD1}">
                  <a14:hiddenFill xmlns:a14="http://schemas.microsoft.com/office/drawing/2010/main">
                    <a:solidFill>
                      <a:srgbClr val="FFFFFF"/>
                    </a:solidFill>
                  </a14:hiddenFill>
                </a:ext>
              </a:extLst>
            </p:spPr>
          </p:pic>
          <p:pic>
            <p:nvPicPr>
              <p:cNvPr id="62" name="Picture 90" descr="2Domain0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672" y="3091"/>
                <a:ext cx="846" cy="778"/>
              </a:xfrm>
              <a:prstGeom prst="rect">
                <a:avLst/>
              </a:prstGeom>
              <a:noFill/>
              <a:extLst>
                <a:ext uri="{909E8E84-426E-40DD-AFC4-6F175D3DCCD1}">
                  <a14:hiddenFill xmlns:a14="http://schemas.microsoft.com/office/drawing/2010/main">
                    <a:solidFill>
                      <a:srgbClr val="FFFFFF"/>
                    </a:solidFill>
                  </a14:hiddenFill>
                </a:ext>
              </a:extLst>
            </p:spPr>
          </p:pic>
          <p:pic>
            <p:nvPicPr>
              <p:cNvPr id="63" name="Picture 91" descr="Server01"/>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948" y="3072"/>
                <a:ext cx="303" cy="329"/>
              </a:xfrm>
              <a:prstGeom prst="rect">
                <a:avLst/>
              </a:prstGeom>
              <a:noFill/>
              <a:extLst>
                <a:ext uri="{909E8E84-426E-40DD-AFC4-6F175D3DCCD1}">
                  <a14:hiddenFill xmlns:a14="http://schemas.microsoft.com/office/drawing/2010/main">
                    <a:solidFill>
                      <a:srgbClr val="FFFFFF"/>
                    </a:solidFill>
                  </a14:hiddenFill>
                </a:ext>
              </a:extLst>
            </p:spPr>
          </p:pic>
          <p:sp>
            <p:nvSpPr>
              <p:cNvPr id="64" name="AutoShape 92"/>
              <p:cNvSpPr>
                <a:spLocks noChangeArrowheads="1"/>
              </p:cNvSpPr>
              <p:nvPr/>
            </p:nvSpPr>
            <p:spPr bwMode="auto">
              <a:xfrm flipH="1">
                <a:off x="1678" y="1757"/>
                <a:ext cx="783" cy="294"/>
              </a:xfrm>
              <a:prstGeom prst="roundRect">
                <a:avLst>
                  <a:gd name="adj" fmla="val 4167"/>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lgn="ctr">
                    <a:solidFill>
                      <a:srgbClr val="4D4D4D"/>
                    </a:solidFill>
                    <a:round/>
                    <a:headEnd/>
                    <a:tailEnd/>
                  </a14:hiddenLine>
                </a:ext>
                <a:ext uri="{AF507438-7753-43E0-B8FC-AC1667EBCBE1}">
                  <a14:hiddenEffects xmlns:a14="http://schemas.microsoft.com/office/drawing/2010/main">
                    <a:effectLst>
                      <a:outerShdw dist="35921" dir="2700000" algn="ctr" rotWithShape="0">
                        <a:srgbClr val="AFAFAF"/>
                      </a:outerShdw>
                    </a:effectLst>
                  </a14:hiddenEffects>
                </a:ext>
              </a:extLst>
            </p:spPr>
            <p:txBody>
              <a:bodyPr anchor="ctr">
                <a:spAutoFit/>
              </a:bodyPr>
              <a:lstStyle/>
              <a:p>
                <a:r>
                  <a:rPr lang="en-US" sz="1200" dirty="0">
                    <a:latin typeface="Arial Narrow" pitchFamily="34" charset="0"/>
                  </a:rPr>
                  <a:t>Contoso.com</a:t>
                </a:r>
              </a:p>
              <a:p>
                <a:r>
                  <a:rPr lang="en-US" sz="1200" dirty="0">
                    <a:latin typeface="Arial Narrow" pitchFamily="34" charset="0"/>
                  </a:rPr>
                  <a:t>(Root domain)</a:t>
                </a:r>
              </a:p>
            </p:txBody>
          </p:sp>
          <p:sp>
            <p:nvSpPr>
              <p:cNvPr id="65" name="AutoShape 93"/>
              <p:cNvSpPr>
                <a:spLocks noChangeArrowheads="1"/>
              </p:cNvSpPr>
              <p:nvPr/>
            </p:nvSpPr>
            <p:spPr bwMode="auto">
              <a:xfrm flipH="1">
                <a:off x="1082" y="2767"/>
                <a:ext cx="747" cy="176"/>
              </a:xfrm>
              <a:prstGeom prst="roundRect">
                <a:avLst>
                  <a:gd name="adj" fmla="val 4167"/>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lgn="ctr">
                    <a:solidFill>
                      <a:srgbClr val="4D4D4D"/>
                    </a:solidFill>
                    <a:round/>
                    <a:headEnd/>
                    <a:tailEnd/>
                  </a14:hiddenLine>
                </a:ext>
                <a:ext uri="{AF507438-7753-43E0-B8FC-AC1667EBCBE1}">
                  <a14:hiddenEffects xmlns:a14="http://schemas.microsoft.com/office/drawing/2010/main">
                    <a:effectLst>
                      <a:outerShdw dist="35921" dir="2700000" algn="ctr" rotWithShape="0">
                        <a:srgbClr val="AFAFAF"/>
                      </a:outerShdw>
                    </a:effectLst>
                  </a14:hiddenEffects>
                </a:ext>
              </a:extLst>
            </p:spPr>
            <p:txBody>
              <a:bodyPr anchor="ctr">
                <a:spAutoFit/>
              </a:bodyPr>
              <a:lstStyle/>
              <a:p>
                <a:r>
                  <a:rPr lang="en-US" sz="1200" dirty="0">
                    <a:latin typeface="Arial Narrow" pitchFamily="34" charset="0"/>
                  </a:rPr>
                  <a:t>na.contoso.com</a:t>
                </a:r>
              </a:p>
            </p:txBody>
          </p:sp>
          <p:sp>
            <p:nvSpPr>
              <p:cNvPr id="66" name="AutoShape 94"/>
              <p:cNvSpPr>
                <a:spLocks noChangeArrowheads="1"/>
              </p:cNvSpPr>
              <p:nvPr/>
            </p:nvSpPr>
            <p:spPr bwMode="auto">
              <a:xfrm flipH="1">
                <a:off x="2236" y="2775"/>
                <a:ext cx="747" cy="176"/>
              </a:xfrm>
              <a:prstGeom prst="roundRect">
                <a:avLst>
                  <a:gd name="adj" fmla="val 4167"/>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lgn="ctr">
                    <a:solidFill>
                      <a:srgbClr val="4D4D4D"/>
                    </a:solidFill>
                    <a:round/>
                    <a:headEnd/>
                    <a:tailEnd/>
                  </a14:hiddenLine>
                </a:ext>
                <a:ext uri="{AF507438-7753-43E0-B8FC-AC1667EBCBE1}">
                  <a14:hiddenEffects xmlns:a14="http://schemas.microsoft.com/office/drawing/2010/main">
                    <a:effectLst>
                      <a:outerShdw dist="35921" dir="2700000" algn="ctr" rotWithShape="0">
                        <a:srgbClr val="AFAFAF"/>
                      </a:outerShdw>
                    </a:effectLst>
                  </a14:hiddenEffects>
                </a:ext>
              </a:extLst>
            </p:spPr>
            <p:txBody>
              <a:bodyPr anchor="ctr">
                <a:spAutoFit/>
              </a:bodyPr>
              <a:lstStyle/>
              <a:p>
                <a:r>
                  <a:rPr lang="en-US" sz="1200" dirty="0">
                    <a:latin typeface="Arial Narrow" pitchFamily="34" charset="0"/>
                  </a:rPr>
                  <a:t>sa.contoso.com</a:t>
                </a:r>
              </a:p>
            </p:txBody>
          </p:sp>
          <p:sp>
            <p:nvSpPr>
              <p:cNvPr id="67" name="AutoShape 95"/>
              <p:cNvSpPr>
                <a:spLocks noChangeArrowheads="1"/>
              </p:cNvSpPr>
              <p:nvPr/>
            </p:nvSpPr>
            <p:spPr bwMode="auto">
              <a:xfrm flipH="1">
                <a:off x="539" y="3671"/>
                <a:ext cx="859" cy="176"/>
              </a:xfrm>
              <a:prstGeom prst="roundRect">
                <a:avLst>
                  <a:gd name="adj" fmla="val 4167"/>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lgn="ctr">
                    <a:solidFill>
                      <a:srgbClr val="4D4D4D"/>
                    </a:solidFill>
                    <a:round/>
                    <a:headEnd/>
                    <a:tailEnd/>
                  </a14:hiddenLine>
                </a:ext>
                <a:ext uri="{AF507438-7753-43E0-B8FC-AC1667EBCBE1}">
                  <a14:hiddenEffects xmlns:a14="http://schemas.microsoft.com/office/drawing/2010/main">
                    <a:effectLst>
                      <a:outerShdw dist="35921" dir="2700000" algn="ctr" rotWithShape="0">
                        <a:srgbClr val="AFAFAF"/>
                      </a:outerShdw>
                    </a:effectLst>
                  </a14:hiddenEffects>
                </a:ext>
              </a:extLst>
            </p:spPr>
            <p:txBody>
              <a:bodyPr anchor="ctr">
                <a:spAutoFit/>
              </a:bodyPr>
              <a:lstStyle/>
              <a:p>
                <a:r>
                  <a:rPr lang="en-US" sz="1200" dirty="0">
                    <a:latin typeface="Arial Narrow" pitchFamily="34" charset="0"/>
                  </a:rPr>
                  <a:t>ny.na.contoso.com</a:t>
                </a:r>
              </a:p>
            </p:txBody>
          </p:sp>
          <p:sp>
            <p:nvSpPr>
              <p:cNvPr id="68" name="AutoShape 96"/>
              <p:cNvSpPr>
                <a:spLocks noChangeArrowheads="1"/>
              </p:cNvSpPr>
              <p:nvPr/>
            </p:nvSpPr>
            <p:spPr bwMode="auto">
              <a:xfrm flipH="1">
                <a:off x="2675" y="3687"/>
                <a:ext cx="843" cy="176"/>
              </a:xfrm>
              <a:prstGeom prst="roundRect">
                <a:avLst>
                  <a:gd name="adj" fmla="val 4167"/>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lgn="ctr">
                    <a:solidFill>
                      <a:srgbClr val="4D4D4D"/>
                    </a:solidFill>
                    <a:round/>
                    <a:headEnd/>
                    <a:tailEnd/>
                  </a14:hiddenLine>
                </a:ext>
                <a:ext uri="{AF507438-7753-43E0-B8FC-AC1667EBCBE1}">
                  <a14:hiddenEffects xmlns:a14="http://schemas.microsoft.com/office/drawing/2010/main">
                    <a:effectLst>
                      <a:outerShdw dist="35921" dir="2700000" algn="ctr" rotWithShape="0">
                        <a:srgbClr val="AFAFAF"/>
                      </a:outerShdw>
                    </a:effectLst>
                  </a14:hiddenEffects>
                </a:ext>
              </a:extLst>
            </p:spPr>
            <p:txBody>
              <a:bodyPr anchor="ctr">
                <a:spAutoFit/>
              </a:bodyPr>
              <a:lstStyle/>
              <a:p>
                <a:r>
                  <a:rPr lang="en-US" sz="1200" dirty="0">
                    <a:latin typeface="Arial Narrow" pitchFamily="34" charset="0"/>
                  </a:rPr>
                  <a:t>rio.sa.contoso.com</a:t>
                </a:r>
              </a:p>
            </p:txBody>
          </p:sp>
          <p:sp>
            <p:nvSpPr>
              <p:cNvPr id="69" name="Text Box 97"/>
              <p:cNvSpPr txBox="1">
                <a:spLocks noChangeArrowheads="1"/>
              </p:cNvSpPr>
              <p:nvPr/>
            </p:nvSpPr>
            <p:spPr bwMode="auto">
              <a:xfrm>
                <a:off x="1121" y="1322"/>
                <a:ext cx="836" cy="155"/>
              </a:xfrm>
              <a:prstGeom prst="rect">
                <a:avLst/>
              </a:prstGeom>
              <a:noFill/>
              <a:ln>
                <a:noFill/>
              </a:ln>
              <a:effectLst/>
              <a:extLst>
                <a:ext uri="{909E8E84-426E-40DD-AFC4-6F175D3DCCD1}">
                  <a14:hiddenFill xmlns:a14="http://schemas.microsoft.com/office/drawing/2010/main">
                    <a:solidFill>
                      <a:srgbClr val="FCFEB9"/>
                    </a:solidFill>
                  </a14:hiddenFill>
                </a:ext>
                <a:ext uri="{91240B29-F687-4F45-9708-019B960494DF}">
                  <a14:hiddenLine xmlns:a14="http://schemas.microsoft.com/office/drawing/2010/main" w="12700" algn="ctr">
                    <a:solidFill>
                      <a:srgbClr val="009094"/>
                    </a:solidFill>
                    <a:miter lim="800000"/>
                    <a:headEnd/>
                    <a:tailEnd/>
                  </a14:hiddenLine>
                </a:ext>
                <a:ext uri="{AF507438-7753-43E0-B8FC-AC1667EBCBE1}">
                  <a14:hiddenEffects xmlns:a14="http://schemas.microsoft.com/office/drawing/2010/main">
                    <a:effectLst>
                      <a:outerShdw dist="107763" dir="2700000" algn="ctr" rotWithShape="0">
                        <a:srgbClr val="919191"/>
                      </a:outerShdw>
                    </a:effectLst>
                  </a14:hiddenEffects>
                </a:ext>
              </a:extLst>
            </p:spPr>
            <p:txBody>
              <a:bodyPr wrap="none" anchor="ctr"/>
              <a:lstStyle/>
              <a:p>
                <a:r>
                  <a:rPr lang="en-US" sz="1400" dirty="0"/>
                  <a:t>DNS server</a:t>
                </a:r>
              </a:p>
            </p:txBody>
          </p:sp>
          <p:sp>
            <p:nvSpPr>
              <p:cNvPr id="70" name="Text Box 98"/>
              <p:cNvSpPr txBox="1">
                <a:spLocks noChangeArrowheads="1"/>
              </p:cNvSpPr>
              <p:nvPr/>
            </p:nvSpPr>
            <p:spPr bwMode="auto">
              <a:xfrm>
                <a:off x="513" y="2234"/>
                <a:ext cx="836" cy="155"/>
              </a:xfrm>
              <a:prstGeom prst="rect">
                <a:avLst/>
              </a:prstGeom>
              <a:noFill/>
              <a:ln>
                <a:noFill/>
              </a:ln>
              <a:effectLst/>
              <a:extLst>
                <a:ext uri="{909E8E84-426E-40DD-AFC4-6F175D3DCCD1}">
                  <a14:hiddenFill xmlns:a14="http://schemas.microsoft.com/office/drawing/2010/main">
                    <a:solidFill>
                      <a:srgbClr val="FCFEB9"/>
                    </a:solidFill>
                  </a14:hiddenFill>
                </a:ext>
                <a:ext uri="{91240B29-F687-4F45-9708-019B960494DF}">
                  <a14:hiddenLine xmlns:a14="http://schemas.microsoft.com/office/drawing/2010/main" w="12700" algn="ctr">
                    <a:solidFill>
                      <a:srgbClr val="009094"/>
                    </a:solidFill>
                    <a:miter lim="800000"/>
                    <a:headEnd/>
                    <a:tailEnd/>
                  </a14:hiddenLine>
                </a:ext>
                <a:ext uri="{AF507438-7753-43E0-B8FC-AC1667EBCBE1}">
                  <a14:hiddenEffects xmlns:a14="http://schemas.microsoft.com/office/drawing/2010/main">
                    <a:effectLst>
                      <a:outerShdw dist="107763" dir="2700000" algn="ctr" rotWithShape="0">
                        <a:srgbClr val="919191"/>
                      </a:outerShdw>
                    </a:effectLst>
                  </a14:hiddenEffects>
                </a:ext>
              </a:extLst>
            </p:spPr>
            <p:txBody>
              <a:bodyPr wrap="none" anchor="ctr"/>
              <a:lstStyle/>
              <a:p>
                <a:r>
                  <a:rPr lang="en-US" sz="1400" dirty="0"/>
                  <a:t>DNS server</a:t>
                </a:r>
              </a:p>
            </p:txBody>
          </p:sp>
          <p:sp>
            <p:nvSpPr>
              <p:cNvPr id="71" name="Text Box 99"/>
              <p:cNvSpPr txBox="1">
                <a:spLocks noChangeArrowheads="1"/>
              </p:cNvSpPr>
              <p:nvPr/>
            </p:nvSpPr>
            <p:spPr bwMode="auto">
              <a:xfrm>
                <a:off x="24" y="3154"/>
                <a:ext cx="836" cy="155"/>
              </a:xfrm>
              <a:prstGeom prst="rect">
                <a:avLst/>
              </a:prstGeom>
              <a:noFill/>
              <a:ln>
                <a:noFill/>
              </a:ln>
              <a:effectLst/>
              <a:extLst>
                <a:ext uri="{909E8E84-426E-40DD-AFC4-6F175D3DCCD1}">
                  <a14:hiddenFill xmlns:a14="http://schemas.microsoft.com/office/drawing/2010/main">
                    <a:solidFill>
                      <a:srgbClr val="FCFEB9"/>
                    </a:solidFill>
                  </a14:hiddenFill>
                </a:ext>
                <a:ext uri="{91240B29-F687-4F45-9708-019B960494DF}">
                  <a14:hiddenLine xmlns:a14="http://schemas.microsoft.com/office/drawing/2010/main" w="12700" algn="ctr">
                    <a:solidFill>
                      <a:srgbClr val="009094"/>
                    </a:solidFill>
                    <a:miter lim="800000"/>
                    <a:headEnd/>
                    <a:tailEnd/>
                  </a14:hiddenLine>
                </a:ext>
                <a:ext uri="{AF507438-7753-43E0-B8FC-AC1667EBCBE1}">
                  <a14:hiddenEffects xmlns:a14="http://schemas.microsoft.com/office/drawing/2010/main">
                    <a:effectLst>
                      <a:outerShdw dist="107763" dir="2700000" algn="ctr" rotWithShape="0">
                        <a:srgbClr val="919191"/>
                      </a:outerShdw>
                    </a:effectLst>
                  </a14:hiddenEffects>
                </a:ext>
              </a:extLst>
            </p:spPr>
            <p:txBody>
              <a:bodyPr wrap="none" anchor="ctr"/>
              <a:lstStyle/>
              <a:p>
                <a:r>
                  <a:rPr lang="en-US" sz="1400" dirty="0"/>
                  <a:t>DNS server</a:t>
                </a:r>
              </a:p>
            </p:txBody>
          </p:sp>
          <p:sp>
            <p:nvSpPr>
              <p:cNvPr id="72" name="Text Box 100"/>
              <p:cNvSpPr txBox="1">
                <a:spLocks noChangeArrowheads="1"/>
              </p:cNvSpPr>
              <p:nvPr/>
            </p:nvSpPr>
            <p:spPr bwMode="auto">
              <a:xfrm>
                <a:off x="2729" y="2210"/>
                <a:ext cx="836" cy="155"/>
              </a:xfrm>
              <a:prstGeom prst="rect">
                <a:avLst/>
              </a:prstGeom>
              <a:noFill/>
              <a:ln>
                <a:noFill/>
              </a:ln>
              <a:effectLst/>
              <a:extLst>
                <a:ext uri="{909E8E84-426E-40DD-AFC4-6F175D3DCCD1}">
                  <a14:hiddenFill xmlns:a14="http://schemas.microsoft.com/office/drawing/2010/main">
                    <a:solidFill>
                      <a:srgbClr val="FCFEB9"/>
                    </a:solidFill>
                  </a14:hiddenFill>
                </a:ext>
                <a:ext uri="{91240B29-F687-4F45-9708-019B960494DF}">
                  <a14:hiddenLine xmlns:a14="http://schemas.microsoft.com/office/drawing/2010/main" w="12700" algn="ctr">
                    <a:solidFill>
                      <a:srgbClr val="009094"/>
                    </a:solidFill>
                    <a:miter lim="800000"/>
                    <a:headEnd/>
                    <a:tailEnd/>
                  </a14:hiddenLine>
                </a:ext>
                <a:ext uri="{AF507438-7753-43E0-B8FC-AC1667EBCBE1}">
                  <a14:hiddenEffects xmlns:a14="http://schemas.microsoft.com/office/drawing/2010/main">
                    <a:effectLst>
                      <a:outerShdw dist="107763" dir="2700000" algn="ctr" rotWithShape="0">
                        <a:srgbClr val="919191"/>
                      </a:outerShdw>
                    </a:effectLst>
                  </a14:hiddenEffects>
                </a:ext>
              </a:extLst>
            </p:spPr>
            <p:txBody>
              <a:bodyPr wrap="none" anchor="ctr"/>
              <a:lstStyle/>
              <a:p>
                <a:r>
                  <a:rPr lang="en-US" sz="1400" dirty="0"/>
                  <a:t>DNS server</a:t>
                </a:r>
              </a:p>
            </p:txBody>
          </p:sp>
          <p:sp>
            <p:nvSpPr>
              <p:cNvPr id="73" name="Text Box 101"/>
              <p:cNvSpPr txBox="1">
                <a:spLocks noChangeArrowheads="1"/>
              </p:cNvSpPr>
              <p:nvPr/>
            </p:nvSpPr>
            <p:spPr bwMode="auto">
              <a:xfrm>
                <a:off x="3217" y="3122"/>
                <a:ext cx="836" cy="155"/>
              </a:xfrm>
              <a:prstGeom prst="rect">
                <a:avLst/>
              </a:prstGeom>
              <a:noFill/>
              <a:ln>
                <a:noFill/>
              </a:ln>
              <a:effectLst/>
              <a:extLst>
                <a:ext uri="{909E8E84-426E-40DD-AFC4-6F175D3DCCD1}">
                  <a14:hiddenFill xmlns:a14="http://schemas.microsoft.com/office/drawing/2010/main">
                    <a:solidFill>
                      <a:srgbClr val="FCFEB9"/>
                    </a:solidFill>
                  </a14:hiddenFill>
                </a:ext>
                <a:ext uri="{91240B29-F687-4F45-9708-019B960494DF}">
                  <a14:hiddenLine xmlns:a14="http://schemas.microsoft.com/office/drawing/2010/main" w="12700" algn="ctr">
                    <a:solidFill>
                      <a:srgbClr val="009094"/>
                    </a:solidFill>
                    <a:miter lim="800000"/>
                    <a:headEnd/>
                    <a:tailEnd/>
                  </a14:hiddenLine>
                </a:ext>
                <a:ext uri="{AF507438-7753-43E0-B8FC-AC1667EBCBE1}">
                  <a14:hiddenEffects xmlns:a14="http://schemas.microsoft.com/office/drawing/2010/main">
                    <a:effectLst>
                      <a:outerShdw dist="107763" dir="2700000" algn="ctr" rotWithShape="0">
                        <a:srgbClr val="919191"/>
                      </a:outerShdw>
                    </a:effectLst>
                  </a14:hiddenEffects>
                </a:ext>
              </a:extLst>
            </p:spPr>
            <p:txBody>
              <a:bodyPr wrap="none" anchor="ctr"/>
              <a:lstStyle/>
              <a:p>
                <a:r>
                  <a:rPr lang="en-US" sz="1400" dirty="0"/>
                  <a:t>DNS server</a:t>
                </a:r>
              </a:p>
            </p:txBody>
          </p:sp>
          <p:pic>
            <p:nvPicPr>
              <p:cNvPr id="74" name="Picture 102" descr="2Domain0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753" y="1555"/>
                <a:ext cx="846" cy="778"/>
              </a:xfrm>
              <a:prstGeom prst="rect">
                <a:avLst/>
              </a:prstGeom>
              <a:noFill/>
              <a:extLst>
                <a:ext uri="{909E8E84-426E-40DD-AFC4-6F175D3DCCD1}">
                  <a14:hiddenFill xmlns:a14="http://schemas.microsoft.com/office/drawing/2010/main">
                    <a:solidFill>
                      <a:srgbClr val="FFFFFF"/>
                    </a:solidFill>
                  </a14:hiddenFill>
                </a:ext>
              </a:extLst>
            </p:spPr>
          </p:pic>
          <p:pic>
            <p:nvPicPr>
              <p:cNvPr id="75" name="Picture 103" descr="Server01"/>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029" y="1536"/>
                <a:ext cx="303" cy="329"/>
              </a:xfrm>
              <a:prstGeom prst="rect">
                <a:avLst/>
              </a:prstGeom>
              <a:noFill/>
              <a:extLst>
                <a:ext uri="{909E8E84-426E-40DD-AFC4-6F175D3DCCD1}">
                  <a14:hiddenFill xmlns:a14="http://schemas.microsoft.com/office/drawing/2010/main">
                    <a:solidFill>
                      <a:srgbClr val="FFFFFF"/>
                    </a:solidFill>
                  </a14:hiddenFill>
                </a:ext>
              </a:extLst>
            </p:spPr>
          </p:pic>
          <p:pic>
            <p:nvPicPr>
              <p:cNvPr id="76" name="Picture 104" descr="2Domain0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248" y="2459"/>
                <a:ext cx="846" cy="778"/>
              </a:xfrm>
              <a:prstGeom prst="rect">
                <a:avLst/>
              </a:prstGeom>
              <a:noFill/>
              <a:extLst>
                <a:ext uri="{909E8E84-426E-40DD-AFC4-6F175D3DCCD1}">
                  <a14:hiddenFill xmlns:a14="http://schemas.microsoft.com/office/drawing/2010/main">
                    <a:solidFill>
                      <a:srgbClr val="FFFFFF"/>
                    </a:solidFill>
                  </a14:hiddenFill>
                </a:ext>
              </a:extLst>
            </p:spPr>
          </p:pic>
          <p:pic>
            <p:nvPicPr>
              <p:cNvPr id="77" name="Picture 105" descr="Server01"/>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524" y="2440"/>
                <a:ext cx="303" cy="329"/>
              </a:xfrm>
              <a:prstGeom prst="rect">
                <a:avLst/>
              </a:prstGeom>
              <a:noFill/>
              <a:extLst>
                <a:ext uri="{909E8E84-426E-40DD-AFC4-6F175D3DCCD1}">
                  <a14:hiddenFill xmlns:a14="http://schemas.microsoft.com/office/drawing/2010/main">
                    <a:solidFill>
                      <a:srgbClr val="FFFFFF"/>
                    </a:solidFill>
                  </a14:hiddenFill>
                </a:ext>
              </a:extLst>
            </p:spPr>
          </p:pic>
          <p:sp>
            <p:nvSpPr>
              <p:cNvPr id="78" name="AutoShape 106"/>
              <p:cNvSpPr>
                <a:spLocks noChangeArrowheads="1"/>
              </p:cNvSpPr>
              <p:nvPr/>
            </p:nvSpPr>
            <p:spPr bwMode="auto">
              <a:xfrm flipH="1">
                <a:off x="3812" y="2143"/>
                <a:ext cx="747" cy="176"/>
              </a:xfrm>
              <a:prstGeom prst="roundRect">
                <a:avLst>
                  <a:gd name="adj" fmla="val 4167"/>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lgn="ctr">
                    <a:solidFill>
                      <a:srgbClr val="4D4D4D"/>
                    </a:solidFill>
                    <a:round/>
                    <a:headEnd/>
                    <a:tailEnd/>
                  </a14:hiddenLine>
                </a:ext>
                <a:ext uri="{AF507438-7753-43E0-B8FC-AC1667EBCBE1}">
                  <a14:hiddenEffects xmlns:a14="http://schemas.microsoft.com/office/drawing/2010/main">
                    <a:effectLst>
                      <a:outerShdw dist="35921" dir="2700000" algn="ctr" rotWithShape="0">
                        <a:srgbClr val="AFAFAF"/>
                      </a:outerShdw>
                    </a:effectLst>
                  </a14:hiddenEffects>
                </a:ext>
              </a:extLst>
            </p:spPr>
            <p:txBody>
              <a:bodyPr anchor="ctr">
                <a:spAutoFit/>
              </a:bodyPr>
              <a:lstStyle/>
              <a:p>
                <a:r>
                  <a:rPr lang="en-US" sz="1200" dirty="0">
                    <a:latin typeface="Arial Narrow" pitchFamily="34" charset="0"/>
                  </a:rPr>
                  <a:t>fabrikam.com</a:t>
                </a:r>
              </a:p>
            </p:txBody>
          </p:sp>
          <p:sp>
            <p:nvSpPr>
              <p:cNvPr id="79" name="Text Box 107"/>
              <p:cNvSpPr txBox="1">
                <a:spLocks noChangeArrowheads="1"/>
              </p:cNvSpPr>
              <p:nvPr/>
            </p:nvSpPr>
            <p:spPr bwMode="auto">
              <a:xfrm>
                <a:off x="4305" y="1578"/>
                <a:ext cx="836" cy="155"/>
              </a:xfrm>
              <a:prstGeom prst="rect">
                <a:avLst/>
              </a:prstGeom>
              <a:noFill/>
              <a:ln>
                <a:noFill/>
              </a:ln>
              <a:effectLst/>
              <a:extLst>
                <a:ext uri="{909E8E84-426E-40DD-AFC4-6F175D3DCCD1}">
                  <a14:hiddenFill xmlns:a14="http://schemas.microsoft.com/office/drawing/2010/main">
                    <a:solidFill>
                      <a:srgbClr val="FCFEB9"/>
                    </a:solidFill>
                  </a14:hiddenFill>
                </a:ext>
                <a:ext uri="{91240B29-F687-4F45-9708-019B960494DF}">
                  <a14:hiddenLine xmlns:a14="http://schemas.microsoft.com/office/drawing/2010/main" w="12700" algn="ctr">
                    <a:solidFill>
                      <a:srgbClr val="009094"/>
                    </a:solidFill>
                    <a:miter lim="800000"/>
                    <a:headEnd/>
                    <a:tailEnd/>
                  </a14:hiddenLine>
                </a:ext>
                <a:ext uri="{AF507438-7753-43E0-B8FC-AC1667EBCBE1}">
                  <a14:hiddenEffects xmlns:a14="http://schemas.microsoft.com/office/drawing/2010/main">
                    <a:effectLst>
                      <a:outerShdw dist="107763" dir="2700000" algn="ctr" rotWithShape="0">
                        <a:srgbClr val="919191"/>
                      </a:outerShdw>
                    </a:effectLst>
                  </a14:hiddenEffects>
                </a:ext>
              </a:extLst>
            </p:spPr>
            <p:txBody>
              <a:bodyPr wrap="none" anchor="ctr"/>
              <a:lstStyle/>
              <a:p>
                <a:r>
                  <a:rPr lang="en-US" sz="1400" dirty="0"/>
                  <a:t>DNS server</a:t>
                </a:r>
              </a:p>
            </p:txBody>
          </p:sp>
          <p:sp>
            <p:nvSpPr>
              <p:cNvPr id="80" name="Text Box 108"/>
              <p:cNvSpPr txBox="1">
                <a:spLocks noChangeArrowheads="1"/>
              </p:cNvSpPr>
              <p:nvPr/>
            </p:nvSpPr>
            <p:spPr bwMode="auto">
              <a:xfrm>
                <a:off x="4793" y="2490"/>
                <a:ext cx="836" cy="155"/>
              </a:xfrm>
              <a:prstGeom prst="rect">
                <a:avLst/>
              </a:prstGeom>
              <a:noFill/>
              <a:ln>
                <a:noFill/>
              </a:ln>
              <a:effectLst/>
              <a:extLst>
                <a:ext uri="{909E8E84-426E-40DD-AFC4-6F175D3DCCD1}">
                  <a14:hiddenFill xmlns:a14="http://schemas.microsoft.com/office/drawing/2010/main">
                    <a:solidFill>
                      <a:srgbClr val="FCFEB9"/>
                    </a:solidFill>
                  </a14:hiddenFill>
                </a:ext>
                <a:ext uri="{91240B29-F687-4F45-9708-019B960494DF}">
                  <a14:hiddenLine xmlns:a14="http://schemas.microsoft.com/office/drawing/2010/main" w="12700" algn="ctr">
                    <a:solidFill>
                      <a:srgbClr val="009094"/>
                    </a:solidFill>
                    <a:miter lim="800000"/>
                    <a:headEnd/>
                    <a:tailEnd/>
                  </a14:hiddenLine>
                </a:ext>
                <a:ext uri="{AF507438-7753-43E0-B8FC-AC1667EBCBE1}">
                  <a14:hiddenEffects xmlns:a14="http://schemas.microsoft.com/office/drawing/2010/main">
                    <a:effectLst>
                      <a:outerShdw dist="107763" dir="2700000" algn="ctr" rotWithShape="0">
                        <a:srgbClr val="919191"/>
                      </a:outerShdw>
                    </a:effectLst>
                  </a14:hiddenEffects>
                </a:ext>
              </a:extLst>
            </p:spPr>
            <p:txBody>
              <a:bodyPr wrap="none" anchor="ctr"/>
              <a:lstStyle/>
              <a:p>
                <a:r>
                  <a:rPr lang="en-US" sz="1400" dirty="0"/>
                  <a:t>DNS server</a:t>
                </a:r>
              </a:p>
            </p:txBody>
          </p:sp>
          <p:sp>
            <p:nvSpPr>
              <p:cNvPr id="81" name="AutoShape 109"/>
              <p:cNvSpPr>
                <a:spLocks noChangeArrowheads="1"/>
              </p:cNvSpPr>
              <p:nvPr/>
            </p:nvSpPr>
            <p:spPr bwMode="auto">
              <a:xfrm flipH="1">
                <a:off x="4251" y="3047"/>
                <a:ext cx="843" cy="176"/>
              </a:xfrm>
              <a:prstGeom prst="roundRect">
                <a:avLst>
                  <a:gd name="adj" fmla="val 4167"/>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lgn="ctr">
                    <a:solidFill>
                      <a:srgbClr val="4D4D4D"/>
                    </a:solidFill>
                    <a:round/>
                    <a:headEnd/>
                    <a:tailEnd/>
                  </a14:hiddenLine>
                </a:ext>
                <a:ext uri="{AF507438-7753-43E0-B8FC-AC1667EBCBE1}">
                  <a14:hiddenEffects xmlns:a14="http://schemas.microsoft.com/office/drawing/2010/main">
                    <a:effectLst>
                      <a:outerShdw dist="35921" dir="2700000" algn="ctr" rotWithShape="0">
                        <a:srgbClr val="AFAFAF"/>
                      </a:outerShdw>
                    </a:effectLst>
                  </a14:hiddenEffects>
                </a:ext>
              </a:extLst>
            </p:spPr>
            <p:txBody>
              <a:bodyPr anchor="ctr">
                <a:spAutoFit/>
              </a:bodyPr>
              <a:lstStyle/>
              <a:p>
                <a:r>
                  <a:rPr lang="en-US" sz="1200" dirty="0">
                    <a:latin typeface="Arial Narrow" pitchFamily="34" charset="0"/>
                  </a:rPr>
                  <a:t>na.fabrikam.com</a:t>
                </a:r>
              </a:p>
            </p:txBody>
          </p:sp>
          <p:sp>
            <p:nvSpPr>
              <p:cNvPr id="82" name="Arc 110"/>
              <p:cNvSpPr>
                <a:spLocks/>
              </p:cNvSpPr>
              <p:nvPr/>
            </p:nvSpPr>
            <p:spPr bwMode="auto">
              <a:xfrm rot="-336579">
                <a:off x="1005" y="2604"/>
                <a:ext cx="3524" cy="455"/>
              </a:xfrm>
              <a:custGeom>
                <a:avLst/>
                <a:gdLst>
                  <a:gd name="G0" fmla="+- 21596 0 0"/>
                  <a:gd name="G1" fmla="+- 21600 0 0"/>
                  <a:gd name="G2" fmla="+- 21600 0 0"/>
                  <a:gd name="T0" fmla="*/ 0 w 38000"/>
                  <a:gd name="T1" fmla="*/ 21202 h 21600"/>
                  <a:gd name="T2" fmla="*/ 38000 w 38000"/>
                  <a:gd name="T3" fmla="*/ 7548 h 21600"/>
                  <a:gd name="T4" fmla="*/ 21596 w 38000"/>
                  <a:gd name="T5" fmla="*/ 21600 h 21600"/>
                </a:gdLst>
                <a:ahLst/>
                <a:cxnLst>
                  <a:cxn ang="0">
                    <a:pos x="T0" y="T1"/>
                  </a:cxn>
                  <a:cxn ang="0">
                    <a:pos x="T2" y="T3"/>
                  </a:cxn>
                  <a:cxn ang="0">
                    <a:pos x="T4" y="T5"/>
                  </a:cxn>
                </a:cxnLst>
                <a:rect l="0" t="0" r="r" b="b"/>
                <a:pathLst>
                  <a:path w="38000" h="21600" fill="none" extrusionOk="0">
                    <a:moveTo>
                      <a:pt x="-1" y="21201"/>
                    </a:moveTo>
                    <a:cubicBezTo>
                      <a:pt x="216" y="9429"/>
                      <a:pt x="9821" y="-1"/>
                      <a:pt x="21596" y="0"/>
                    </a:cubicBezTo>
                    <a:cubicBezTo>
                      <a:pt x="27903" y="0"/>
                      <a:pt x="33896" y="2757"/>
                      <a:pt x="38000" y="7547"/>
                    </a:cubicBezTo>
                  </a:path>
                  <a:path w="38000" h="21600" stroke="0" extrusionOk="0">
                    <a:moveTo>
                      <a:pt x="-1" y="21201"/>
                    </a:moveTo>
                    <a:cubicBezTo>
                      <a:pt x="216" y="9429"/>
                      <a:pt x="9821" y="-1"/>
                      <a:pt x="21596" y="0"/>
                    </a:cubicBezTo>
                    <a:cubicBezTo>
                      <a:pt x="27903" y="0"/>
                      <a:pt x="33896" y="2757"/>
                      <a:pt x="38000" y="7547"/>
                    </a:cubicBezTo>
                    <a:lnTo>
                      <a:pt x="21596" y="21600"/>
                    </a:lnTo>
                    <a:close/>
                  </a:path>
                </a:pathLst>
              </a:custGeom>
              <a:noFill/>
              <a:ln w="38100">
                <a:solidFill>
                  <a:srgbClr val="CC0000"/>
                </a:solidFill>
                <a:round/>
                <a:headEn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dirty="0"/>
              </a:p>
            </p:txBody>
          </p:sp>
          <p:sp>
            <p:nvSpPr>
              <p:cNvPr id="83" name="Arc 111"/>
              <p:cNvSpPr>
                <a:spLocks/>
              </p:cNvSpPr>
              <p:nvPr/>
            </p:nvSpPr>
            <p:spPr bwMode="auto">
              <a:xfrm rot="-1284319">
                <a:off x="845" y="2179"/>
                <a:ext cx="3337" cy="455"/>
              </a:xfrm>
              <a:custGeom>
                <a:avLst/>
                <a:gdLst>
                  <a:gd name="G0" fmla="+- 21596 0 0"/>
                  <a:gd name="G1" fmla="+- 21600 0 0"/>
                  <a:gd name="G2" fmla="+- 21600 0 0"/>
                  <a:gd name="T0" fmla="*/ 0 w 38000"/>
                  <a:gd name="T1" fmla="*/ 21202 h 21600"/>
                  <a:gd name="T2" fmla="*/ 38000 w 38000"/>
                  <a:gd name="T3" fmla="*/ 7548 h 21600"/>
                  <a:gd name="T4" fmla="*/ 21596 w 38000"/>
                  <a:gd name="T5" fmla="*/ 21600 h 21600"/>
                </a:gdLst>
                <a:ahLst/>
                <a:cxnLst>
                  <a:cxn ang="0">
                    <a:pos x="T0" y="T1"/>
                  </a:cxn>
                  <a:cxn ang="0">
                    <a:pos x="T2" y="T3"/>
                  </a:cxn>
                  <a:cxn ang="0">
                    <a:pos x="T4" y="T5"/>
                  </a:cxn>
                </a:cxnLst>
                <a:rect l="0" t="0" r="r" b="b"/>
                <a:pathLst>
                  <a:path w="38000" h="21600" fill="none" extrusionOk="0">
                    <a:moveTo>
                      <a:pt x="-1" y="21201"/>
                    </a:moveTo>
                    <a:cubicBezTo>
                      <a:pt x="216" y="9429"/>
                      <a:pt x="9821" y="-1"/>
                      <a:pt x="21596" y="0"/>
                    </a:cubicBezTo>
                    <a:cubicBezTo>
                      <a:pt x="27903" y="0"/>
                      <a:pt x="33896" y="2757"/>
                      <a:pt x="38000" y="7547"/>
                    </a:cubicBezTo>
                  </a:path>
                  <a:path w="38000" h="21600" stroke="0" extrusionOk="0">
                    <a:moveTo>
                      <a:pt x="-1" y="21201"/>
                    </a:moveTo>
                    <a:cubicBezTo>
                      <a:pt x="216" y="9429"/>
                      <a:pt x="9821" y="-1"/>
                      <a:pt x="21596" y="0"/>
                    </a:cubicBezTo>
                    <a:cubicBezTo>
                      <a:pt x="27903" y="0"/>
                      <a:pt x="33896" y="2757"/>
                      <a:pt x="38000" y="7547"/>
                    </a:cubicBezTo>
                    <a:lnTo>
                      <a:pt x="21596" y="21600"/>
                    </a:lnTo>
                    <a:close/>
                  </a:path>
                </a:pathLst>
              </a:custGeom>
              <a:noFill/>
              <a:ln w="38100">
                <a:solidFill>
                  <a:srgbClr val="CC0000"/>
                </a:solidFill>
                <a:round/>
                <a:headEn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dirty="0"/>
              </a:p>
            </p:txBody>
          </p:sp>
          <p:sp>
            <p:nvSpPr>
              <p:cNvPr id="84" name="Arc 112"/>
              <p:cNvSpPr>
                <a:spLocks/>
              </p:cNvSpPr>
              <p:nvPr/>
            </p:nvSpPr>
            <p:spPr bwMode="auto">
              <a:xfrm rot="17695499">
                <a:off x="1006" y="1708"/>
                <a:ext cx="1904" cy="1697"/>
              </a:xfrm>
              <a:custGeom>
                <a:avLst/>
                <a:gdLst>
                  <a:gd name="G0" fmla="+- 10456 0 0"/>
                  <a:gd name="G1" fmla="+- 21600 0 0"/>
                  <a:gd name="G2" fmla="+- 21600 0 0"/>
                  <a:gd name="T0" fmla="*/ 0 w 24503"/>
                  <a:gd name="T1" fmla="*/ 2699 h 21600"/>
                  <a:gd name="T2" fmla="*/ 24503 w 24503"/>
                  <a:gd name="T3" fmla="*/ 5191 h 21600"/>
                  <a:gd name="T4" fmla="*/ 10456 w 24503"/>
                  <a:gd name="T5" fmla="*/ 21600 h 21600"/>
                </a:gdLst>
                <a:ahLst/>
                <a:cxnLst>
                  <a:cxn ang="0">
                    <a:pos x="T0" y="T1"/>
                  </a:cxn>
                  <a:cxn ang="0">
                    <a:pos x="T2" y="T3"/>
                  </a:cxn>
                  <a:cxn ang="0">
                    <a:pos x="T4" y="T5"/>
                  </a:cxn>
                </a:cxnLst>
                <a:rect l="0" t="0" r="r" b="b"/>
                <a:pathLst>
                  <a:path w="24503" h="21600" fill="none" extrusionOk="0">
                    <a:moveTo>
                      <a:pt x="0" y="2699"/>
                    </a:moveTo>
                    <a:cubicBezTo>
                      <a:pt x="3200" y="928"/>
                      <a:pt x="6798" y="-1"/>
                      <a:pt x="10456" y="0"/>
                    </a:cubicBezTo>
                    <a:cubicBezTo>
                      <a:pt x="15607" y="0"/>
                      <a:pt x="20589" y="1841"/>
                      <a:pt x="24502" y="5191"/>
                    </a:cubicBezTo>
                  </a:path>
                  <a:path w="24503" h="21600" stroke="0" extrusionOk="0">
                    <a:moveTo>
                      <a:pt x="0" y="2699"/>
                    </a:moveTo>
                    <a:cubicBezTo>
                      <a:pt x="3200" y="928"/>
                      <a:pt x="6798" y="-1"/>
                      <a:pt x="10456" y="0"/>
                    </a:cubicBezTo>
                    <a:cubicBezTo>
                      <a:pt x="15607" y="0"/>
                      <a:pt x="20589" y="1841"/>
                      <a:pt x="24502" y="5191"/>
                    </a:cubicBezTo>
                    <a:lnTo>
                      <a:pt x="10456" y="21600"/>
                    </a:lnTo>
                    <a:close/>
                  </a:path>
                </a:pathLst>
              </a:custGeom>
              <a:noFill/>
              <a:ln w="38100">
                <a:solidFill>
                  <a:srgbClr val="CC0000"/>
                </a:solidFill>
                <a:round/>
                <a:headEn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dirty="0"/>
              </a:p>
            </p:txBody>
          </p:sp>
          <p:pic>
            <p:nvPicPr>
              <p:cNvPr id="85" name="Picture 113" descr="Server01"/>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20" y="3064"/>
                <a:ext cx="303" cy="329"/>
              </a:xfrm>
              <a:prstGeom prst="rect">
                <a:avLst/>
              </a:prstGeom>
              <a:noFill/>
              <a:extLst>
                <a:ext uri="{909E8E84-426E-40DD-AFC4-6F175D3DCCD1}">
                  <a14:hiddenFill xmlns:a14="http://schemas.microsoft.com/office/drawing/2010/main">
                    <a:solidFill>
                      <a:srgbClr val="FFFFFF"/>
                    </a:solidFill>
                  </a14:hiddenFill>
                </a:ext>
              </a:extLst>
            </p:spPr>
          </p:pic>
        </p:grpSp>
      </p:grpSp>
      <p:grpSp>
        <p:nvGrpSpPr>
          <p:cNvPr id="86" name="Group 16"/>
          <p:cNvGrpSpPr>
            <a:grpSpLocks/>
          </p:cNvGrpSpPr>
          <p:nvPr/>
        </p:nvGrpSpPr>
        <p:grpSpPr bwMode="auto">
          <a:xfrm>
            <a:off x="8032750" y="6265863"/>
            <a:ext cx="914400" cy="425450"/>
            <a:chOff x="384" y="3024"/>
            <a:chExt cx="720" cy="336"/>
          </a:xfrm>
        </p:grpSpPr>
        <p:sp>
          <p:nvSpPr>
            <p:cNvPr id="87" name="Oval 17"/>
            <p:cNvSpPr>
              <a:spLocks noChangeArrowheads="1"/>
            </p:cNvSpPr>
            <p:nvPr/>
          </p:nvSpPr>
          <p:spPr bwMode="auto">
            <a:xfrm>
              <a:off x="384" y="3024"/>
              <a:ext cx="720" cy="336"/>
            </a:xfrm>
            <a:prstGeom prst="ellipse">
              <a:avLst/>
            </a:prstGeom>
            <a:gradFill rotWithShape="0">
              <a:gsLst>
                <a:gs pos="0">
                  <a:srgbClr val="666699"/>
                </a:gs>
                <a:gs pos="100000">
                  <a:srgbClr val="99CCFF"/>
                </a:gs>
              </a:gsLst>
              <a:lin ang="5400000" scaled="1"/>
            </a:gradFill>
            <a:ln w="9525" algn="ctr">
              <a:noFill/>
              <a:round/>
              <a:headEnd/>
              <a:tailEnd/>
            </a:ln>
            <a:effectLst>
              <a:outerShdw dist="17961" dir="2700000" algn="ctr" rotWithShape="0">
                <a:srgbClr val="969696"/>
              </a:outerShdw>
            </a:effectLst>
          </p:spPr>
          <p:txBody>
            <a:bodyPr wrap="none" anchor="ctr"/>
            <a:lstStyle/>
            <a:p>
              <a:pPr>
                <a:defRPr/>
              </a:pPr>
              <a:endParaRPr lang="en-US" dirty="0"/>
            </a:p>
          </p:txBody>
        </p:sp>
        <p:grpSp>
          <p:nvGrpSpPr>
            <p:cNvPr id="88" name="Group 18"/>
            <p:cNvGrpSpPr>
              <a:grpSpLocks/>
            </p:cNvGrpSpPr>
            <p:nvPr/>
          </p:nvGrpSpPr>
          <p:grpSpPr bwMode="auto">
            <a:xfrm>
              <a:off x="480" y="3096"/>
              <a:ext cx="240" cy="192"/>
              <a:chOff x="480" y="3096"/>
              <a:chExt cx="240" cy="192"/>
            </a:xfrm>
          </p:grpSpPr>
          <p:sp>
            <p:nvSpPr>
              <p:cNvPr id="89" name="Oval 19"/>
              <p:cNvSpPr>
                <a:spLocks noChangeArrowheads="1"/>
              </p:cNvSpPr>
              <p:nvPr/>
            </p:nvSpPr>
            <p:spPr bwMode="auto">
              <a:xfrm>
                <a:off x="480" y="3096"/>
                <a:ext cx="240" cy="192"/>
              </a:xfrm>
              <a:prstGeom prst="ellipse">
                <a:avLst/>
              </a:prstGeom>
              <a:gradFill rotWithShape="0">
                <a:gsLst>
                  <a:gs pos="0">
                    <a:srgbClr val="666699"/>
                  </a:gs>
                  <a:gs pos="100000">
                    <a:srgbClr val="99CCFF"/>
                  </a:gs>
                </a:gsLst>
                <a:lin ang="18900000" scaled="1"/>
              </a:gradFill>
              <a:ln>
                <a:noFill/>
              </a:ln>
              <a:extLst>
                <a:ext uri="{91240B29-F687-4F45-9708-019B960494DF}">
                  <a14:hiddenLine xmlns:a14="http://schemas.microsoft.com/office/drawing/2010/main" w="9525" algn="ctr">
                    <a:solidFill>
                      <a:srgbClr val="000000"/>
                    </a:solidFill>
                    <a:round/>
                    <a:headEnd/>
                    <a:tailEnd/>
                  </a14:hiddenLine>
                </a:ext>
              </a:extLst>
            </p:spPr>
            <p:txBody>
              <a:bodyPr wrap="none" anchor="ctr"/>
              <a:lstStyle/>
              <a:p>
                <a:endParaRPr lang="en-US" dirty="0"/>
              </a:p>
            </p:txBody>
          </p:sp>
          <p:sp>
            <p:nvSpPr>
              <p:cNvPr id="90" name="Freeform 20"/>
              <p:cNvSpPr>
                <a:spLocks/>
              </p:cNvSpPr>
              <p:nvPr/>
            </p:nvSpPr>
            <p:spPr bwMode="auto">
              <a:xfrm>
                <a:off x="539" y="3123"/>
                <a:ext cx="139" cy="133"/>
              </a:xfrm>
              <a:custGeom>
                <a:avLst/>
                <a:gdLst/>
                <a:ahLst/>
                <a:cxnLst>
                  <a:cxn ang="0">
                    <a:pos x="0" y="0"/>
                  </a:cxn>
                  <a:cxn ang="0">
                    <a:pos x="0" y="576"/>
                  </a:cxn>
                  <a:cxn ang="0">
                    <a:pos x="432" y="288"/>
                  </a:cxn>
                  <a:cxn ang="0">
                    <a:pos x="0" y="0"/>
                  </a:cxn>
                </a:cxnLst>
                <a:rect l="0" t="0" r="r" b="b"/>
                <a:pathLst>
                  <a:path w="432" h="576">
                    <a:moveTo>
                      <a:pt x="0" y="0"/>
                    </a:moveTo>
                    <a:cubicBezTo>
                      <a:pt x="0" y="0"/>
                      <a:pt x="91" y="226"/>
                      <a:pt x="0" y="576"/>
                    </a:cubicBezTo>
                    <a:cubicBezTo>
                      <a:pt x="216" y="432"/>
                      <a:pt x="432" y="288"/>
                      <a:pt x="432" y="288"/>
                    </a:cubicBezTo>
                    <a:lnTo>
                      <a:pt x="0" y="0"/>
                    </a:lnTo>
                    <a:close/>
                  </a:path>
                </a:pathLst>
              </a:custGeom>
              <a:gradFill rotWithShape="1">
                <a:gsLst>
                  <a:gs pos="0">
                    <a:srgbClr val="FFFFCC"/>
                  </a:gs>
                  <a:gs pos="100000">
                    <a:srgbClr val="FFCC66"/>
                  </a:gs>
                </a:gsLst>
                <a:lin ang="18900000" scaled="1"/>
              </a:gradFill>
              <a:ln w="9525" cap="flat" cmpd="sng">
                <a:solidFill>
                  <a:srgbClr val="666699"/>
                </a:solidFill>
                <a:prstDash val="solid"/>
                <a:round/>
                <a:headEnd type="none" w="med" len="med"/>
                <a:tailEnd type="none" w="med" len="med"/>
              </a:ln>
              <a:effectLst>
                <a:outerShdw dist="17961" dir="8100000" algn="ctr" rotWithShape="0">
                  <a:schemeClr val="tx1"/>
                </a:outerShdw>
              </a:effectLst>
            </p:spPr>
            <p:txBody>
              <a:bodyPr wrap="none" anchor="ctr"/>
              <a:lstStyle/>
              <a:p>
                <a:pPr>
                  <a:defRPr/>
                </a:pPr>
                <a:endParaRPr lang="en-US" dirty="0"/>
              </a:p>
            </p:txBody>
          </p:sp>
        </p:grpSp>
      </p:grpSp>
      <p:grpSp>
        <p:nvGrpSpPr>
          <p:cNvPr id="91" name="Group 21"/>
          <p:cNvGrpSpPr>
            <a:grpSpLocks/>
          </p:cNvGrpSpPr>
          <p:nvPr/>
        </p:nvGrpSpPr>
        <p:grpSpPr bwMode="auto">
          <a:xfrm>
            <a:off x="8520113" y="6356350"/>
            <a:ext cx="304800" cy="244475"/>
            <a:chOff x="768" y="3096"/>
            <a:chExt cx="240" cy="192"/>
          </a:xfrm>
        </p:grpSpPr>
        <p:sp>
          <p:nvSpPr>
            <p:cNvPr id="92" name="Oval 22"/>
            <p:cNvSpPr>
              <a:spLocks noChangeArrowheads="1"/>
            </p:cNvSpPr>
            <p:nvPr/>
          </p:nvSpPr>
          <p:spPr bwMode="auto">
            <a:xfrm>
              <a:off x="768" y="3096"/>
              <a:ext cx="240" cy="192"/>
            </a:xfrm>
            <a:prstGeom prst="ellipse">
              <a:avLst/>
            </a:prstGeom>
            <a:gradFill rotWithShape="0">
              <a:gsLst>
                <a:gs pos="0">
                  <a:srgbClr val="666699"/>
                </a:gs>
                <a:gs pos="100000">
                  <a:srgbClr val="99CCFF"/>
                </a:gs>
              </a:gsLst>
              <a:lin ang="18900000" scaled="1"/>
            </a:gradFill>
            <a:ln>
              <a:noFill/>
            </a:ln>
            <a:extLst>
              <a:ext uri="{91240B29-F687-4F45-9708-019B960494DF}">
                <a14:hiddenLine xmlns:a14="http://schemas.microsoft.com/office/drawing/2010/main" w="9525" algn="ctr">
                  <a:solidFill>
                    <a:srgbClr val="000000"/>
                  </a:solidFill>
                  <a:round/>
                  <a:headEnd/>
                  <a:tailEnd/>
                </a14:hiddenLine>
              </a:ext>
            </a:extLst>
          </p:spPr>
          <p:txBody>
            <a:bodyPr wrap="none" anchor="ctr"/>
            <a:lstStyle/>
            <a:p>
              <a:endParaRPr lang="en-US" dirty="0"/>
            </a:p>
          </p:txBody>
        </p:sp>
        <p:sp>
          <p:nvSpPr>
            <p:cNvPr id="93" name="Rectangle 23"/>
            <p:cNvSpPr>
              <a:spLocks noChangeArrowheads="1"/>
            </p:cNvSpPr>
            <p:nvPr/>
          </p:nvSpPr>
          <p:spPr bwMode="auto">
            <a:xfrm>
              <a:off x="841" y="3145"/>
              <a:ext cx="95" cy="96"/>
            </a:xfrm>
            <a:prstGeom prst="rect">
              <a:avLst/>
            </a:prstGeom>
            <a:gradFill rotWithShape="1">
              <a:gsLst>
                <a:gs pos="0">
                  <a:srgbClr val="FFFFCC"/>
                </a:gs>
                <a:gs pos="100000">
                  <a:srgbClr val="FFCC66"/>
                </a:gs>
              </a:gsLst>
              <a:lin ang="18900000" scaled="1"/>
            </a:gradFill>
            <a:ln w="9525" algn="ctr">
              <a:solidFill>
                <a:srgbClr val="666699"/>
              </a:solidFill>
              <a:miter lim="800000"/>
              <a:headEnd/>
              <a:tailEnd/>
            </a:ln>
            <a:effectLst>
              <a:outerShdw dist="17961" dir="8100000" algn="ctr" rotWithShape="0">
                <a:schemeClr val="tx1"/>
              </a:outerShdw>
            </a:effectLst>
          </p:spPr>
          <p:txBody>
            <a:bodyPr wrap="none" anchor="ctr"/>
            <a:lstStyle/>
            <a:p>
              <a:pPr>
                <a:defRPr/>
              </a:pPr>
              <a:endParaRPr lang="en-US" dirty="0"/>
            </a:p>
          </p:txBody>
        </p:sp>
      </p:grpSp>
    </p:spTree>
    <p:extLst>
      <p:ext uri="{BB962C8B-B14F-4D97-AF65-F5344CB8AC3E}">
        <p14:creationId xmlns:p14="http://schemas.microsoft.com/office/powerpoint/2010/main" val="112633306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xit" presetSubtype="0" fill="hold" nodeType="withEffect">
                                  <p:stCondLst>
                                    <p:cond delay="0"/>
                                  </p:stCondLst>
                                  <p:childTnLst>
                                    <p:set>
                                      <p:cBhvr>
                                        <p:cTn id="8" dur="1" fill="hold">
                                          <p:stCondLst>
                                            <p:cond delay="0"/>
                                          </p:stCondLst>
                                        </p:cTn>
                                        <p:tgtEl>
                                          <p:spTgt spid="47"/>
                                        </p:tgtEl>
                                        <p:attrNameLst>
                                          <p:attrName>style.visibility</p:attrName>
                                        </p:attrNameLst>
                                      </p:cBhvr>
                                      <p:to>
                                        <p:strVal val="hidden"/>
                                      </p:to>
                                    </p:set>
                                  </p:childTnLst>
                                </p:cTn>
                              </p:par>
                            </p:childTnLst>
                          </p:cTn>
                        </p:par>
                        <p:par>
                          <p:cTn id="9" fill="hold">
                            <p:stCondLst>
                              <p:cond delay="0"/>
                            </p:stCondLst>
                            <p:childTnLst>
                              <p:par>
                                <p:cTn id="10" presetID="1" presetClass="entr" presetSubtype="0" fill="hold" nodeType="afterEffect">
                                  <p:stCondLst>
                                    <p:cond delay="0"/>
                                  </p:stCondLst>
                                  <p:childTnLst>
                                    <p:set>
                                      <p:cBhvr>
                                        <p:cTn id="11" dur="1" fill="hold">
                                          <p:stCondLst>
                                            <p:cond delay="0"/>
                                          </p:stCondLst>
                                        </p:cTn>
                                        <p:tgtEl>
                                          <p:spTgt spid="9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bwMode="auto">
          <a:xfrm>
            <a:off x="114300" y="788670"/>
            <a:ext cx="8663940" cy="5712085"/>
          </a:xfrm>
          <a:prstGeom prst="rect">
            <a:avLst/>
          </a:prstGeom>
          <a:solidFill>
            <a:schemeClr val="accent1"/>
          </a:solidFill>
          <a:ln w="9525" cap="flat" cmpd="sng" algn="ctr">
            <a:noFill/>
            <a:prstDash val="solid"/>
            <a:round/>
            <a:headEnd type="none" w="med" len="med"/>
            <a:tailEnd type="none" w="med" len="med"/>
          </a:ln>
          <a:effectLst/>
        </p:spPr>
        <p:txBody>
          <a:bodyPr vert="horz" wrap="square" lIns="182880" tIns="45720" rIns="18288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GB" sz="1800" b="1" i="0" u="none" strike="noStrike" cap="none" normalizeH="0" baseline="0" dirty="0" smtClean="0">
              <a:ln>
                <a:noFill/>
              </a:ln>
              <a:solidFill>
                <a:schemeClr val="tx1"/>
              </a:solidFill>
              <a:effectLst/>
              <a:latin typeface="Verdana" pitchFamily="34" charset="0"/>
            </a:endParaRPr>
          </a:p>
        </p:txBody>
      </p:sp>
      <p:sp>
        <p:nvSpPr>
          <p:cNvPr id="2" name="Title 1"/>
          <p:cNvSpPr>
            <a:spLocks noGrp="1"/>
          </p:cNvSpPr>
          <p:nvPr>
            <p:ph type="title"/>
          </p:nvPr>
        </p:nvSpPr>
        <p:spPr/>
        <p:txBody>
          <a:bodyPr/>
          <a:lstStyle/>
          <a:p>
            <a:r>
              <a:rPr lang="en-GB" dirty="0"/>
              <a:t>Discussion: Planning an IP Addressing </a:t>
            </a:r>
            <a:r>
              <a:rPr lang="en-GB" dirty="0" smtClean="0"/>
              <a:t>Scheme</a:t>
            </a:r>
            <a:endParaRPr lang="en-GB" dirty="0"/>
          </a:p>
        </p:txBody>
      </p:sp>
      <p:sp>
        <p:nvSpPr>
          <p:cNvPr id="5" name="AutoShape 15"/>
          <p:cNvSpPr>
            <a:spLocks noChangeArrowheads="1"/>
          </p:cNvSpPr>
          <p:nvPr/>
        </p:nvSpPr>
        <p:spPr bwMode="auto">
          <a:xfrm>
            <a:off x="1735150" y="2023476"/>
            <a:ext cx="2156400" cy="3415625"/>
          </a:xfrm>
          <a:prstGeom prst="roundRect">
            <a:avLst>
              <a:gd name="adj" fmla="val 4167"/>
            </a:avLst>
          </a:prstGeom>
          <a:solidFill>
            <a:schemeClr val="bg1"/>
          </a:solidFill>
          <a:ln w="9525">
            <a:solidFill>
              <a:srgbClr val="4D4D4D"/>
            </a:solidFill>
            <a:round/>
            <a:headEnd/>
            <a:tailEnd/>
          </a:ln>
          <a:effectLst>
            <a:outerShdw dist="35921" dir="2700000" algn="ctr" rotWithShape="0">
              <a:srgbClr val="AFAFAF"/>
            </a:outerShdw>
          </a:effectLst>
        </p:spPr>
        <p:txBody>
          <a:bodyPr wrap="none" anchor="ctr"/>
          <a:lstStyle/>
          <a:p>
            <a:r>
              <a:rPr lang="en-US" sz="1600" u="sng" dirty="0" smtClean="0"/>
              <a:t>Subnets</a:t>
            </a:r>
          </a:p>
          <a:p>
            <a:r>
              <a:rPr lang="en-US" sz="1600" dirty="0" smtClean="0"/>
              <a:t>Branch </a:t>
            </a:r>
            <a:r>
              <a:rPr lang="en-US" sz="1600" dirty="0"/>
              <a:t>1: </a:t>
            </a:r>
            <a:endParaRPr lang="en-GB" sz="1600" dirty="0"/>
          </a:p>
          <a:p>
            <a:r>
              <a:rPr lang="en-US" sz="1600" b="0" dirty="0"/>
              <a:t>172.16.16.0/24</a:t>
            </a:r>
            <a:endParaRPr lang="en-GB" sz="1600" b="0" dirty="0"/>
          </a:p>
          <a:p>
            <a:r>
              <a:rPr lang="en-US" sz="1600" b="0" dirty="0"/>
              <a:t>172.16.17.0/24</a:t>
            </a:r>
            <a:endParaRPr lang="en-GB" sz="1600" b="0" dirty="0"/>
          </a:p>
          <a:p>
            <a:r>
              <a:rPr lang="en-US" sz="1600" b="0" dirty="0"/>
              <a:t>172.16.18.0/24</a:t>
            </a:r>
            <a:endParaRPr lang="en-GB" sz="1600" b="0" dirty="0"/>
          </a:p>
          <a:p>
            <a:r>
              <a:rPr lang="en-US" sz="1600" dirty="0"/>
              <a:t>Branch 2: </a:t>
            </a:r>
            <a:endParaRPr lang="en-GB" sz="1600" dirty="0"/>
          </a:p>
          <a:p>
            <a:r>
              <a:rPr lang="en-US" sz="1600" b="0" dirty="0"/>
              <a:t>172.16.19.0/24</a:t>
            </a:r>
            <a:endParaRPr lang="en-GB" sz="1600" b="0" dirty="0"/>
          </a:p>
          <a:p>
            <a:r>
              <a:rPr lang="en-US" sz="1600" b="0" dirty="0"/>
              <a:t>172.16.20.0/24</a:t>
            </a:r>
            <a:endParaRPr lang="en-GB" sz="1600" b="0" dirty="0"/>
          </a:p>
          <a:p>
            <a:r>
              <a:rPr lang="en-US" sz="1600" b="0" dirty="0"/>
              <a:t>172.16.21.0/24</a:t>
            </a:r>
            <a:endParaRPr lang="en-GB" sz="1600" b="0" dirty="0"/>
          </a:p>
          <a:p>
            <a:r>
              <a:rPr lang="en-US" sz="1600" dirty="0"/>
              <a:t>Branch 3: </a:t>
            </a:r>
            <a:endParaRPr lang="en-GB" sz="1600" dirty="0"/>
          </a:p>
          <a:p>
            <a:r>
              <a:rPr lang="en-US" sz="1600" b="0" dirty="0"/>
              <a:t>172.16.22.0/24</a:t>
            </a:r>
            <a:endParaRPr lang="en-GB" sz="1600" b="0" dirty="0"/>
          </a:p>
          <a:p>
            <a:r>
              <a:rPr lang="en-US" sz="1600" b="0" dirty="0"/>
              <a:t>172.16.23.0/24</a:t>
            </a:r>
            <a:endParaRPr lang="en-GB" sz="1600" b="0" dirty="0"/>
          </a:p>
          <a:p>
            <a:r>
              <a:rPr lang="en-US" sz="1600" b="0" dirty="0"/>
              <a:t>172.16.24.0/24</a:t>
            </a:r>
            <a:endParaRPr lang="en-GB" sz="1600" b="0" dirty="0"/>
          </a:p>
        </p:txBody>
      </p:sp>
      <p:sp>
        <p:nvSpPr>
          <p:cNvPr id="6" name="AutoShape 15"/>
          <p:cNvSpPr>
            <a:spLocks noChangeArrowheads="1"/>
          </p:cNvSpPr>
          <p:nvPr/>
        </p:nvSpPr>
        <p:spPr bwMode="auto">
          <a:xfrm>
            <a:off x="4145846" y="2023842"/>
            <a:ext cx="3660843" cy="3415625"/>
          </a:xfrm>
          <a:prstGeom prst="roundRect">
            <a:avLst>
              <a:gd name="adj" fmla="val 4167"/>
            </a:avLst>
          </a:prstGeom>
          <a:solidFill>
            <a:schemeClr val="bg1"/>
          </a:solidFill>
          <a:ln w="9525">
            <a:solidFill>
              <a:srgbClr val="4D4D4D"/>
            </a:solidFill>
            <a:round/>
            <a:headEnd/>
            <a:tailEnd/>
          </a:ln>
          <a:effectLst>
            <a:outerShdw dist="35921" dir="2700000" algn="ctr" rotWithShape="0">
              <a:srgbClr val="AFAFAF"/>
            </a:outerShdw>
          </a:effectLst>
        </p:spPr>
        <p:txBody>
          <a:bodyPr wrap="none" anchor="ctr"/>
          <a:lstStyle/>
          <a:p>
            <a:r>
              <a:rPr lang="en-US" sz="1600" u="sng" dirty="0" smtClean="0"/>
              <a:t>Hosts</a:t>
            </a:r>
          </a:p>
          <a:p>
            <a:r>
              <a:rPr lang="en-US" sz="1600" dirty="0" smtClean="0"/>
              <a:t>Branch </a:t>
            </a:r>
            <a:r>
              <a:rPr lang="en-US" sz="1600" dirty="0"/>
              <a:t>1: </a:t>
            </a:r>
            <a:endParaRPr lang="en-GB" sz="1600" dirty="0"/>
          </a:p>
          <a:p>
            <a:r>
              <a:rPr lang="en-US" sz="1600" b="0" dirty="0"/>
              <a:t>172.16.16.1 &gt; 172.16.16.254</a:t>
            </a:r>
            <a:endParaRPr lang="en-GB" sz="1600" b="0" dirty="0"/>
          </a:p>
          <a:p>
            <a:r>
              <a:rPr lang="en-US" sz="1600" b="0" dirty="0"/>
              <a:t>172.16.17.1 &gt; 172.16.17.254</a:t>
            </a:r>
            <a:endParaRPr lang="en-GB" sz="1600" b="0" dirty="0"/>
          </a:p>
          <a:p>
            <a:r>
              <a:rPr lang="en-US" sz="1600" b="0" dirty="0"/>
              <a:t>172.16.18.1 &gt; 172.16.18.254</a:t>
            </a:r>
            <a:endParaRPr lang="en-GB" sz="1600" b="0" dirty="0"/>
          </a:p>
          <a:p>
            <a:r>
              <a:rPr lang="en-US" sz="1600" dirty="0"/>
              <a:t>Branch 2: </a:t>
            </a:r>
            <a:endParaRPr lang="en-GB" sz="1600" dirty="0"/>
          </a:p>
          <a:p>
            <a:r>
              <a:rPr lang="en-US" sz="1600" b="0" dirty="0"/>
              <a:t>172.16.19.1 &gt; 172.16.19.254</a:t>
            </a:r>
            <a:endParaRPr lang="en-GB" sz="1600" b="0" dirty="0"/>
          </a:p>
          <a:p>
            <a:r>
              <a:rPr lang="en-US" sz="1600" b="0" dirty="0"/>
              <a:t>172.16.20.1 &gt; 172.16.20.254</a:t>
            </a:r>
            <a:endParaRPr lang="en-GB" sz="1600" b="0" dirty="0"/>
          </a:p>
          <a:p>
            <a:r>
              <a:rPr lang="en-US" sz="1600" b="0" dirty="0"/>
              <a:t>172.16.21.1 &gt; 172.16.21.254</a:t>
            </a:r>
            <a:endParaRPr lang="en-GB" sz="1600" b="0" dirty="0"/>
          </a:p>
          <a:p>
            <a:r>
              <a:rPr lang="en-US" sz="1600" dirty="0"/>
              <a:t>Branch 3: </a:t>
            </a:r>
            <a:endParaRPr lang="en-GB" sz="1600" dirty="0"/>
          </a:p>
          <a:p>
            <a:r>
              <a:rPr lang="en-US" sz="1600" b="0" dirty="0"/>
              <a:t>172.16.22.1 &gt; 172.16.22.254</a:t>
            </a:r>
            <a:endParaRPr lang="en-GB" sz="1600" b="0" dirty="0"/>
          </a:p>
          <a:p>
            <a:r>
              <a:rPr lang="en-US" sz="1600" b="0" dirty="0"/>
              <a:t>172.16.23.1 &gt; 172.16.23.254</a:t>
            </a:r>
            <a:endParaRPr lang="en-GB" sz="1600" b="0" dirty="0"/>
          </a:p>
          <a:p>
            <a:r>
              <a:rPr lang="en-US" sz="1600" b="0" dirty="0"/>
              <a:t>172.16.24.1 &gt; 172.16.24.254 </a:t>
            </a:r>
            <a:endParaRPr lang="en-GB" sz="1600" b="0" dirty="0"/>
          </a:p>
        </p:txBody>
      </p:sp>
      <p:pic>
        <p:nvPicPr>
          <p:cNvPr id="4" name="Picture 3"/>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161129" y="875246"/>
            <a:ext cx="6790906" cy="5538932"/>
          </a:xfrm>
          <a:prstGeom prst="rect">
            <a:avLst/>
          </a:prstGeom>
          <a:noFill/>
        </p:spPr>
      </p:pic>
      <p:grpSp>
        <p:nvGrpSpPr>
          <p:cNvPr id="8" name="Group 42"/>
          <p:cNvGrpSpPr>
            <a:grpSpLocks/>
          </p:cNvGrpSpPr>
          <p:nvPr/>
        </p:nvGrpSpPr>
        <p:grpSpPr bwMode="auto">
          <a:xfrm>
            <a:off x="8024813" y="6251575"/>
            <a:ext cx="914400" cy="425450"/>
            <a:chOff x="384" y="3024"/>
            <a:chExt cx="720" cy="336"/>
          </a:xfrm>
        </p:grpSpPr>
        <p:sp>
          <p:nvSpPr>
            <p:cNvPr id="9" name="Oval 43"/>
            <p:cNvSpPr>
              <a:spLocks noChangeArrowheads="1"/>
            </p:cNvSpPr>
            <p:nvPr/>
          </p:nvSpPr>
          <p:spPr bwMode="auto">
            <a:xfrm>
              <a:off x="384" y="3024"/>
              <a:ext cx="720" cy="336"/>
            </a:xfrm>
            <a:prstGeom prst="ellipse">
              <a:avLst/>
            </a:prstGeom>
            <a:gradFill rotWithShape="0">
              <a:gsLst>
                <a:gs pos="0">
                  <a:srgbClr val="666699"/>
                </a:gs>
                <a:gs pos="100000">
                  <a:srgbClr val="99CCFF"/>
                </a:gs>
              </a:gsLst>
              <a:lin ang="5400000" scaled="1"/>
            </a:gradFill>
            <a:ln>
              <a:noFill/>
            </a:ln>
            <a:effectLst>
              <a:outerShdw dist="17961" dir="2700000" algn="ctr" rotWithShape="0">
                <a:srgbClr val="969696"/>
              </a:outerShdw>
            </a:effectLst>
            <a:extLst>
              <a:ext uri="{91240B29-F687-4F45-9708-019B960494DF}">
                <a14:hiddenLine xmlns:a14="http://schemas.microsoft.com/office/drawing/2010/main" w="9525" algn="ctr">
                  <a:solidFill>
                    <a:schemeClr val="tx1"/>
                  </a:solidFill>
                  <a:round/>
                  <a:headEnd/>
                  <a:tailEnd/>
                </a14:hiddenLine>
              </a:ext>
            </a:extLst>
          </p:spPr>
          <p:txBody>
            <a:bodyPr wrap="none" anchor="ctr"/>
            <a:lstStyle/>
            <a:p>
              <a:endParaRPr lang="en-GB" dirty="0"/>
            </a:p>
          </p:txBody>
        </p:sp>
        <p:grpSp>
          <p:nvGrpSpPr>
            <p:cNvPr id="10" name="Group 44"/>
            <p:cNvGrpSpPr>
              <a:grpSpLocks/>
            </p:cNvGrpSpPr>
            <p:nvPr/>
          </p:nvGrpSpPr>
          <p:grpSpPr bwMode="auto">
            <a:xfrm>
              <a:off x="480" y="3096"/>
              <a:ext cx="240" cy="192"/>
              <a:chOff x="480" y="3096"/>
              <a:chExt cx="240" cy="192"/>
            </a:xfrm>
          </p:grpSpPr>
          <p:sp>
            <p:nvSpPr>
              <p:cNvPr id="11" name="Oval 45"/>
              <p:cNvSpPr>
                <a:spLocks noChangeArrowheads="1"/>
              </p:cNvSpPr>
              <p:nvPr/>
            </p:nvSpPr>
            <p:spPr bwMode="auto">
              <a:xfrm>
                <a:off x="480" y="3096"/>
                <a:ext cx="240" cy="192"/>
              </a:xfrm>
              <a:prstGeom prst="ellipse">
                <a:avLst/>
              </a:prstGeom>
              <a:gradFill rotWithShape="0">
                <a:gsLst>
                  <a:gs pos="0">
                    <a:srgbClr val="666699"/>
                  </a:gs>
                  <a:gs pos="100000">
                    <a:srgbClr val="99CCFF"/>
                  </a:gs>
                </a:gsLst>
                <a:lin ang="1890000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17961" dir="2700000" algn="ctr" rotWithShape="0">
                        <a:srgbClr val="969696"/>
                      </a:outerShdw>
                    </a:effectLst>
                  </a14:hiddenEffects>
                </a:ext>
              </a:extLst>
            </p:spPr>
            <p:txBody>
              <a:bodyPr wrap="none" anchor="ctr"/>
              <a:lstStyle/>
              <a:p>
                <a:endParaRPr lang="en-GB" dirty="0"/>
              </a:p>
            </p:txBody>
          </p:sp>
          <p:sp>
            <p:nvSpPr>
              <p:cNvPr id="12" name="Freeform 46"/>
              <p:cNvSpPr>
                <a:spLocks/>
              </p:cNvSpPr>
              <p:nvPr/>
            </p:nvSpPr>
            <p:spPr bwMode="auto">
              <a:xfrm>
                <a:off x="539" y="3123"/>
                <a:ext cx="138" cy="132"/>
              </a:xfrm>
              <a:custGeom>
                <a:avLst/>
                <a:gdLst>
                  <a:gd name="T0" fmla="*/ 0 w 432"/>
                  <a:gd name="T1" fmla="*/ 0 h 576"/>
                  <a:gd name="T2" fmla="*/ 0 w 432"/>
                  <a:gd name="T3" fmla="*/ 576 h 576"/>
                  <a:gd name="T4" fmla="*/ 432 w 432"/>
                  <a:gd name="T5" fmla="*/ 288 h 576"/>
                  <a:gd name="T6" fmla="*/ 0 w 432"/>
                  <a:gd name="T7" fmla="*/ 0 h 576"/>
                </a:gdLst>
                <a:ahLst/>
                <a:cxnLst>
                  <a:cxn ang="0">
                    <a:pos x="T0" y="T1"/>
                  </a:cxn>
                  <a:cxn ang="0">
                    <a:pos x="T2" y="T3"/>
                  </a:cxn>
                  <a:cxn ang="0">
                    <a:pos x="T4" y="T5"/>
                  </a:cxn>
                  <a:cxn ang="0">
                    <a:pos x="T6" y="T7"/>
                  </a:cxn>
                </a:cxnLst>
                <a:rect l="0" t="0" r="r" b="b"/>
                <a:pathLst>
                  <a:path w="432" h="576">
                    <a:moveTo>
                      <a:pt x="0" y="0"/>
                    </a:moveTo>
                    <a:cubicBezTo>
                      <a:pt x="0" y="0"/>
                      <a:pt x="91" y="226"/>
                      <a:pt x="0" y="576"/>
                    </a:cubicBezTo>
                    <a:cubicBezTo>
                      <a:pt x="216" y="432"/>
                      <a:pt x="432" y="288"/>
                      <a:pt x="432" y="288"/>
                    </a:cubicBezTo>
                    <a:lnTo>
                      <a:pt x="0" y="0"/>
                    </a:lnTo>
                    <a:close/>
                  </a:path>
                </a:pathLst>
              </a:custGeom>
              <a:gradFill rotWithShape="1">
                <a:gsLst>
                  <a:gs pos="0">
                    <a:srgbClr val="FFFFCC"/>
                  </a:gs>
                  <a:gs pos="100000">
                    <a:srgbClr val="FFCC66"/>
                  </a:gs>
                </a:gsLst>
                <a:lin ang="18900000" scaled="1"/>
              </a:gradFill>
              <a:ln w="9525" cap="flat" cmpd="sng">
                <a:solidFill>
                  <a:srgbClr val="666699"/>
                </a:solidFill>
                <a:prstDash val="solid"/>
                <a:round/>
                <a:headEnd type="none" w="med" len="med"/>
                <a:tailEnd type="none" w="med" len="med"/>
              </a:ln>
              <a:effectLst>
                <a:outerShdw dist="17961" dir="8100000" algn="ctr" rotWithShape="0">
                  <a:schemeClr val="tx1"/>
                </a:outerShdw>
              </a:effectLst>
            </p:spPr>
            <p:txBody>
              <a:bodyPr wrap="none" anchor="ctr"/>
              <a:lstStyle/>
              <a:p>
                <a:endParaRPr lang="en-GB" dirty="0"/>
              </a:p>
            </p:txBody>
          </p:sp>
        </p:grpSp>
      </p:grpSp>
      <p:grpSp>
        <p:nvGrpSpPr>
          <p:cNvPr id="13" name="Group 47"/>
          <p:cNvGrpSpPr>
            <a:grpSpLocks/>
          </p:cNvGrpSpPr>
          <p:nvPr/>
        </p:nvGrpSpPr>
        <p:grpSpPr bwMode="auto">
          <a:xfrm>
            <a:off x="8512175" y="6342063"/>
            <a:ext cx="304800" cy="244475"/>
            <a:chOff x="768" y="3096"/>
            <a:chExt cx="240" cy="192"/>
          </a:xfrm>
        </p:grpSpPr>
        <p:sp>
          <p:nvSpPr>
            <p:cNvPr id="14" name="Oval 48"/>
            <p:cNvSpPr>
              <a:spLocks noChangeArrowheads="1"/>
            </p:cNvSpPr>
            <p:nvPr/>
          </p:nvSpPr>
          <p:spPr bwMode="auto">
            <a:xfrm>
              <a:off x="768" y="3096"/>
              <a:ext cx="240" cy="192"/>
            </a:xfrm>
            <a:prstGeom prst="ellipse">
              <a:avLst/>
            </a:prstGeom>
            <a:gradFill rotWithShape="0">
              <a:gsLst>
                <a:gs pos="0">
                  <a:srgbClr val="666699"/>
                </a:gs>
                <a:gs pos="100000">
                  <a:srgbClr val="99CCFF"/>
                </a:gs>
              </a:gsLst>
              <a:lin ang="1890000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17961" dir="2700000" algn="ctr" rotWithShape="0">
                      <a:srgbClr val="969696"/>
                    </a:outerShdw>
                  </a:effectLst>
                </a14:hiddenEffects>
              </a:ext>
            </a:extLst>
          </p:spPr>
          <p:txBody>
            <a:bodyPr wrap="none" anchor="ctr"/>
            <a:lstStyle/>
            <a:p>
              <a:endParaRPr lang="en-GB" dirty="0"/>
            </a:p>
          </p:txBody>
        </p:sp>
        <p:sp>
          <p:nvSpPr>
            <p:cNvPr id="15" name="Rectangle 49"/>
            <p:cNvSpPr>
              <a:spLocks noChangeArrowheads="1"/>
            </p:cNvSpPr>
            <p:nvPr/>
          </p:nvSpPr>
          <p:spPr bwMode="auto">
            <a:xfrm>
              <a:off x="840" y="3144"/>
              <a:ext cx="96" cy="96"/>
            </a:xfrm>
            <a:prstGeom prst="rect">
              <a:avLst/>
            </a:prstGeom>
            <a:gradFill rotWithShape="1">
              <a:gsLst>
                <a:gs pos="0">
                  <a:srgbClr val="FFFFCC"/>
                </a:gs>
                <a:gs pos="100000">
                  <a:srgbClr val="FFCC66"/>
                </a:gs>
              </a:gsLst>
              <a:lin ang="18900000" scaled="1"/>
            </a:gradFill>
            <a:ln w="9525" algn="ctr">
              <a:solidFill>
                <a:srgbClr val="666699"/>
              </a:solidFill>
              <a:miter lim="800000"/>
              <a:headEnd/>
              <a:tailEnd/>
            </a:ln>
            <a:effectLst>
              <a:outerShdw dist="17961" dir="8100000" algn="ctr" rotWithShape="0">
                <a:schemeClr val="tx1"/>
              </a:outerShdw>
            </a:effectLst>
          </p:spPr>
          <p:txBody>
            <a:bodyPr wrap="none" anchor="ctr"/>
            <a:lstStyle/>
            <a:p>
              <a:endParaRPr lang="en-GB" dirty="0"/>
            </a:p>
          </p:txBody>
        </p:sp>
      </p:grpSp>
    </p:spTree>
    <p:extLst>
      <p:ext uri="{BB962C8B-B14F-4D97-AF65-F5344CB8AC3E}">
        <p14:creationId xmlns:p14="http://schemas.microsoft.com/office/powerpoint/2010/main" val="30182052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xit" presetSubtype="0" fill="hold" grpId="1" nodeType="clickEffect">
                                  <p:stCondLst>
                                    <p:cond delay="0"/>
                                  </p:stCondLst>
                                  <p:childTnLst>
                                    <p:animEffect transition="out" filter="fade">
                                      <p:cBhvr>
                                        <p:cTn id="14" dur="500"/>
                                        <p:tgtEl>
                                          <p:spTgt spid="5"/>
                                        </p:tgtEl>
                                      </p:cBhvr>
                                    </p:animEffect>
                                    <p:set>
                                      <p:cBhvr>
                                        <p:cTn id="15" dur="1" fill="hold">
                                          <p:stCondLst>
                                            <p:cond delay="499"/>
                                          </p:stCondLst>
                                        </p:cTn>
                                        <p:tgtEl>
                                          <p:spTgt spid="5"/>
                                        </p:tgtEl>
                                        <p:attrNameLst>
                                          <p:attrName>style.visibility</p:attrName>
                                        </p:attrNameLst>
                                      </p:cBhvr>
                                      <p:to>
                                        <p:strVal val="hidden"/>
                                      </p:to>
                                    </p:set>
                                  </p:childTnLst>
                                </p:cTn>
                              </p:par>
                              <p:par>
                                <p:cTn id="16" presetID="10" presetClass="entr" presetSubtype="0" fill="hold" grpId="0" nodeType="with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fade">
                                      <p:cBhvr>
                                        <p:cTn id="18" dur="500"/>
                                        <p:tgtEl>
                                          <p:spTgt spid="6"/>
                                        </p:tgtEl>
                                      </p:cBhvr>
                                    </p:animEffect>
                                  </p:childTnLst>
                                </p:cTn>
                              </p:par>
                            </p:childTnLst>
                          </p:cTn>
                        </p:par>
                        <p:par>
                          <p:cTn id="19" fill="hold">
                            <p:stCondLst>
                              <p:cond delay="500"/>
                            </p:stCondLst>
                            <p:childTnLst>
                              <p:par>
                                <p:cTn id="20" presetID="1" presetClass="entr" presetSubtype="0" fill="hold" nodeType="afterEffect">
                                  <p:stCondLst>
                                    <p:cond delay="0"/>
                                  </p:stCondLst>
                                  <p:childTnLst>
                                    <p:set>
                                      <p:cBhvr>
                                        <p:cTn id="21"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5" grpId="1" animBg="1"/>
      <p:bldP spid="6" grpId="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Planning </a:t>
            </a:r>
            <a:r>
              <a:rPr lang="en-GB" dirty="0"/>
              <a:t>DNS Server </a:t>
            </a:r>
            <a:r>
              <a:rPr lang="en-GB" dirty="0" smtClean="0"/>
              <a:t>Placement</a:t>
            </a:r>
            <a:endParaRPr lang="en-GB" dirty="0"/>
          </a:p>
        </p:txBody>
      </p:sp>
      <p:sp>
        <p:nvSpPr>
          <p:cNvPr id="7" name="Oval 11"/>
          <p:cNvSpPr>
            <a:spLocks noChangeArrowheads="1"/>
          </p:cNvSpPr>
          <p:nvPr/>
        </p:nvSpPr>
        <p:spPr bwMode="auto">
          <a:xfrm>
            <a:off x="282575" y="2914650"/>
            <a:ext cx="3028950" cy="1517650"/>
          </a:xfrm>
          <a:prstGeom prst="ellipse">
            <a:avLst/>
          </a:prstGeom>
          <a:gradFill rotWithShape="1">
            <a:gsLst>
              <a:gs pos="0">
                <a:srgbClr val="F0F1FF"/>
              </a:gs>
              <a:gs pos="100000">
                <a:srgbClr val="B3C8DF"/>
              </a:gs>
            </a:gsLst>
            <a:path path="shape">
              <a:fillToRect l="50000" t="50000" r="50000" b="50000"/>
            </a:path>
          </a:gradFill>
          <a:ln w="9525">
            <a:solidFill>
              <a:srgbClr val="808080"/>
            </a:solidFill>
            <a:round/>
            <a:headEnd/>
            <a:tailEnd/>
          </a:ln>
          <a:effectLst>
            <a:outerShdw dist="35921" dir="2700000" algn="ctr" rotWithShape="0">
              <a:srgbClr val="ADADAD"/>
            </a:outerShdw>
          </a:effectLst>
        </p:spPr>
        <p:txBody>
          <a:bodyPr wrap="none" anchor="ctr"/>
          <a:lstStyle/>
          <a:p>
            <a:pPr>
              <a:defRPr/>
            </a:pPr>
            <a:endParaRPr lang="en-US" dirty="0">
              <a:latin typeface="Arial Narrow" pitchFamily="34" charset="0"/>
            </a:endParaRPr>
          </a:p>
        </p:txBody>
      </p:sp>
      <p:sp>
        <p:nvSpPr>
          <p:cNvPr id="8" name="Text Box 12"/>
          <p:cNvSpPr txBox="1">
            <a:spLocks noChangeArrowheads="1"/>
          </p:cNvSpPr>
          <p:nvPr/>
        </p:nvSpPr>
        <p:spPr bwMode="auto">
          <a:xfrm>
            <a:off x="960438" y="4032250"/>
            <a:ext cx="885825"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lvl1pPr>
              <a:defRPr b="1">
                <a:solidFill>
                  <a:schemeClr val="tx1"/>
                </a:solidFill>
                <a:latin typeface="Verdana" pitchFamily="34" charset="0"/>
              </a:defRPr>
            </a:lvl1pPr>
            <a:lvl2pPr marL="742950" indent="-285750">
              <a:defRPr b="1">
                <a:solidFill>
                  <a:schemeClr val="tx1"/>
                </a:solidFill>
                <a:latin typeface="Verdana" pitchFamily="34" charset="0"/>
              </a:defRPr>
            </a:lvl2pPr>
            <a:lvl3pPr marL="1143000" indent="-228600">
              <a:defRPr b="1">
                <a:solidFill>
                  <a:schemeClr val="tx1"/>
                </a:solidFill>
                <a:latin typeface="Verdana" pitchFamily="34" charset="0"/>
              </a:defRPr>
            </a:lvl3pPr>
            <a:lvl4pPr marL="1600200" indent="-228600">
              <a:defRPr b="1">
                <a:solidFill>
                  <a:schemeClr val="tx1"/>
                </a:solidFill>
                <a:latin typeface="Verdana" pitchFamily="34" charset="0"/>
              </a:defRPr>
            </a:lvl4pPr>
            <a:lvl5pPr marL="2057400" indent="-228600">
              <a:defRPr b="1">
                <a:solidFill>
                  <a:schemeClr val="tx1"/>
                </a:solidFill>
                <a:latin typeface="Verdana" pitchFamily="34" charset="0"/>
              </a:defRPr>
            </a:lvl5pPr>
            <a:lvl6pPr marL="2514600" indent="-228600" algn="ctr" eaLnBrk="0" fontAlgn="base" hangingPunct="0">
              <a:spcBef>
                <a:spcPct val="0"/>
              </a:spcBef>
              <a:spcAft>
                <a:spcPct val="0"/>
              </a:spcAft>
              <a:defRPr b="1">
                <a:solidFill>
                  <a:schemeClr val="tx1"/>
                </a:solidFill>
                <a:latin typeface="Verdana" pitchFamily="34" charset="0"/>
              </a:defRPr>
            </a:lvl6pPr>
            <a:lvl7pPr marL="2971800" indent="-228600" algn="ctr" eaLnBrk="0" fontAlgn="base" hangingPunct="0">
              <a:spcBef>
                <a:spcPct val="0"/>
              </a:spcBef>
              <a:spcAft>
                <a:spcPct val="0"/>
              </a:spcAft>
              <a:defRPr b="1">
                <a:solidFill>
                  <a:schemeClr val="tx1"/>
                </a:solidFill>
                <a:latin typeface="Verdana" pitchFamily="34" charset="0"/>
              </a:defRPr>
            </a:lvl7pPr>
            <a:lvl8pPr marL="3429000" indent="-228600" algn="ctr" eaLnBrk="0" fontAlgn="base" hangingPunct="0">
              <a:spcBef>
                <a:spcPct val="0"/>
              </a:spcBef>
              <a:spcAft>
                <a:spcPct val="0"/>
              </a:spcAft>
              <a:defRPr b="1">
                <a:solidFill>
                  <a:schemeClr val="tx1"/>
                </a:solidFill>
                <a:latin typeface="Verdana" pitchFamily="34" charset="0"/>
              </a:defRPr>
            </a:lvl8pPr>
            <a:lvl9pPr marL="3886200" indent="-228600" algn="ctr" eaLnBrk="0" fontAlgn="base" hangingPunct="0">
              <a:spcBef>
                <a:spcPct val="0"/>
              </a:spcBef>
              <a:spcAft>
                <a:spcPct val="0"/>
              </a:spcAft>
              <a:defRPr b="1">
                <a:solidFill>
                  <a:schemeClr val="tx1"/>
                </a:solidFill>
                <a:latin typeface="Verdana" pitchFamily="34" charset="0"/>
              </a:defRPr>
            </a:lvl9pPr>
          </a:lstStyle>
          <a:p>
            <a:r>
              <a:rPr lang="en-US" sz="1600" dirty="0">
                <a:latin typeface="Arial Narrow" pitchFamily="34" charset="0"/>
              </a:rPr>
              <a:t>Subnet 1</a:t>
            </a:r>
          </a:p>
        </p:txBody>
      </p:sp>
      <p:sp>
        <p:nvSpPr>
          <p:cNvPr id="9" name="Oval 13"/>
          <p:cNvSpPr>
            <a:spLocks noChangeArrowheads="1"/>
          </p:cNvSpPr>
          <p:nvPr/>
        </p:nvSpPr>
        <p:spPr bwMode="auto">
          <a:xfrm>
            <a:off x="3641725" y="1419225"/>
            <a:ext cx="3028950" cy="1519238"/>
          </a:xfrm>
          <a:prstGeom prst="ellipse">
            <a:avLst/>
          </a:prstGeom>
          <a:gradFill rotWithShape="1">
            <a:gsLst>
              <a:gs pos="0">
                <a:srgbClr val="F0F1FF"/>
              </a:gs>
              <a:gs pos="100000">
                <a:srgbClr val="B3C8DF"/>
              </a:gs>
            </a:gsLst>
            <a:path path="shape">
              <a:fillToRect l="50000" t="50000" r="50000" b="50000"/>
            </a:path>
          </a:gradFill>
          <a:ln w="9525">
            <a:solidFill>
              <a:srgbClr val="808080"/>
            </a:solidFill>
            <a:round/>
            <a:headEnd/>
            <a:tailEnd/>
          </a:ln>
          <a:effectLst>
            <a:outerShdw dist="35921" dir="2700000" algn="ctr" rotWithShape="0">
              <a:srgbClr val="ADADAD"/>
            </a:outerShdw>
          </a:effectLst>
        </p:spPr>
        <p:txBody>
          <a:bodyPr wrap="none" anchor="ctr"/>
          <a:lstStyle/>
          <a:p>
            <a:pPr>
              <a:defRPr/>
            </a:pPr>
            <a:endParaRPr lang="en-US" dirty="0">
              <a:latin typeface="Arial Narrow" pitchFamily="34" charset="0"/>
            </a:endParaRPr>
          </a:p>
        </p:txBody>
      </p:sp>
      <p:sp>
        <p:nvSpPr>
          <p:cNvPr id="10" name="Text Box 14"/>
          <p:cNvSpPr txBox="1">
            <a:spLocks noChangeArrowheads="1"/>
          </p:cNvSpPr>
          <p:nvPr/>
        </p:nvSpPr>
        <p:spPr bwMode="auto">
          <a:xfrm>
            <a:off x="4418013" y="1458913"/>
            <a:ext cx="885825"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lvl1pPr>
              <a:defRPr b="1">
                <a:solidFill>
                  <a:schemeClr val="tx1"/>
                </a:solidFill>
                <a:latin typeface="Verdana" pitchFamily="34" charset="0"/>
              </a:defRPr>
            </a:lvl1pPr>
            <a:lvl2pPr marL="742950" indent="-285750">
              <a:defRPr b="1">
                <a:solidFill>
                  <a:schemeClr val="tx1"/>
                </a:solidFill>
                <a:latin typeface="Verdana" pitchFamily="34" charset="0"/>
              </a:defRPr>
            </a:lvl2pPr>
            <a:lvl3pPr marL="1143000" indent="-228600">
              <a:defRPr b="1">
                <a:solidFill>
                  <a:schemeClr val="tx1"/>
                </a:solidFill>
                <a:latin typeface="Verdana" pitchFamily="34" charset="0"/>
              </a:defRPr>
            </a:lvl3pPr>
            <a:lvl4pPr marL="1600200" indent="-228600">
              <a:defRPr b="1">
                <a:solidFill>
                  <a:schemeClr val="tx1"/>
                </a:solidFill>
                <a:latin typeface="Verdana" pitchFamily="34" charset="0"/>
              </a:defRPr>
            </a:lvl4pPr>
            <a:lvl5pPr marL="2057400" indent="-228600">
              <a:defRPr b="1">
                <a:solidFill>
                  <a:schemeClr val="tx1"/>
                </a:solidFill>
                <a:latin typeface="Verdana" pitchFamily="34" charset="0"/>
              </a:defRPr>
            </a:lvl5pPr>
            <a:lvl6pPr marL="2514600" indent="-228600" algn="ctr" eaLnBrk="0" fontAlgn="base" hangingPunct="0">
              <a:spcBef>
                <a:spcPct val="0"/>
              </a:spcBef>
              <a:spcAft>
                <a:spcPct val="0"/>
              </a:spcAft>
              <a:defRPr b="1">
                <a:solidFill>
                  <a:schemeClr val="tx1"/>
                </a:solidFill>
                <a:latin typeface="Verdana" pitchFamily="34" charset="0"/>
              </a:defRPr>
            </a:lvl6pPr>
            <a:lvl7pPr marL="2971800" indent="-228600" algn="ctr" eaLnBrk="0" fontAlgn="base" hangingPunct="0">
              <a:spcBef>
                <a:spcPct val="0"/>
              </a:spcBef>
              <a:spcAft>
                <a:spcPct val="0"/>
              </a:spcAft>
              <a:defRPr b="1">
                <a:solidFill>
                  <a:schemeClr val="tx1"/>
                </a:solidFill>
                <a:latin typeface="Verdana" pitchFamily="34" charset="0"/>
              </a:defRPr>
            </a:lvl7pPr>
            <a:lvl8pPr marL="3429000" indent="-228600" algn="ctr" eaLnBrk="0" fontAlgn="base" hangingPunct="0">
              <a:spcBef>
                <a:spcPct val="0"/>
              </a:spcBef>
              <a:spcAft>
                <a:spcPct val="0"/>
              </a:spcAft>
              <a:defRPr b="1">
                <a:solidFill>
                  <a:schemeClr val="tx1"/>
                </a:solidFill>
                <a:latin typeface="Verdana" pitchFamily="34" charset="0"/>
              </a:defRPr>
            </a:lvl8pPr>
            <a:lvl9pPr marL="3886200" indent="-228600" algn="ctr" eaLnBrk="0" fontAlgn="base" hangingPunct="0">
              <a:spcBef>
                <a:spcPct val="0"/>
              </a:spcBef>
              <a:spcAft>
                <a:spcPct val="0"/>
              </a:spcAft>
              <a:defRPr b="1">
                <a:solidFill>
                  <a:schemeClr val="tx1"/>
                </a:solidFill>
                <a:latin typeface="Verdana" pitchFamily="34" charset="0"/>
              </a:defRPr>
            </a:lvl9pPr>
          </a:lstStyle>
          <a:p>
            <a:r>
              <a:rPr lang="en-US" sz="1600" dirty="0">
                <a:latin typeface="Arial Narrow" pitchFamily="34" charset="0"/>
              </a:rPr>
              <a:t>Subnet 2</a:t>
            </a:r>
          </a:p>
        </p:txBody>
      </p:sp>
      <p:sp>
        <p:nvSpPr>
          <p:cNvPr id="11" name="Line 15"/>
          <p:cNvSpPr>
            <a:spLocks noChangeShapeType="1"/>
          </p:cNvSpPr>
          <p:nvPr/>
        </p:nvSpPr>
        <p:spPr bwMode="auto">
          <a:xfrm flipV="1">
            <a:off x="4060825" y="1898650"/>
            <a:ext cx="842963" cy="663575"/>
          </a:xfrm>
          <a:prstGeom prst="line">
            <a:avLst/>
          </a:prstGeom>
          <a:noFill/>
          <a:ln w="38100">
            <a:solidFill>
              <a:srgbClr val="333333"/>
            </a:solidFill>
            <a:round/>
            <a:headEnd/>
            <a:tailEnd/>
          </a:ln>
          <a:extLst>
            <a:ext uri="{909E8E84-426E-40DD-AFC4-6F175D3DCCD1}">
              <a14:hiddenFill xmlns:a14="http://schemas.microsoft.com/office/drawing/2010/main">
                <a:noFill/>
              </a14:hiddenFill>
            </a:ext>
          </a:extLst>
        </p:spPr>
        <p:txBody>
          <a:bodyPr anchor="ctr"/>
          <a:lstStyle/>
          <a:p>
            <a:endParaRPr lang="en-GB" dirty="0"/>
          </a:p>
        </p:txBody>
      </p:sp>
      <p:sp>
        <p:nvSpPr>
          <p:cNvPr id="12" name="Line 16"/>
          <p:cNvSpPr>
            <a:spLocks noChangeShapeType="1"/>
          </p:cNvSpPr>
          <p:nvPr/>
        </p:nvSpPr>
        <p:spPr bwMode="auto">
          <a:xfrm flipV="1">
            <a:off x="5233988" y="2174875"/>
            <a:ext cx="842962" cy="661988"/>
          </a:xfrm>
          <a:prstGeom prst="line">
            <a:avLst/>
          </a:prstGeom>
          <a:noFill/>
          <a:ln w="38100">
            <a:solidFill>
              <a:srgbClr val="333333"/>
            </a:solidFill>
            <a:round/>
            <a:headEnd/>
            <a:tailEnd/>
          </a:ln>
          <a:extLst>
            <a:ext uri="{909E8E84-426E-40DD-AFC4-6F175D3DCCD1}">
              <a14:hiddenFill xmlns:a14="http://schemas.microsoft.com/office/drawing/2010/main">
                <a:noFill/>
              </a14:hiddenFill>
            </a:ext>
          </a:extLst>
        </p:spPr>
        <p:txBody>
          <a:bodyPr anchor="ctr"/>
          <a:lstStyle/>
          <a:p>
            <a:endParaRPr lang="en-GB" dirty="0"/>
          </a:p>
        </p:txBody>
      </p:sp>
      <p:pic>
        <p:nvPicPr>
          <p:cNvPr id="13" name="Picture 17" descr="Computer_DesktopComputerSansKeyboard0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889375" y="1895475"/>
            <a:ext cx="744538" cy="906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 name="Picture 18" descr="Computer_DesktopComputerSansKeyboard0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046663" y="2174875"/>
            <a:ext cx="744537" cy="906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Line 19"/>
          <p:cNvSpPr>
            <a:spLocks noChangeShapeType="1"/>
          </p:cNvSpPr>
          <p:nvPr/>
        </p:nvSpPr>
        <p:spPr bwMode="auto">
          <a:xfrm flipV="1">
            <a:off x="5441950" y="1704975"/>
            <a:ext cx="428625" cy="330200"/>
          </a:xfrm>
          <a:prstGeom prst="line">
            <a:avLst/>
          </a:prstGeom>
          <a:noFill/>
          <a:ln w="38100">
            <a:solidFill>
              <a:srgbClr val="333333"/>
            </a:solidFill>
            <a:round/>
            <a:headEnd/>
            <a:tailEnd/>
          </a:ln>
          <a:extLst>
            <a:ext uri="{909E8E84-426E-40DD-AFC4-6F175D3DCCD1}">
              <a14:hiddenFill xmlns:a14="http://schemas.microsoft.com/office/drawing/2010/main">
                <a:noFill/>
              </a14:hiddenFill>
            </a:ext>
          </a:extLst>
        </p:spPr>
        <p:txBody>
          <a:bodyPr anchor="ctr"/>
          <a:lstStyle/>
          <a:p>
            <a:endParaRPr lang="en-GB" dirty="0"/>
          </a:p>
        </p:txBody>
      </p:sp>
      <p:pic>
        <p:nvPicPr>
          <p:cNvPr id="16" name="Picture 20" descr="Server01"/>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464175" y="919163"/>
            <a:ext cx="798513" cy="1011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 name="Picture 21" descr="Database01"/>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921375" y="1487488"/>
            <a:ext cx="571500" cy="46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 name="Freeform 22"/>
          <p:cNvSpPr>
            <a:spLocks/>
          </p:cNvSpPr>
          <p:nvPr/>
        </p:nvSpPr>
        <p:spPr bwMode="auto">
          <a:xfrm>
            <a:off x="825500" y="3032125"/>
            <a:ext cx="2254250" cy="731838"/>
          </a:xfrm>
          <a:custGeom>
            <a:avLst/>
            <a:gdLst>
              <a:gd name="T0" fmla="*/ 0 w 1323"/>
              <a:gd name="T1" fmla="*/ 2147483647 h 430"/>
              <a:gd name="T2" fmla="*/ 2147483647 w 1323"/>
              <a:gd name="T3" fmla="*/ 0 h 430"/>
              <a:gd name="T4" fmla="*/ 2147483647 w 1323"/>
              <a:gd name="T5" fmla="*/ 2147483647 h 430"/>
              <a:gd name="T6" fmla="*/ 2147483647 w 1323"/>
              <a:gd name="T7" fmla="*/ 2147483647 h 430"/>
              <a:gd name="T8" fmla="*/ 0 60000 65536"/>
              <a:gd name="T9" fmla="*/ 0 60000 65536"/>
              <a:gd name="T10" fmla="*/ 0 60000 65536"/>
              <a:gd name="T11" fmla="*/ 0 60000 65536"/>
              <a:gd name="T12" fmla="*/ 0 w 1323"/>
              <a:gd name="T13" fmla="*/ 0 h 430"/>
              <a:gd name="T14" fmla="*/ 1323 w 1323"/>
              <a:gd name="T15" fmla="*/ 430 h 430"/>
            </a:gdLst>
            <a:ahLst/>
            <a:cxnLst>
              <a:cxn ang="T8">
                <a:pos x="T0" y="T1"/>
              </a:cxn>
              <a:cxn ang="T9">
                <a:pos x="T2" y="T3"/>
              </a:cxn>
              <a:cxn ang="T10">
                <a:pos x="T4" y="T5"/>
              </a:cxn>
              <a:cxn ang="T11">
                <a:pos x="T6" y="T7"/>
              </a:cxn>
            </a:cxnLst>
            <a:rect l="T12" t="T13" r="T14" b="T15"/>
            <a:pathLst>
              <a:path w="1323" h="430">
                <a:moveTo>
                  <a:pt x="0" y="227"/>
                </a:moveTo>
                <a:lnTo>
                  <a:pt x="349" y="0"/>
                </a:lnTo>
                <a:lnTo>
                  <a:pt x="1323" y="211"/>
                </a:lnTo>
                <a:lnTo>
                  <a:pt x="1015" y="430"/>
                </a:lnTo>
              </a:path>
            </a:pathLst>
          </a:custGeom>
          <a:noFill/>
          <a:ln w="38100">
            <a:solidFill>
              <a:srgbClr val="333333"/>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en-GB" dirty="0"/>
          </a:p>
        </p:txBody>
      </p:sp>
      <p:pic>
        <p:nvPicPr>
          <p:cNvPr id="19" name="Picture 23" descr="Computer_DesktopComputerSansKeyboard0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34975" y="3003550"/>
            <a:ext cx="744538" cy="904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 name="Picture 24" descr="Computer_DesktopComputerSansKeyboard0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298700" y="3516313"/>
            <a:ext cx="744538" cy="906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 name="Freeform 25"/>
          <p:cNvSpPr>
            <a:spLocks/>
          </p:cNvSpPr>
          <p:nvPr/>
        </p:nvSpPr>
        <p:spPr bwMode="auto">
          <a:xfrm>
            <a:off x="1817688" y="1643063"/>
            <a:ext cx="4808537" cy="1455737"/>
          </a:xfrm>
          <a:custGeom>
            <a:avLst/>
            <a:gdLst>
              <a:gd name="T0" fmla="*/ 0 w 2822"/>
              <a:gd name="T1" fmla="*/ 2147483647 h 854"/>
              <a:gd name="T2" fmla="*/ 2147483647 w 2822"/>
              <a:gd name="T3" fmla="*/ 0 h 854"/>
              <a:gd name="T4" fmla="*/ 2147483647 w 2822"/>
              <a:gd name="T5" fmla="*/ 2147483647 h 854"/>
              <a:gd name="T6" fmla="*/ 0 60000 65536"/>
              <a:gd name="T7" fmla="*/ 0 60000 65536"/>
              <a:gd name="T8" fmla="*/ 0 60000 65536"/>
              <a:gd name="T9" fmla="*/ 0 w 2822"/>
              <a:gd name="T10" fmla="*/ 0 h 854"/>
              <a:gd name="T11" fmla="*/ 2822 w 2822"/>
              <a:gd name="T12" fmla="*/ 854 h 854"/>
            </a:gdLst>
            <a:ahLst/>
            <a:cxnLst>
              <a:cxn ang="T6">
                <a:pos x="T0" y="T1"/>
              </a:cxn>
              <a:cxn ang="T7">
                <a:pos x="T2" y="T3"/>
              </a:cxn>
              <a:cxn ang="T8">
                <a:pos x="T4" y="T5"/>
              </a:cxn>
            </a:cxnLst>
            <a:rect l="T9" t="T10" r="T11" b="T12"/>
            <a:pathLst>
              <a:path w="2822" h="854">
                <a:moveTo>
                  <a:pt x="0" y="854"/>
                </a:moveTo>
                <a:lnTo>
                  <a:pt x="1094" y="0"/>
                </a:lnTo>
                <a:lnTo>
                  <a:pt x="2822" y="381"/>
                </a:lnTo>
              </a:path>
            </a:pathLst>
          </a:custGeom>
          <a:noFill/>
          <a:ln w="38100">
            <a:solidFill>
              <a:srgbClr val="333333"/>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en-GB" dirty="0"/>
          </a:p>
        </p:txBody>
      </p:sp>
      <p:pic>
        <p:nvPicPr>
          <p:cNvPr id="22" name="Picture 26" descr="Rackmount_Router01"/>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2266950" y="2057400"/>
            <a:ext cx="962025" cy="614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 name="Line 27"/>
          <p:cNvSpPr>
            <a:spLocks noChangeShapeType="1"/>
          </p:cNvSpPr>
          <p:nvPr/>
        </p:nvSpPr>
        <p:spPr bwMode="auto">
          <a:xfrm flipV="1">
            <a:off x="1392238" y="3225800"/>
            <a:ext cx="842962" cy="663575"/>
          </a:xfrm>
          <a:prstGeom prst="line">
            <a:avLst/>
          </a:prstGeom>
          <a:noFill/>
          <a:ln w="38100">
            <a:solidFill>
              <a:srgbClr val="333333"/>
            </a:solidFill>
            <a:round/>
            <a:headEnd/>
            <a:tailEnd/>
          </a:ln>
          <a:extLst>
            <a:ext uri="{909E8E84-426E-40DD-AFC4-6F175D3DCCD1}">
              <a14:hiddenFill xmlns:a14="http://schemas.microsoft.com/office/drawing/2010/main">
                <a:noFill/>
              </a14:hiddenFill>
            </a:ext>
          </a:extLst>
        </p:spPr>
        <p:txBody>
          <a:bodyPr anchor="ctr"/>
          <a:lstStyle/>
          <a:p>
            <a:endParaRPr lang="en-GB" dirty="0"/>
          </a:p>
        </p:txBody>
      </p:sp>
      <p:pic>
        <p:nvPicPr>
          <p:cNvPr id="24" name="Picture 28" descr="Computer_DesktopComputerSansKeyboard0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366838" y="3251200"/>
            <a:ext cx="744537" cy="906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5" name="Group 29"/>
          <p:cNvGrpSpPr>
            <a:grpSpLocks/>
          </p:cNvGrpSpPr>
          <p:nvPr/>
        </p:nvGrpSpPr>
        <p:grpSpPr bwMode="auto">
          <a:xfrm>
            <a:off x="6297613" y="1020763"/>
            <a:ext cx="1628775" cy="381000"/>
            <a:chOff x="4265" y="2003"/>
            <a:chExt cx="1026" cy="240"/>
          </a:xfrm>
        </p:grpSpPr>
        <p:sp>
          <p:nvSpPr>
            <p:cNvPr id="26" name="Line 30"/>
            <p:cNvSpPr>
              <a:spLocks noChangeShapeType="1"/>
            </p:cNvSpPr>
            <p:nvPr/>
          </p:nvSpPr>
          <p:spPr bwMode="auto">
            <a:xfrm rot="16200000" flipV="1">
              <a:off x="4409" y="1973"/>
              <a:ext cx="0" cy="288"/>
            </a:xfrm>
            <a:prstGeom prst="line">
              <a:avLst/>
            </a:prstGeom>
            <a:noFill/>
            <a:ln w="38100">
              <a:solidFill>
                <a:srgbClr val="CC0000"/>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GB" dirty="0"/>
            </a:p>
          </p:txBody>
        </p:sp>
        <p:sp>
          <p:nvSpPr>
            <p:cNvPr id="27" name="AutoShape 31"/>
            <p:cNvSpPr>
              <a:spLocks noChangeArrowheads="1"/>
            </p:cNvSpPr>
            <p:nvPr/>
          </p:nvSpPr>
          <p:spPr bwMode="auto">
            <a:xfrm>
              <a:off x="4423" y="2003"/>
              <a:ext cx="868" cy="240"/>
            </a:xfrm>
            <a:prstGeom prst="roundRect">
              <a:avLst>
                <a:gd name="adj" fmla="val 4167"/>
              </a:avLst>
            </a:prstGeom>
            <a:solidFill>
              <a:schemeClr val="bg1"/>
            </a:solidFill>
            <a:ln w="9525">
              <a:solidFill>
                <a:srgbClr val="4D4D4D"/>
              </a:solidFill>
              <a:round/>
              <a:headEnd/>
              <a:tailEnd/>
            </a:ln>
            <a:effectLst>
              <a:outerShdw dist="35921" dir="2700000" algn="ctr" rotWithShape="0">
                <a:srgbClr val="AFAFAF"/>
              </a:outerShdw>
            </a:effectLst>
          </p:spPr>
          <p:txBody>
            <a:bodyPr anchor="ctr"/>
            <a:lstStyle/>
            <a:p>
              <a:pPr>
                <a:defRPr/>
              </a:pPr>
              <a:r>
                <a:rPr lang="en-US" dirty="0">
                  <a:latin typeface="Arial Narrow" pitchFamily="34" charset="0"/>
                </a:rPr>
                <a:t>DNS Server</a:t>
              </a:r>
            </a:p>
          </p:txBody>
        </p:sp>
      </p:grpSp>
      <p:grpSp>
        <p:nvGrpSpPr>
          <p:cNvPr id="28" name="Group 32"/>
          <p:cNvGrpSpPr>
            <a:grpSpLocks/>
          </p:cNvGrpSpPr>
          <p:nvPr/>
        </p:nvGrpSpPr>
        <p:grpSpPr bwMode="auto">
          <a:xfrm>
            <a:off x="6630988" y="1544638"/>
            <a:ext cx="1368425" cy="555625"/>
            <a:chOff x="4429" y="2278"/>
            <a:chExt cx="862" cy="350"/>
          </a:xfrm>
        </p:grpSpPr>
        <p:sp>
          <p:nvSpPr>
            <p:cNvPr id="29" name="Line 33"/>
            <p:cNvSpPr>
              <a:spLocks noChangeShapeType="1"/>
            </p:cNvSpPr>
            <p:nvPr/>
          </p:nvSpPr>
          <p:spPr bwMode="auto">
            <a:xfrm rot="16200000" flipV="1">
              <a:off x="4573" y="2256"/>
              <a:ext cx="0" cy="288"/>
            </a:xfrm>
            <a:prstGeom prst="line">
              <a:avLst/>
            </a:prstGeom>
            <a:noFill/>
            <a:ln w="38100">
              <a:solidFill>
                <a:srgbClr val="CC0000"/>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GB" dirty="0"/>
            </a:p>
          </p:txBody>
        </p:sp>
        <p:sp>
          <p:nvSpPr>
            <p:cNvPr id="30" name="AutoShape 34"/>
            <p:cNvSpPr>
              <a:spLocks noChangeArrowheads="1"/>
            </p:cNvSpPr>
            <p:nvPr/>
          </p:nvSpPr>
          <p:spPr bwMode="auto">
            <a:xfrm>
              <a:off x="4607" y="2278"/>
              <a:ext cx="684" cy="350"/>
            </a:xfrm>
            <a:prstGeom prst="roundRect">
              <a:avLst>
                <a:gd name="adj" fmla="val 4167"/>
              </a:avLst>
            </a:prstGeom>
            <a:solidFill>
              <a:schemeClr val="bg1"/>
            </a:solidFill>
            <a:ln w="9525">
              <a:solidFill>
                <a:srgbClr val="4D4D4D"/>
              </a:solidFill>
              <a:round/>
              <a:headEnd/>
              <a:tailEnd/>
            </a:ln>
            <a:effectLst>
              <a:outerShdw dist="35921" dir="2700000" algn="ctr" rotWithShape="0">
                <a:srgbClr val="AFAFAF"/>
              </a:outerShdw>
            </a:effectLst>
          </p:spPr>
          <p:txBody>
            <a:bodyPr anchor="ctr"/>
            <a:lstStyle/>
            <a:p>
              <a:pPr>
                <a:lnSpc>
                  <a:spcPct val="85000"/>
                </a:lnSpc>
                <a:defRPr/>
              </a:pPr>
              <a:r>
                <a:rPr lang="en-US" dirty="0">
                  <a:latin typeface="Arial Narrow" pitchFamily="34" charset="0"/>
                </a:rPr>
                <a:t>DNS Zone</a:t>
              </a:r>
            </a:p>
          </p:txBody>
        </p:sp>
      </p:grpSp>
      <p:grpSp>
        <p:nvGrpSpPr>
          <p:cNvPr id="31" name="Group 38"/>
          <p:cNvGrpSpPr>
            <a:grpSpLocks/>
          </p:cNvGrpSpPr>
          <p:nvPr/>
        </p:nvGrpSpPr>
        <p:grpSpPr bwMode="auto">
          <a:xfrm>
            <a:off x="4746625" y="3078163"/>
            <a:ext cx="1320800" cy="719137"/>
            <a:chOff x="3298" y="3207"/>
            <a:chExt cx="832" cy="453"/>
          </a:xfrm>
        </p:grpSpPr>
        <p:sp>
          <p:nvSpPr>
            <p:cNvPr id="32" name="Line 39"/>
            <p:cNvSpPr>
              <a:spLocks noChangeShapeType="1"/>
            </p:cNvSpPr>
            <p:nvPr/>
          </p:nvSpPr>
          <p:spPr bwMode="auto">
            <a:xfrm flipV="1">
              <a:off x="3714" y="3207"/>
              <a:ext cx="0" cy="288"/>
            </a:xfrm>
            <a:prstGeom prst="line">
              <a:avLst/>
            </a:prstGeom>
            <a:noFill/>
            <a:ln w="38100">
              <a:solidFill>
                <a:srgbClr val="CC0000"/>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GB" dirty="0"/>
            </a:p>
          </p:txBody>
        </p:sp>
        <p:sp>
          <p:nvSpPr>
            <p:cNvPr id="33" name="AutoShape 40"/>
            <p:cNvSpPr>
              <a:spLocks noChangeArrowheads="1"/>
            </p:cNvSpPr>
            <p:nvPr/>
          </p:nvSpPr>
          <p:spPr bwMode="auto">
            <a:xfrm>
              <a:off x="3298" y="3420"/>
              <a:ext cx="832" cy="240"/>
            </a:xfrm>
            <a:prstGeom prst="roundRect">
              <a:avLst>
                <a:gd name="adj" fmla="val 4167"/>
              </a:avLst>
            </a:prstGeom>
            <a:solidFill>
              <a:schemeClr val="bg1"/>
            </a:solidFill>
            <a:ln w="9525">
              <a:solidFill>
                <a:srgbClr val="4D4D4D"/>
              </a:solidFill>
              <a:round/>
              <a:headEnd/>
              <a:tailEnd/>
            </a:ln>
            <a:effectLst>
              <a:outerShdw dist="35921" dir="2700000" algn="ctr" rotWithShape="0">
                <a:srgbClr val="AFAFAF"/>
              </a:outerShdw>
            </a:effectLst>
          </p:spPr>
          <p:txBody>
            <a:bodyPr anchor="ctr"/>
            <a:lstStyle/>
            <a:p>
              <a:pPr>
                <a:defRPr/>
              </a:pPr>
              <a:r>
                <a:rPr lang="en-US" dirty="0">
                  <a:latin typeface="Arial Narrow" pitchFamily="34" charset="0"/>
                </a:rPr>
                <a:t>DNS Client</a:t>
              </a:r>
            </a:p>
          </p:txBody>
        </p:sp>
      </p:grpSp>
      <p:sp>
        <p:nvSpPr>
          <p:cNvPr id="34" name="Line 39"/>
          <p:cNvSpPr>
            <a:spLocks noChangeShapeType="1"/>
          </p:cNvSpPr>
          <p:nvPr/>
        </p:nvSpPr>
        <p:spPr bwMode="auto">
          <a:xfrm flipV="1">
            <a:off x="2695575" y="4494213"/>
            <a:ext cx="0" cy="457200"/>
          </a:xfrm>
          <a:prstGeom prst="line">
            <a:avLst/>
          </a:prstGeom>
          <a:noFill/>
          <a:ln w="38100">
            <a:solidFill>
              <a:srgbClr val="CC0000"/>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GB" dirty="0"/>
          </a:p>
        </p:txBody>
      </p:sp>
      <p:sp>
        <p:nvSpPr>
          <p:cNvPr id="35" name="AutoShape 40"/>
          <p:cNvSpPr>
            <a:spLocks noChangeArrowheads="1"/>
          </p:cNvSpPr>
          <p:nvPr/>
        </p:nvSpPr>
        <p:spPr bwMode="auto">
          <a:xfrm>
            <a:off x="2035175" y="4832350"/>
            <a:ext cx="1320800" cy="381000"/>
          </a:xfrm>
          <a:prstGeom prst="roundRect">
            <a:avLst>
              <a:gd name="adj" fmla="val 4167"/>
            </a:avLst>
          </a:prstGeom>
          <a:solidFill>
            <a:schemeClr val="bg1"/>
          </a:solidFill>
          <a:ln w="9525">
            <a:solidFill>
              <a:srgbClr val="4D4D4D"/>
            </a:solidFill>
            <a:round/>
            <a:headEnd/>
            <a:tailEnd/>
          </a:ln>
          <a:effectLst>
            <a:outerShdw dist="35921" dir="2700000" algn="ctr" rotWithShape="0">
              <a:srgbClr val="AFAFAF"/>
            </a:outerShdw>
          </a:effectLst>
        </p:spPr>
        <p:txBody>
          <a:bodyPr anchor="ctr"/>
          <a:lstStyle/>
          <a:p>
            <a:pPr>
              <a:defRPr/>
            </a:pPr>
            <a:r>
              <a:rPr lang="en-US" dirty="0">
                <a:latin typeface="Arial Narrow" pitchFamily="34" charset="0"/>
              </a:rPr>
              <a:t>DNS Client</a:t>
            </a:r>
          </a:p>
        </p:txBody>
      </p:sp>
      <p:sp>
        <p:nvSpPr>
          <p:cNvPr id="36" name="Oval 11"/>
          <p:cNvSpPr>
            <a:spLocks noChangeArrowheads="1"/>
          </p:cNvSpPr>
          <p:nvPr/>
        </p:nvSpPr>
        <p:spPr bwMode="auto">
          <a:xfrm>
            <a:off x="4375818" y="4505655"/>
            <a:ext cx="3030538" cy="1517650"/>
          </a:xfrm>
          <a:prstGeom prst="ellipse">
            <a:avLst/>
          </a:prstGeom>
          <a:gradFill rotWithShape="1">
            <a:gsLst>
              <a:gs pos="0">
                <a:srgbClr val="F0F1FF"/>
              </a:gs>
              <a:gs pos="100000">
                <a:srgbClr val="B3C8DF"/>
              </a:gs>
            </a:gsLst>
            <a:path path="shape">
              <a:fillToRect l="50000" t="50000" r="50000" b="50000"/>
            </a:path>
          </a:gradFill>
          <a:ln w="9525">
            <a:solidFill>
              <a:srgbClr val="808080"/>
            </a:solidFill>
            <a:round/>
            <a:headEnd/>
            <a:tailEnd/>
          </a:ln>
          <a:effectLst>
            <a:outerShdw dist="35921" dir="2700000" algn="ctr" rotWithShape="0">
              <a:srgbClr val="ADADAD"/>
            </a:outerShdw>
          </a:effectLst>
        </p:spPr>
        <p:txBody>
          <a:bodyPr wrap="none" anchor="ctr"/>
          <a:lstStyle/>
          <a:p>
            <a:pPr>
              <a:defRPr/>
            </a:pPr>
            <a:endParaRPr lang="en-US" dirty="0">
              <a:latin typeface="Arial Narrow" pitchFamily="34" charset="0"/>
            </a:endParaRPr>
          </a:p>
        </p:txBody>
      </p:sp>
      <p:sp>
        <p:nvSpPr>
          <p:cNvPr id="37" name="Text Box 12"/>
          <p:cNvSpPr txBox="1">
            <a:spLocks noChangeArrowheads="1"/>
          </p:cNvSpPr>
          <p:nvPr/>
        </p:nvSpPr>
        <p:spPr bwMode="auto">
          <a:xfrm>
            <a:off x="4715543" y="5542293"/>
            <a:ext cx="892175"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lvl1pPr>
              <a:defRPr b="1">
                <a:solidFill>
                  <a:schemeClr val="tx1"/>
                </a:solidFill>
                <a:latin typeface="Verdana" pitchFamily="34" charset="0"/>
              </a:defRPr>
            </a:lvl1pPr>
            <a:lvl2pPr marL="742950" indent="-285750">
              <a:defRPr b="1">
                <a:solidFill>
                  <a:schemeClr val="tx1"/>
                </a:solidFill>
                <a:latin typeface="Verdana" pitchFamily="34" charset="0"/>
              </a:defRPr>
            </a:lvl2pPr>
            <a:lvl3pPr marL="1143000" indent="-228600">
              <a:defRPr b="1">
                <a:solidFill>
                  <a:schemeClr val="tx1"/>
                </a:solidFill>
                <a:latin typeface="Verdana" pitchFamily="34" charset="0"/>
              </a:defRPr>
            </a:lvl3pPr>
            <a:lvl4pPr marL="1600200" indent="-228600">
              <a:defRPr b="1">
                <a:solidFill>
                  <a:schemeClr val="tx1"/>
                </a:solidFill>
                <a:latin typeface="Verdana" pitchFamily="34" charset="0"/>
              </a:defRPr>
            </a:lvl4pPr>
            <a:lvl5pPr marL="2057400" indent="-228600">
              <a:defRPr b="1">
                <a:solidFill>
                  <a:schemeClr val="tx1"/>
                </a:solidFill>
                <a:latin typeface="Verdana" pitchFamily="34" charset="0"/>
              </a:defRPr>
            </a:lvl5pPr>
            <a:lvl6pPr marL="2514600" indent="-228600" algn="ctr" eaLnBrk="0" fontAlgn="base" hangingPunct="0">
              <a:spcBef>
                <a:spcPct val="0"/>
              </a:spcBef>
              <a:spcAft>
                <a:spcPct val="0"/>
              </a:spcAft>
              <a:defRPr b="1">
                <a:solidFill>
                  <a:schemeClr val="tx1"/>
                </a:solidFill>
                <a:latin typeface="Verdana" pitchFamily="34" charset="0"/>
              </a:defRPr>
            </a:lvl6pPr>
            <a:lvl7pPr marL="2971800" indent="-228600" algn="ctr" eaLnBrk="0" fontAlgn="base" hangingPunct="0">
              <a:spcBef>
                <a:spcPct val="0"/>
              </a:spcBef>
              <a:spcAft>
                <a:spcPct val="0"/>
              </a:spcAft>
              <a:defRPr b="1">
                <a:solidFill>
                  <a:schemeClr val="tx1"/>
                </a:solidFill>
                <a:latin typeface="Verdana" pitchFamily="34" charset="0"/>
              </a:defRPr>
            </a:lvl7pPr>
            <a:lvl8pPr marL="3429000" indent="-228600" algn="ctr" eaLnBrk="0" fontAlgn="base" hangingPunct="0">
              <a:spcBef>
                <a:spcPct val="0"/>
              </a:spcBef>
              <a:spcAft>
                <a:spcPct val="0"/>
              </a:spcAft>
              <a:defRPr b="1">
                <a:solidFill>
                  <a:schemeClr val="tx1"/>
                </a:solidFill>
                <a:latin typeface="Verdana" pitchFamily="34" charset="0"/>
              </a:defRPr>
            </a:lvl8pPr>
            <a:lvl9pPr marL="3886200" indent="-228600" algn="ctr" eaLnBrk="0" fontAlgn="base" hangingPunct="0">
              <a:spcBef>
                <a:spcPct val="0"/>
              </a:spcBef>
              <a:spcAft>
                <a:spcPct val="0"/>
              </a:spcAft>
              <a:defRPr b="1">
                <a:solidFill>
                  <a:schemeClr val="tx1"/>
                </a:solidFill>
                <a:latin typeface="Verdana" pitchFamily="34" charset="0"/>
              </a:defRPr>
            </a:lvl9pPr>
          </a:lstStyle>
          <a:p>
            <a:r>
              <a:rPr lang="en-US" sz="1600" dirty="0">
                <a:latin typeface="Arial Narrow" pitchFamily="34" charset="0"/>
              </a:rPr>
              <a:t>Subnet 3</a:t>
            </a:r>
          </a:p>
        </p:txBody>
      </p:sp>
      <p:sp>
        <p:nvSpPr>
          <p:cNvPr id="38" name="Freeform 22"/>
          <p:cNvSpPr>
            <a:spLocks/>
          </p:cNvSpPr>
          <p:nvPr/>
        </p:nvSpPr>
        <p:spPr bwMode="auto">
          <a:xfrm>
            <a:off x="4920331" y="4623130"/>
            <a:ext cx="2254250" cy="731838"/>
          </a:xfrm>
          <a:custGeom>
            <a:avLst/>
            <a:gdLst>
              <a:gd name="T0" fmla="*/ 0 w 1323"/>
              <a:gd name="T1" fmla="*/ 2147483647 h 430"/>
              <a:gd name="T2" fmla="*/ 2147483647 w 1323"/>
              <a:gd name="T3" fmla="*/ 0 h 430"/>
              <a:gd name="T4" fmla="*/ 2147483647 w 1323"/>
              <a:gd name="T5" fmla="*/ 2147483647 h 430"/>
              <a:gd name="T6" fmla="*/ 2147483647 w 1323"/>
              <a:gd name="T7" fmla="*/ 2147483647 h 430"/>
              <a:gd name="T8" fmla="*/ 0 60000 65536"/>
              <a:gd name="T9" fmla="*/ 0 60000 65536"/>
              <a:gd name="T10" fmla="*/ 0 60000 65536"/>
              <a:gd name="T11" fmla="*/ 0 60000 65536"/>
              <a:gd name="T12" fmla="*/ 0 w 1323"/>
              <a:gd name="T13" fmla="*/ 0 h 430"/>
              <a:gd name="T14" fmla="*/ 1323 w 1323"/>
              <a:gd name="T15" fmla="*/ 430 h 430"/>
            </a:gdLst>
            <a:ahLst/>
            <a:cxnLst>
              <a:cxn ang="T8">
                <a:pos x="T0" y="T1"/>
              </a:cxn>
              <a:cxn ang="T9">
                <a:pos x="T2" y="T3"/>
              </a:cxn>
              <a:cxn ang="T10">
                <a:pos x="T4" y="T5"/>
              </a:cxn>
              <a:cxn ang="T11">
                <a:pos x="T6" y="T7"/>
              </a:cxn>
            </a:cxnLst>
            <a:rect l="T12" t="T13" r="T14" b="T15"/>
            <a:pathLst>
              <a:path w="1323" h="430">
                <a:moveTo>
                  <a:pt x="0" y="227"/>
                </a:moveTo>
                <a:lnTo>
                  <a:pt x="349" y="0"/>
                </a:lnTo>
                <a:lnTo>
                  <a:pt x="1323" y="211"/>
                </a:lnTo>
                <a:lnTo>
                  <a:pt x="1015" y="430"/>
                </a:lnTo>
              </a:path>
            </a:pathLst>
          </a:custGeom>
          <a:noFill/>
          <a:ln w="38100">
            <a:solidFill>
              <a:srgbClr val="333333"/>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en-GB" dirty="0"/>
          </a:p>
        </p:txBody>
      </p:sp>
      <p:pic>
        <p:nvPicPr>
          <p:cNvPr id="39" name="Picture 24" descr="Computer_DesktopComputerSansKeyboard0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563143" y="4594555"/>
            <a:ext cx="744538" cy="906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0" name="Freeform 25"/>
          <p:cNvSpPr>
            <a:spLocks/>
          </p:cNvSpPr>
          <p:nvPr/>
        </p:nvSpPr>
        <p:spPr bwMode="auto">
          <a:xfrm>
            <a:off x="6047455" y="2214564"/>
            <a:ext cx="2090069" cy="2508250"/>
          </a:xfrm>
          <a:custGeom>
            <a:avLst/>
            <a:gdLst>
              <a:gd name="T0" fmla="*/ 0 w 11875"/>
              <a:gd name="T1" fmla="*/ 2147483647 h 10433"/>
              <a:gd name="T2" fmla="*/ 2147483647 w 11875"/>
              <a:gd name="T3" fmla="*/ 2147483647 h 10433"/>
              <a:gd name="T4" fmla="*/ 2147483647 w 11875"/>
              <a:gd name="T5" fmla="*/ 0 h 10433"/>
              <a:gd name="T6" fmla="*/ 0 60000 65536"/>
              <a:gd name="T7" fmla="*/ 0 60000 65536"/>
              <a:gd name="T8" fmla="*/ 0 60000 65536"/>
              <a:gd name="T9" fmla="*/ 0 w 11875"/>
              <a:gd name="T10" fmla="*/ 0 h 10433"/>
              <a:gd name="T11" fmla="*/ 11875 w 11875"/>
              <a:gd name="T12" fmla="*/ 10433 h 10433"/>
            </a:gdLst>
            <a:ahLst/>
            <a:cxnLst>
              <a:cxn ang="T6">
                <a:pos x="T0" y="T1"/>
              </a:cxn>
              <a:cxn ang="T7">
                <a:pos x="T2" y="T3"/>
              </a:cxn>
              <a:cxn ang="T8">
                <a:pos x="T4" y="T5"/>
              </a:cxn>
            </a:cxnLst>
            <a:rect l="T9" t="T10" r="T11" b="T12"/>
            <a:pathLst>
              <a:path w="11875" h="10433">
                <a:moveTo>
                  <a:pt x="0" y="10433"/>
                </a:moveTo>
                <a:lnTo>
                  <a:pt x="11875" y="1554"/>
                </a:lnTo>
                <a:lnTo>
                  <a:pt x="1774" y="0"/>
                </a:lnTo>
              </a:path>
            </a:pathLst>
          </a:custGeom>
          <a:noFill/>
          <a:ln w="38100">
            <a:solidFill>
              <a:srgbClr val="333333"/>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en-GB" dirty="0"/>
          </a:p>
        </p:txBody>
      </p:sp>
      <p:pic>
        <p:nvPicPr>
          <p:cNvPr id="41" name="Picture 26" descr="Rackmount_Router01"/>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373813" y="3768725"/>
            <a:ext cx="960437" cy="614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2" name="Line 27"/>
          <p:cNvSpPr>
            <a:spLocks noChangeShapeType="1"/>
          </p:cNvSpPr>
          <p:nvPr/>
        </p:nvSpPr>
        <p:spPr bwMode="auto">
          <a:xfrm flipV="1">
            <a:off x="5485481" y="4816805"/>
            <a:ext cx="842962" cy="661988"/>
          </a:xfrm>
          <a:prstGeom prst="line">
            <a:avLst/>
          </a:prstGeom>
          <a:noFill/>
          <a:ln w="38100">
            <a:solidFill>
              <a:srgbClr val="333333"/>
            </a:solidFill>
            <a:round/>
            <a:headEnd/>
            <a:tailEnd/>
          </a:ln>
          <a:extLst>
            <a:ext uri="{909E8E84-426E-40DD-AFC4-6F175D3DCCD1}">
              <a14:hiddenFill xmlns:a14="http://schemas.microsoft.com/office/drawing/2010/main">
                <a:noFill/>
              </a14:hiddenFill>
            </a:ext>
          </a:extLst>
        </p:spPr>
        <p:txBody>
          <a:bodyPr anchor="ctr"/>
          <a:lstStyle/>
          <a:p>
            <a:endParaRPr lang="en-GB" dirty="0"/>
          </a:p>
        </p:txBody>
      </p:sp>
      <p:pic>
        <p:nvPicPr>
          <p:cNvPr id="43" name="Picture 28" descr="Computer_DesktopComputerSansKeyboard0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460081" y="4842205"/>
            <a:ext cx="744537" cy="906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4" name="Picture 20" descr="Server01"/>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317331" y="4945393"/>
            <a:ext cx="798512" cy="1011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5" name="Picture 21" descr="Database01"/>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774531" y="5513718"/>
            <a:ext cx="571500" cy="46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46" name="Group 29"/>
          <p:cNvGrpSpPr>
            <a:grpSpLocks/>
          </p:cNvGrpSpPr>
          <p:nvPr/>
        </p:nvGrpSpPr>
        <p:grpSpPr bwMode="auto">
          <a:xfrm>
            <a:off x="7163468" y="5059693"/>
            <a:ext cx="1628775" cy="381000"/>
            <a:chOff x="4265" y="2003"/>
            <a:chExt cx="1026" cy="240"/>
          </a:xfrm>
        </p:grpSpPr>
        <p:sp>
          <p:nvSpPr>
            <p:cNvPr id="47" name="Line 30"/>
            <p:cNvSpPr>
              <a:spLocks noChangeShapeType="1"/>
            </p:cNvSpPr>
            <p:nvPr/>
          </p:nvSpPr>
          <p:spPr bwMode="auto">
            <a:xfrm rot="16200000" flipV="1">
              <a:off x="4409" y="1973"/>
              <a:ext cx="0" cy="288"/>
            </a:xfrm>
            <a:prstGeom prst="line">
              <a:avLst/>
            </a:prstGeom>
            <a:noFill/>
            <a:ln w="38100">
              <a:solidFill>
                <a:srgbClr val="CC0000"/>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GB" dirty="0"/>
            </a:p>
          </p:txBody>
        </p:sp>
        <p:sp>
          <p:nvSpPr>
            <p:cNvPr id="48" name="AutoShape 31"/>
            <p:cNvSpPr>
              <a:spLocks noChangeArrowheads="1"/>
            </p:cNvSpPr>
            <p:nvPr/>
          </p:nvSpPr>
          <p:spPr bwMode="auto">
            <a:xfrm>
              <a:off x="4423" y="2003"/>
              <a:ext cx="868" cy="240"/>
            </a:xfrm>
            <a:prstGeom prst="roundRect">
              <a:avLst>
                <a:gd name="adj" fmla="val 4167"/>
              </a:avLst>
            </a:prstGeom>
            <a:solidFill>
              <a:schemeClr val="bg1"/>
            </a:solidFill>
            <a:ln w="9525">
              <a:solidFill>
                <a:srgbClr val="4D4D4D"/>
              </a:solidFill>
              <a:round/>
              <a:headEnd/>
              <a:tailEnd/>
            </a:ln>
            <a:effectLst>
              <a:outerShdw dist="35921" dir="2700000" algn="ctr" rotWithShape="0">
                <a:srgbClr val="AFAFAF"/>
              </a:outerShdw>
            </a:effectLst>
          </p:spPr>
          <p:txBody>
            <a:bodyPr anchor="ctr"/>
            <a:lstStyle/>
            <a:p>
              <a:pPr>
                <a:defRPr/>
              </a:pPr>
              <a:r>
                <a:rPr lang="en-US" dirty="0">
                  <a:latin typeface="Arial Narrow" pitchFamily="34" charset="0"/>
                </a:rPr>
                <a:t>DNS Server</a:t>
              </a:r>
            </a:p>
          </p:txBody>
        </p:sp>
      </p:grpSp>
      <p:grpSp>
        <p:nvGrpSpPr>
          <p:cNvPr id="49" name="Group 32"/>
          <p:cNvGrpSpPr>
            <a:grpSpLocks/>
          </p:cNvGrpSpPr>
          <p:nvPr/>
        </p:nvGrpSpPr>
        <p:grpSpPr bwMode="auto">
          <a:xfrm>
            <a:off x="7417468" y="5651830"/>
            <a:ext cx="1368425" cy="555625"/>
            <a:chOff x="4429" y="2278"/>
            <a:chExt cx="862" cy="350"/>
          </a:xfrm>
        </p:grpSpPr>
        <p:sp>
          <p:nvSpPr>
            <p:cNvPr id="50" name="Line 33"/>
            <p:cNvSpPr>
              <a:spLocks noChangeShapeType="1"/>
            </p:cNvSpPr>
            <p:nvPr/>
          </p:nvSpPr>
          <p:spPr bwMode="auto">
            <a:xfrm rot="16200000" flipV="1">
              <a:off x="4573" y="2256"/>
              <a:ext cx="0" cy="288"/>
            </a:xfrm>
            <a:prstGeom prst="line">
              <a:avLst/>
            </a:prstGeom>
            <a:noFill/>
            <a:ln w="38100">
              <a:solidFill>
                <a:srgbClr val="CC0000"/>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GB" dirty="0"/>
            </a:p>
          </p:txBody>
        </p:sp>
        <p:sp>
          <p:nvSpPr>
            <p:cNvPr id="51" name="AutoShape 34"/>
            <p:cNvSpPr>
              <a:spLocks noChangeArrowheads="1"/>
            </p:cNvSpPr>
            <p:nvPr/>
          </p:nvSpPr>
          <p:spPr bwMode="auto">
            <a:xfrm>
              <a:off x="4607" y="2278"/>
              <a:ext cx="684" cy="350"/>
            </a:xfrm>
            <a:prstGeom prst="roundRect">
              <a:avLst>
                <a:gd name="adj" fmla="val 4167"/>
              </a:avLst>
            </a:prstGeom>
            <a:solidFill>
              <a:schemeClr val="bg1"/>
            </a:solidFill>
            <a:ln w="9525">
              <a:solidFill>
                <a:srgbClr val="4D4D4D"/>
              </a:solidFill>
              <a:round/>
              <a:headEnd/>
              <a:tailEnd/>
            </a:ln>
            <a:effectLst>
              <a:outerShdw dist="35921" dir="2700000" algn="ctr" rotWithShape="0">
                <a:srgbClr val="AFAFAF"/>
              </a:outerShdw>
            </a:effectLst>
          </p:spPr>
          <p:txBody>
            <a:bodyPr anchor="ctr"/>
            <a:lstStyle/>
            <a:p>
              <a:pPr>
                <a:lnSpc>
                  <a:spcPct val="85000"/>
                </a:lnSpc>
                <a:defRPr/>
              </a:pPr>
              <a:r>
                <a:rPr lang="en-US" dirty="0">
                  <a:latin typeface="Arial Narrow" pitchFamily="34" charset="0"/>
                </a:rPr>
                <a:t>DNS Zone</a:t>
              </a:r>
            </a:p>
          </p:txBody>
        </p:sp>
      </p:grpSp>
      <p:sp>
        <p:nvSpPr>
          <p:cNvPr id="52" name="Line 39"/>
          <p:cNvSpPr>
            <a:spLocks noChangeShapeType="1"/>
          </p:cNvSpPr>
          <p:nvPr/>
        </p:nvSpPr>
        <p:spPr bwMode="auto">
          <a:xfrm flipV="1">
            <a:off x="5726781" y="5723268"/>
            <a:ext cx="0" cy="457200"/>
          </a:xfrm>
          <a:prstGeom prst="line">
            <a:avLst/>
          </a:prstGeom>
          <a:noFill/>
          <a:ln w="38100">
            <a:solidFill>
              <a:srgbClr val="CC0000"/>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GB" dirty="0"/>
          </a:p>
        </p:txBody>
      </p:sp>
      <p:sp>
        <p:nvSpPr>
          <p:cNvPr id="53" name="AutoShape 40"/>
          <p:cNvSpPr>
            <a:spLocks noChangeArrowheads="1"/>
          </p:cNvSpPr>
          <p:nvPr/>
        </p:nvSpPr>
        <p:spPr bwMode="auto">
          <a:xfrm>
            <a:off x="5066381" y="6061405"/>
            <a:ext cx="1320800" cy="381000"/>
          </a:xfrm>
          <a:prstGeom prst="roundRect">
            <a:avLst>
              <a:gd name="adj" fmla="val 4167"/>
            </a:avLst>
          </a:prstGeom>
          <a:solidFill>
            <a:schemeClr val="bg1"/>
          </a:solidFill>
          <a:ln w="9525">
            <a:solidFill>
              <a:srgbClr val="4D4D4D"/>
            </a:solidFill>
            <a:round/>
            <a:headEnd/>
            <a:tailEnd/>
          </a:ln>
          <a:effectLst>
            <a:outerShdw dist="35921" dir="2700000" algn="ctr" rotWithShape="0">
              <a:srgbClr val="AFAFAF"/>
            </a:outerShdw>
          </a:effectLst>
        </p:spPr>
        <p:txBody>
          <a:bodyPr anchor="ctr"/>
          <a:lstStyle/>
          <a:p>
            <a:pPr>
              <a:defRPr/>
            </a:pPr>
            <a:r>
              <a:rPr lang="en-US" dirty="0">
                <a:latin typeface="Arial Narrow" pitchFamily="34" charset="0"/>
              </a:rPr>
              <a:t>DNS Client</a:t>
            </a:r>
          </a:p>
        </p:txBody>
      </p:sp>
    </p:spTree>
    <p:extLst>
      <p:ext uri="{BB962C8B-B14F-4D97-AF65-F5344CB8AC3E}">
        <p14:creationId xmlns:p14="http://schemas.microsoft.com/office/powerpoint/2010/main" val="1408516126"/>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Name Resolution with WINS</a:t>
            </a:r>
            <a:endParaRPr lang="en-GB" dirty="0"/>
          </a:p>
        </p:txBody>
      </p:sp>
      <p:sp>
        <p:nvSpPr>
          <p:cNvPr id="4" name="Rectangle 3"/>
          <p:cNvSpPr txBox="1">
            <a:spLocks noChangeArrowheads="1"/>
          </p:cNvSpPr>
          <p:nvPr/>
        </p:nvSpPr>
        <p:spPr bwMode="auto">
          <a:xfrm>
            <a:off x="458788" y="992188"/>
            <a:ext cx="7751762" cy="4386262"/>
          </a:xfrm>
          <a:prstGeom prst="rect">
            <a:avLst/>
          </a:prstGeom>
          <a:noFill/>
          <a:ln w="9525">
            <a:noFill/>
            <a:miter lim="800000"/>
            <a:headEnd/>
            <a:tailEnd/>
          </a:ln>
        </p:spPr>
        <p:txBody>
          <a:bodyPr lIns="0" tIns="0" rIns="0" bIns="0"/>
          <a:lstStyle/>
          <a:p>
            <a:pPr marL="174625" indent="-174625" algn="l">
              <a:lnSpc>
                <a:spcPct val="90000"/>
              </a:lnSpc>
              <a:spcBef>
                <a:spcPct val="70000"/>
              </a:spcBef>
              <a:buClr>
                <a:schemeClr val="hlink"/>
              </a:buClr>
              <a:buSzPct val="90000"/>
              <a:defRPr/>
            </a:pPr>
            <a:r>
              <a:rPr lang="en-US" sz="2000" b="0" kern="0" dirty="0">
                <a:latin typeface="+mn-lt"/>
              </a:rPr>
              <a:t>WINS is required for the following reasons:</a:t>
            </a:r>
          </a:p>
          <a:p>
            <a:pPr marL="174625" indent="-174625" algn="l">
              <a:lnSpc>
                <a:spcPct val="90000"/>
              </a:lnSpc>
              <a:spcBef>
                <a:spcPct val="70000"/>
              </a:spcBef>
              <a:buClr>
                <a:schemeClr val="hlink"/>
              </a:buClr>
              <a:buSzPct val="90000"/>
              <a:buFontTx/>
              <a:buChar char="•"/>
              <a:defRPr/>
            </a:pPr>
            <a:r>
              <a:rPr lang="en-US" sz="2000" b="0" kern="0" dirty="0">
                <a:latin typeface="+mn-lt"/>
              </a:rPr>
              <a:t>Older versions of Microsoft operating systems rely on WINS for name resolution</a:t>
            </a:r>
          </a:p>
          <a:p>
            <a:pPr marL="174625" indent="-174625" algn="l">
              <a:lnSpc>
                <a:spcPct val="90000"/>
              </a:lnSpc>
              <a:spcBef>
                <a:spcPct val="70000"/>
              </a:spcBef>
              <a:buClr>
                <a:schemeClr val="hlink"/>
              </a:buClr>
              <a:buSzPct val="90000"/>
              <a:buFontTx/>
              <a:buChar char="•"/>
              <a:defRPr/>
            </a:pPr>
            <a:r>
              <a:rPr lang="en-US" sz="2000" b="0" kern="0" dirty="0">
                <a:latin typeface="+mn-lt"/>
              </a:rPr>
              <a:t>Some applications, typically older applications, rely on NetBIOS names</a:t>
            </a:r>
          </a:p>
          <a:p>
            <a:pPr marL="174625" indent="-174625" algn="l">
              <a:lnSpc>
                <a:spcPct val="90000"/>
              </a:lnSpc>
              <a:spcBef>
                <a:spcPct val="70000"/>
              </a:spcBef>
              <a:buClr>
                <a:schemeClr val="hlink"/>
              </a:buClr>
              <a:buSzPct val="90000"/>
              <a:buFontTx/>
              <a:buChar char="•"/>
              <a:defRPr/>
            </a:pPr>
            <a:r>
              <a:rPr lang="en-US" sz="2000" b="0" kern="0" dirty="0">
                <a:latin typeface="+mn-lt"/>
              </a:rPr>
              <a:t>When you need dynamic registration of single-label names</a:t>
            </a:r>
          </a:p>
          <a:p>
            <a:pPr marL="174625" indent="-174625" algn="l">
              <a:lnSpc>
                <a:spcPct val="90000"/>
              </a:lnSpc>
              <a:spcBef>
                <a:spcPct val="70000"/>
              </a:spcBef>
              <a:buClr>
                <a:schemeClr val="hlink"/>
              </a:buClr>
              <a:buSzPct val="90000"/>
              <a:buFontTx/>
              <a:buChar char="•"/>
              <a:defRPr/>
            </a:pPr>
            <a:r>
              <a:rPr lang="en-US" sz="2000" b="0" kern="0" dirty="0">
                <a:latin typeface="+mn-lt"/>
              </a:rPr>
              <a:t>If users rely on the Network Neighborhood or My Network Places network browser features</a:t>
            </a:r>
          </a:p>
          <a:p>
            <a:pPr marL="174625" indent="-174625" algn="l">
              <a:lnSpc>
                <a:spcPct val="90000"/>
              </a:lnSpc>
              <a:spcBef>
                <a:spcPct val="70000"/>
              </a:spcBef>
              <a:buClr>
                <a:schemeClr val="hlink"/>
              </a:buClr>
              <a:buSzPct val="90000"/>
              <a:buFontTx/>
              <a:buChar char="•"/>
              <a:defRPr/>
            </a:pPr>
            <a:r>
              <a:rPr lang="en-US" sz="2000" b="0" kern="0" dirty="0">
                <a:latin typeface="+mn-lt"/>
              </a:rPr>
              <a:t>If you are not using Windows Server 2008 as your DNS infrastructure </a:t>
            </a:r>
          </a:p>
        </p:txBody>
      </p:sp>
      <p:sp>
        <p:nvSpPr>
          <p:cNvPr id="5" name="AutoShape 5"/>
          <p:cNvSpPr>
            <a:spLocks noChangeArrowheads="1"/>
          </p:cNvSpPr>
          <p:nvPr/>
        </p:nvSpPr>
        <p:spPr bwMode="auto">
          <a:xfrm>
            <a:off x="458788" y="4985430"/>
            <a:ext cx="7885112" cy="1354137"/>
          </a:xfrm>
          <a:prstGeom prst="roundRect">
            <a:avLst>
              <a:gd name="adj" fmla="val 5634"/>
            </a:avLst>
          </a:prstGeom>
          <a:gradFill rotWithShape="1">
            <a:gsLst>
              <a:gs pos="0">
                <a:srgbClr val="EAABA0"/>
              </a:gs>
              <a:gs pos="100000">
                <a:srgbClr val="F6D9D4"/>
              </a:gs>
            </a:gsLst>
            <a:lin ang="2700000" scaled="1"/>
          </a:gradFill>
          <a:ln w="9525" algn="ctr">
            <a:solidFill>
              <a:srgbClr val="808080"/>
            </a:solidFill>
            <a:round/>
            <a:headEnd/>
            <a:tailEnd/>
          </a:ln>
          <a:effectLst>
            <a:outerShdw dist="35921" dir="2700000" algn="ctr" rotWithShape="0">
              <a:srgbClr val="C0C0C0"/>
            </a:outerShdw>
          </a:effectLst>
        </p:spPr>
        <p:txBody>
          <a:bodyPr anchor="ctr"/>
          <a:lstStyle/>
          <a:p>
            <a:pPr>
              <a:lnSpc>
                <a:spcPct val="90000"/>
              </a:lnSpc>
            </a:pPr>
            <a:r>
              <a:rPr lang="en-US" dirty="0"/>
              <a:t>The GlobalNames Zone (GNZ) is a new feature of Windows Server 2008. The GNZ provides single-label name resolution for large enterprise networks that do not deploy WINS</a:t>
            </a:r>
          </a:p>
        </p:txBody>
      </p:sp>
    </p:spTree>
    <p:extLst>
      <p:ext uri="{BB962C8B-B14F-4D97-AF65-F5344CB8AC3E}">
        <p14:creationId xmlns:p14="http://schemas.microsoft.com/office/powerpoint/2010/main" val="3278138051"/>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noChangeArrowheads="1"/>
          </p:cNvSpPr>
          <p:nvPr>
            <p:ph type="title"/>
          </p:nvPr>
        </p:nvSpPr>
        <p:spPr/>
        <p:txBody>
          <a:bodyPr/>
          <a:lstStyle/>
          <a:p>
            <a:r>
              <a:rPr lang="en-US" dirty="0" smtClean="0"/>
              <a:t>Lab: </a:t>
            </a:r>
            <a:r>
              <a:rPr lang="en-US" dirty="0"/>
              <a:t>Planning </a:t>
            </a:r>
            <a:r>
              <a:rPr lang="en-US" dirty="0" smtClean="0"/>
              <a:t>and Implementing DHCP and DNS</a:t>
            </a:r>
          </a:p>
        </p:txBody>
      </p:sp>
      <p:sp>
        <p:nvSpPr>
          <p:cNvPr id="40963" name="Rectangle 3"/>
          <p:cNvSpPr>
            <a:spLocks noChangeArrowheads="1"/>
          </p:cNvSpPr>
          <p:nvPr/>
        </p:nvSpPr>
        <p:spPr bwMode="auto">
          <a:xfrm>
            <a:off x="496888" y="1089025"/>
            <a:ext cx="7751762" cy="4386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p>
            <a:pPr marL="174625" indent="-174625" eaLnBrk="0" hangingPunct="0">
              <a:lnSpc>
                <a:spcPct val="90000"/>
              </a:lnSpc>
              <a:spcBef>
                <a:spcPct val="70000"/>
              </a:spcBef>
              <a:buClr>
                <a:schemeClr val="hlink"/>
              </a:buClr>
              <a:buSzPct val="90000"/>
              <a:buFontTx/>
              <a:buChar char="•"/>
            </a:pPr>
            <a:r>
              <a:rPr lang="en-US" sz="2000" b="0" dirty="0" smtClean="0"/>
              <a:t>Exercise 1: </a:t>
            </a:r>
            <a:r>
              <a:rPr lang="en-US" sz="2000" b="0" dirty="0"/>
              <a:t>Planning the Deployment of DHCP and DNS Servers</a:t>
            </a:r>
          </a:p>
          <a:p>
            <a:pPr marL="174625" indent="-174625" eaLnBrk="0" hangingPunct="0">
              <a:lnSpc>
                <a:spcPct val="90000"/>
              </a:lnSpc>
              <a:spcBef>
                <a:spcPct val="70000"/>
              </a:spcBef>
              <a:buClr>
                <a:schemeClr val="hlink"/>
              </a:buClr>
              <a:buSzPct val="90000"/>
              <a:buFontTx/>
              <a:buChar char="•"/>
            </a:pPr>
            <a:r>
              <a:rPr lang="en-US" sz="2000" b="0" dirty="0"/>
              <a:t>Exercise </a:t>
            </a:r>
            <a:r>
              <a:rPr lang="en-US" sz="2000" b="0" dirty="0" smtClean="0"/>
              <a:t>2: </a:t>
            </a:r>
            <a:r>
              <a:rPr lang="en-US" sz="2000" b="0" dirty="0"/>
              <a:t>Implementing </a:t>
            </a:r>
            <a:r>
              <a:rPr lang="en-US" sz="2000" b="0" dirty="0" smtClean="0"/>
              <a:t>DNS </a:t>
            </a:r>
          </a:p>
          <a:p>
            <a:pPr marL="174625" indent="-174625" eaLnBrk="0" hangingPunct="0">
              <a:lnSpc>
                <a:spcPct val="90000"/>
              </a:lnSpc>
              <a:spcBef>
                <a:spcPct val="70000"/>
              </a:spcBef>
              <a:buClr>
                <a:schemeClr val="hlink"/>
              </a:buClr>
              <a:buSzPct val="90000"/>
              <a:buFontTx/>
              <a:buChar char="•"/>
            </a:pPr>
            <a:r>
              <a:rPr lang="en-US" sz="2000" b="0" dirty="0" smtClean="0"/>
              <a:t>Exercise 3: </a:t>
            </a:r>
            <a:r>
              <a:rPr lang="en-US" sz="2000" b="0" dirty="0"/>
              <a:t>Implementing </a:t>
            </a:r>
            <a:r>
              <a:rPr lang="en-US" sz="2000" b="0" dirty="0" smtClean="0"/>
              <a:t>DHCP</a:t>
            </a:r>
          </a:p>
          <a:p>
            <a:pPr eaLnBrk="0" hangingPunct="0">
              <a:lnSpc>
                <a:spcPct val="90000"/>
              </a:lnSpc>
              <a:spcBef>
                <a:spcPct val="70000"/>
              </a:spcBef>
              <a:buClr>
                <a:schemeClr val="hlink"/>
              </a:buClr>
              <a:buSzPct val="90000"/>
            </a:pPr>
            <a:endParaRPr lang="en-US" sz="2000" b="0" dirty="0"/>
          </a:p>
        </p:txBody>
      </p:sp>
      <p:sp>
        <p:nvSpPr>
          <p:cNvPr id="40964" name="Rectangle 131"/>
          <p:cNvSpPr>
            <a:spLocks noChangeArrowheads="1"/>
          </p:cNvSpPr>
          <p:nvPr/>
        </p:nvSpPr>
        <p:spPr bwMode="auto">
          <a:xfrm>
            <a:off x="458788" y="6132513"/>
            <a:ext cx="4033837"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p>
            <a:pPr algn="ctr" eaLnBrk="0" hangingPunct="0"/>
            <a:r>
              <a:rPr lang="en-GB" sz="1600" dirty="0"/>
              <a:t>Estimated time: </a:t>
            </a:r>
            <a:r>
              <a:rPr lang="en-US" sz="1600" dirty="0">
                <a:ea typeface="굴림" pitchFamily="34" charset="-127"/>
              </a:rPr>
              <a:t>6</a:t>
            </a:r>
            <a:r>
              <a:rPr lang="en-US" altLang="ko-KR" sz="1600" dirty="0" smtClean="0">
                <a:ea typeface="굴림" pitchFamily="34" charset="-127"/>
              </a:rPr>
              <a:t>0</a:t>
            </a:r>
            <a:r>
              <a:rPr lang="en-US" altLang="ko-KR" sz="1600" dirty="0" smtClean="0">
                <a:solidFill>
                  <a:srgbClr val="FF0000"/>
                </a:solidFill>
                <a:ea typeface="굴림" pitchFamily="34" charset="-127"/>
              </a:rPr>
              <a:t> </a:t>
            </a:r>
            <a:r>
              <a:rPr lang="en-GB" sz="1600" dirty="0" smtClean="0">
                <a:ea typeface="굴림" pitchFamily="34" charset="-127"/>
              </a:rPr>
              <a:t>minutes</a:t>
            </a:r>
            <a:endParaRPr lang="en-GB" sz="1600" dirty="0">
              <a:ea typeface="굴림" pitchFamily="34" charset="-127"/>
            </a:endParaRPr>
          </a:p>
        </p:txBody>
      </p:sp>
      <p:sp>
        <p:nvSpPr>
          <p:cNvPr id="40965" name="Rectangle 29"/>
          <p:cNvSpPr>
            <a:spLocks noChangeArrowheads="1"/>
          </p:cNvSpPr>
          <p:nvPr/>
        </p:nvSpPr>
        <p:spPr bwMode="auto">
          <a:xfrm>
            <a:off x="425450" y="3482580"/>
            <a:ext cx="4503738" cy="401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b"/>
          <a:lstStyle/>
          <a:p>
            <a:pPr eaLnBrk="0" hangingPunct="0">
              <a:lnSpc>
                <a:spcPct val="90000"/>
              </a:lnSpc>
              <a:spcBef>
                <a:spcPct val="70000"/>
              </a:spcBef>
              <a:buClr>
                <a:schemeClr val="hlink"/>
              </a:buClr>
              <a:buSzPct val="90000"/>
              <a:tabLst>
                <a:tab pos="2176463" algn="l"/>
              </a:tabLst>
            </a:pPr>
            <a:r>
              <a:rPr lang="en-GB" sz="1900" b="0" dirty="0"/>
              <a:t>Logon information</a:t>
            </a:r>
          </a:p>
        </p:txBody>
      </p:sp>
      <p:graphicFrame>
        <p:nvGraphicFramePr>
          <p:cNvPr id="6" name="Group 130"/>
          <p:cNvGraphicFramePr>
            <a:graphicFrameLocks noGrp="1"/>
          </p:cNvGraphicFramePr>
          <p:nvPr>
            <p:extLst>
              <p:ext uri="{D42A27DB-BD31-4B8C-83A1-F6EECF244321}">
                <p14:modId xmlns:p14="http://schemas.microsoft.com/office/powerpoint/2010/main" val="2842723479"/>
              </p:ext>
            </p:extLst>
          </p:nvPr>
        </p:nvGraphicFramePr>
        <p:xfrm>
          <a:off x="439981" y="3992354"/>
          <a:ext cx="5567119" cy="2119758"/>
        </p:xfrm>
        <a:graphic>
          <a:graphicData uri="http://schemas.openxmlformats.org/drawingml/2006/table">
            <a:tbl>
              <a:tblPr>
                <a:tableStyleId>{284E427A-3D55-4303-BF80-6455036E1DE7}</a:tableStyleId>
              </a:tblPr>
              <a:tblGrid>
                <a:gridCol w="2714625"/>
                <a:gridCol w="2852494"/>
              </a:tblGrid>
              <a:tr h="474663">
                <a:tc>
                  <a:txBody>
                    <a:bodyPr/>
                    <a:lstStyle/>
                    <a:p>
                      <a:pPr marL="0" marR="0" lvl="0" indent="0" algn="l" defTabSz="914400" rtl="0" eaLnBrk="1" fontAlgn="base" latinLnBrk="0" hangingPunct="1">
                        <a:lnSpc>
                          <a:spcPct val="90000"/>
                        </a:lnSpc>
                        <a:spcBef>
                          <a:spcPct val="70000"/>
                        </a:spcBef>
                        <a:spcAft>
                          <a:spcPct val="0"/>
                        </a:spcAft>
                        <a:buClr>
                          <a:schemeClr val="hlink"/>
                        </a:buClr>
                        <a:buSzPct val="90000"/>
                        <a:buFontTx/>
                        <a:buNone/>
                        <a:tabLst/>
                      </a:pPr>
                      <a:r>
                        <a:rPr kumimoji="0" lang="en-US" sz="1800" u="none" strike="noStrike" cap="none" normalizeH="0" baseline="0" dirty="0" smtClean="0">
                          <a:ln>
                            <a:noFill/>
                          </a:ln>
                          <a:effectLst/>
                        </a:rPr>
                        <a:t>Virtual machines</a:t>
                      </a:r>
                      <a:endParaRPr kumimoji="0" lang="en-US" sz="1800" b="0" i="1" u="none" strike="noStrike" cap="none" normalizeH="0" baseline="0" dirty="0" smtClean="0">
                        <a:ln>
                          <a:noFill/>
                        </a:ln>
                        <a:solidFill>
                          <a:schemeClr val="tx1"/>
                        </a:solidFill>
                        <a:effectLst/>
                        <a:latin typeface="Verdana" pitchFamily="34" charset="0"/>
                      </a:endParaRPr>
                    </a:p>
                  </a:txBody>
                  <a:tcPr marT="91440" marB="91440" anchor="ctr" horzOverflow="overflow">
                    <a:solidFill>
                      <a:schemeClr val="accent2">
                        <a:lumMod val="60000"/>
                        <a:lumOff val="40000"/>
                      </a:schemeClr>
                    </a:solidFill>
                  </a:tcPr>
                </a:tc>
                <a:tc>
                  <a:txBody>
                    <a:bodyPr/>
                    <a:lstStyle/>
                    <a:p>
                      <a:pPr marL="0" marR="0" lvl="0" indent="0" algn="l" defTabSz="914400" rtl="0" eaLnBrk="1" fontAlgn="base" latinLnBrk="0" hangingPunct="1">
                        <a:lnSpc>
                          <a:spcPct val="90000"/>
                        </a:lnSpc>
                        <a:spcBef>
                          <a:spcPct val="70000"/>
                        </a:spcBef>
                        <a:spcAft>
                          <a:spcPct val="0"/>
                        </a:spcAft>
                        <a:buClr>
                          <a:schemeClr val="hlink"/>
                        </a:buClr>
                        <a:buSzPct val="90000"/>
                        <a:buFontTx/>
                        <a:buNone/>
                        <a:tabLst/>
                      </a:pPr>
                      <a:r>
                        <a:rPr kumimoji="0" lang="en-US" sz="1800" u="none" strike="noStrike" cap="none" normalizeH="0" baseline="0" dirty="0" smtClean="0">
                          <a:ln>
                            <a:noFill/>
                          </a:ln>
                          <a:effectLst/>
                        </a:rPr>
                        <a:t>6433A-NYC-DC1</a:t>
                      </a:r>
                      <a:br>
                        <a:rPr kumimoji="0" lang="en-US" sz="1800" u="none" strike="noStrike" cap="none" normalizeH="0" baseline="0" dirty="0" smtClean="0">
                          <a:ln>
                            <a:noFill/>
                          </a:ln>
                          <a:effectLst/>
                        </a:rPr>
                      </a:br>
                      <a:r>
                        <a:rPr kumimoji="0" lang="en-US" sz="1800" u="none" strike="noStrike" cap="none" normalizeH="0" baseline="0" dirty="0" smtClean="0">
                          <a:ln>
                            <a:noFill/>
                          </a:ln>
                          <a:effectLst/>
                        </a:rPr>
                        <a:t>6433A-NYC-SVR2</a:t>
                      </a:r>
                      <a:br>
                        <a:rPr kumimoji="0" lang="en-US" sz="1800" u="none" strike="noStrike" cap="none" normalizeH="0" baseline="0" dirty="0" smtClean="0">
                          <a:ln>
                            <a:noFill/>
                          </a:ln>
                          <a:effectLst/>
                        </a:rPr>
                      </a:br>
                      <a:r>
                        <a:rPr kumimoji="0" lang="en-US" sz="1800" u="none" strike="noStrike" cap="none" normalizeH="0" baseline="0" dirty="0" smtClean="0">
                          <a:ln>
                            <a:noFill/>
                          </a:ln>
                          <a:effectLst/>
                        </a:rPr>
                        <a:t>6433A-NYC-RTR</a:t>
                      </a:r>
                      <a:br>
                        <a:rPr kumimoji="0" lang="en-US" sz="1800" u="none" strike="noStrike" cap="none" normalizeH="0" baseline="0" dirty="0" smtClean="0">
                          <a:ln>
                            <a:noFill/>
                          </a:ln>
                          <a:effectLst/>
                        </a:rPr>
                      </a:br>
                      <a:r>
                        <a:rPr kumimoji="0" lang="en-US" sz="1800" u="none" strike="noStrike" cap="none" normalizeH="0" baseline="0" dirty="0" smtClean="0">
                          <a:ln>
                            <a:noFill/>
                          </a:ln>
                          <a:effectLst/>
                        </a:rPr>
                        <a:t>6433A-NYC-CL2</a:t>
                      </a:r>
                      <a:endParaRPr kumimoji="0" lang="en-US" sz="1800" b="0" i="0" u="none" strike="noStrike" cap="none" normalizeH="0" baseline="0" dirty="0" smtClean="0">
                        <a:ln>
                          <a:noFill/>
                        </a:ln>
                        <a:solidFill>
                          <a:schemeClr val="tx1"/>
                        </a:solidFill>
                        <a:effectLst/>
                        <a:latin typeface="Verdana" pitchFamily="34" charset="0"/>
                      </a:endParaRPr>
                    </a:p>
                  </a:txBody>
                  <a:tcPr marT="91440" marB="91440" anchor="ctr" horzOverflow="overflow"/>
                </a:tc>
              </a:tr>
              <a:tr h="474663">
                <a:tc>
                  <a:txBody>
                    <a:bodyPr/>
                    <a:lstStyle/>
                    <a:p>
                      <a:pPr marL="0" marR="0" lvl="0" indent="0" algn="l" defTabSz="914400" rtl="0" eaLnBrk="1" fontAlgn="base" latinLnBrk="0" hangingPunct="1">
                        <a:lnSpc>
                          <a:spcPct val="90000"/>
                        </a:lnSpc>
                        <a:spcBef>
                          <a:spcPct val="70000"/>
                        </a:spcBef>
                        <a:spcAft>
                          <a:spcPct val="0"/>
                        </a:spcAft>
                        <a:buClr>
                          <a:schemeClr val="hlink"/>
                        </a:buClr>
                        <a:buSzPct val="90000"/>
                        <a:buFontTx/>
                        <a:buNone/>
                        <a:tabLst/>
                      </a:pPr>
                      <a:r>
                        <a:rPr kumimoji="0" lang="en-US" sz="1800" u="none" strike="noStrike" cap="none" normalizeH="0" baseline="0" dirty="0" smtClean="0">
                          <a:ln>
                            <a:noFill/>
                          </a:ln>
                          <a:effectLst/>
                        </a:rPr>
                        <a:t>User name</a:t>
                      </a:r>
                      <a:endParaRPr kumimoji="0" lang="en-US" sz="1800" b="0" i="0" u="none" strike="noStrike" cap="none" normalizeH="0" baseline="0" dirty="0" smtClean="0">
                        <a:ln>
                          <a:noFill/>
                        </a:ln>
                        <a:solidFill>
                          <a:schemeClr val="tx1"/>
                        </a:solidFill>
                        <a:effectLst/>
                        <a:latin typeface="Verdana" pitchFamily="34" charset="0"/>
                      </a:endParaRPr>
                    </a:p>
                  </a:txBody>
                  <a:tcPr marT="91440" marB="91440" anchor="ctr" horzOverflow="overflow">
                    <a:solidFill>
                      <a:schemeClr val="accent2">
                        <a:lumMod val="60000"/>
                        <a:lumOff val="40000"/>
                      </a:schemeClr>
                    </a:solidFill>
                  </a:tcPr>
                </a:tc>
                <a:tc>
                  <a:txBody>
                    <a:bodyPr/>
                    <a:lstStyle/>
                    <a:p>
                      <a:pPr marL="0" marR="0" lvl="0" indent="0" algn="l" defTabSz="914400" rtl="0" eaLnBrk="1" fontAlgn="base" latinLnBrk="0" hangingPunct="1">
                        <a:lnSpc>
                          <a:spcPct val="90000"/>
                        </a:lnSpc>
                        <a:spcBef>
                          <a:spcPct val="0"/>
                        </a:spcBef>
                        <a:spcAft>
                          <a:spcPct val="0"/>
                        </a:spcAft>
                        <a:buClrTx/>
                        <a:buSzTx/>
                        <a:buFontTx/>
                        <a:buNone/>
                        <a:tabLst/>
                      </a:pPr>
                      <a:r>
                        <a:rPr kumimoji="0" lang="en-US" sz="1800" u="none" strike="noStrike" cap="none" normalizeH="0" baseline="0" dirty="0" smtClean="0">
                          <a:ln>
                            <a:noFill/>
                          </a:ln>
                          <a:effectLst/>
                        </a:rPr>
                        <a:t>Contoso\Administrator</a:t>
                      </a:r>
                      <a:endParaRPr kumimoji="0" lang="en-US" sz="1800" b="0" i="0" u="none" strike="noStrike" cap="none" normalizeH="0" baseline="0" dirty="0" smtClean="0">
                        <a:ln>
                          <a:noFill/>
                        </a:ln>
                        <a:solidFill>
                          <a:srgbClr val="3E8CC6"/>
                        </a:solidFill>
                        <a:effectLst/>
                        <a:latin typeface="Verdana" pitchFamily="34" charset="0"/>
                      </a:endParaRPr>
                    </a:p>
                  </a:txBody>
                  <a:tcPr marT="91440" marB="91440" anchor="ctr" horzOverflow="overflow"/>
                </a:tc>
              </a:tr>
              <a:tr h="474663">
                <a:tc>
                  <a:txBody>
                    <a:bodyPr/>
                    <a:lstStyle/>
                    <a:p>
                      <a:pPr marL="0" marR="0" lvl="0" indent="0" algn="l" defTabSz="914400" rtl="0" eaLnBrk="1" fontAlgn="base" latinLnBrk="0" hangingPunct="1">
                        <a:lnSpc>
                          <a:spcPct val="90000"/>
                        </a:lnSpc>
                        <a:spcBef>
                          <a:spcPct val="70000"/>
                        </a:spcBef>
                        <a:spcAft>
                          <a:spcPct val="0"/>
                        </a:spcAft>
                        <a:buClr>
                          <a:schemeClr val="hlink"/>
                        </a:buClr>
                        <a:buSzPct val="90000"/>
                        <a:buFontTx/>
                        <a:buNone/>
                        <a:tabLst/>
                      </a:pPr>
                      <a:r>
                        <a:rPr kumimoji="0" lang="en-US" sz="1800" u="none" strike="noStrike" cap="none" normalizeH="0" baseline="0" dirty="0" smtClean="0">
                          <a:ln>
                            <a:noFill/>
                          </a:ln>
                          <a:effectLst/>
                        </a:rPr>
                        <a:t>Password</a:t>
                      </a:r>
                      <a:endParaRPr kumimoji="0" lang="en-US" sz="1800" b="0" i="0" u="none" strike="noStrike" cap="none" normalizeH="0" baseline="0" dirty="0" smtClean="0">
                        <a:ln>
                          <a:noFill/>
                        </a:ln>
                        <a:solidFill>
                          <a:schemeClr val="tx1"/>
                        </a:solidFill>
                        <a:effectLst/>
                        <a:latin typeface="Verdana" pitchFamily="34" charset="0"/>
                      </a:endParaRPr>
                    </a:p>
                  </a:txBody>
                  <a:tcPr marT="91440" marB="91440" anchor="ctr" horzOverflow="overflow">
                    <a:solidFill>
                      <a:schemeClr val="accent2">
                        <a:lumMod val="60000"/>
                        <a:lumOff val="4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u="none" strike="noStrike" cap="none" normalizeH="0" baseline="0" dirty="0" smtClean="0">
                          <a:ln>
                            <a:noFill/>
                          </a:ln>
                          <a:effectLst/>
                        </a:rPr>
                        <a:t>Pa$$w0rd</a:t>
                      </a:r>
                      <a:endParaRPr kumimoji="0" lang="en-US" sz="1800" b="0" i="0" u="none" strike="noStrike" cap="none" normalizeH="0" baseline="0" dirty="0" smtClean="0">
                        <a:ln>
                          <a:noFill/>
                        </a:ln>
                        <a:solidFill>
                          <a:schemeClr val="tx1"/>
                        </a:solidFill>
                        <a:effectLst/>
                        <a:latin typeface="Verdana" pitchFamily="34" charset="0"/>
                      </a:endParaRPr>
                    </a:p>
                  </a:txBody>
                  <a:tcPr marT="91440" marB="91440" anchor="ctr" horzOverflow="overflow"/>
                </a:tc>
              </a:tr>
            </a:tbl>
          </a:graphicData>
        </a:graphic>
      </p:graphicFrame>
    </p:spTree>
    <p:extLst>
      <p:ext uri="{BB962C8B-B14F-4D97-AF65-F5344CB8AC3E}">
        <p14:creationId xmlns:p14="http://schemas.microsoft.com/office/powerpoint/2010/main" val="47931952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ChangeArrowheads="1"/>
          </p:cNvSpPr>
          <p:nvPr>
            <p:ph type="title"/>
          </p:nvPr>
        </p:nvSpPr>
        <p:spPr/>
        <p:txBody>
          <a:bodyPr/>
          <a:lstStyle/>
          <a:p>
            <a:pPr eaLnBrk="1" hangingPunct="1"/>
            <a:r>
              <a:rPr lang="en-US" dirty="0" smtClean="0"/>
              <a:t>Lab Scenario</a:t>
            </a:r>
          </a:p>
        </p:txBody>
      </p:sp>
      <p:sp>
        <p:nvSpPr>
          <p:cNvPr id="41987" name="Rectangle 3"/>
          <p:cNvSpPr>
            <a:spLocks noChangeArrowheads="1"/>
          </p:cNvSpPr>
          <p:nvPr/>
        </p:nvSpPr>
        <p:spPr bwMode="auto">
          <a:xfrm>
            <a:off x="496888" y="1089025"/>
            <a:ext cx="7751762" cy="4386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p>
            <a:pPr eaLnBrk="0" hangingPunct="0">
              <a:lnSpc>
                <a:spcPct val="90000"/>
              </a:lnSpc>
              <a:spcBef>
                <a:spcPct val="70000"/>
              </a:spcBef>
              <a:buClr>
                <a:schemeClr val="hlink"/>
              </a:buClr>
              <a:buSzPct val="90000"/>
            </a:pPr>
            <a:r>
              <a:rPr lang="en-US" sz="2000" b="0" dirty="0" smtClean="0"/>
              <a:t>Contoso, Ltd </a:t>
            </a:r>
            <a:r>
              <a:rPr lang="en-US" sz="2000" b="0" dirty="0"/>
              <a:t>has created a new regional research team. As a result, branch offices are being fitted out to support the various regional research functions. You are responsible for planning the network infrastructure for these new branch offices. </a:t>
            </a:r>
            <a:endParaRPr lang="en-US" sz="2000" b="0" dirty="0" smtClean="0"/>
          </a:p>
          <a:p>
            <a:pPr eaLnBrk="0" hangingPunct="0">
              <a:lnSpc>
                <a:spcPct val="90000"/>
              </a:lnSpc>
              <a:spcBef>
                <a:spcPct val="70000"/>
              </a:spcBef>
              <a:buClr>
                <a:schemeClr val="hlink"/>
              </a:buClr>
              <a:buSzPct val="90000"/>
            </a:pPr>
            <a:r>
              <a:rPr lang="en-US" sz="2000" b="0" dirty="0" smtClean="0"/>
              <a:t>Dylan </a:t>
            </a:r>
            <a:r>
              <a:rPr lang="en-US" sz="2000" b="0" dirty="0"/>
              <a:t>Miller, the national Research Manager, has been communicating with you about his specific requirements for the regional offices. In addition, Ed Meadows, a colleague in IT, has visited some of the branch </a:t>
            </a:r>
            <a:r>
              <a:rPr lang="en-US" sz="2000" b="0" dirty="0" smtClean="0"/>
              <a:t>offices.</a:t>
            </a:r>
            <a:endParaRPr lang="en-GB" sz="2000" b="0" dirty="0"/>
          </a:p>
        </p:txBody>
      </p:sp>
    </p:spTree>
    <p:extLst>
      <p:ext uri="{BB962C8B-B14F-4D97-AF65-F5344CB8AC3E}">
        <p14:creationId xmlns:p14="http://schemas.microsoft.com/office/powerpoint/2010/main" val="56012533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p:txBody>
          <a:bodyPr/>
          <a:lstStyle/>
          <a:p>
            <a:pPr eaLnBrk="1" hangingPunct="1"/>
            <a:r>
              <a:rPr lang="en-US" dirty="0" smtClean="0"/>
              <a:t>Lab Review</a:t>
            </a:r>
          </a:p>
        </p:txBody>
      </p:sp>
      <p:sp>
        <p:nvSpPr>
          <p:cNvPr id="24579" name="Rectangle 3"/>
          <p:cNvSpPr>
            <a:spLocks noGrp="1" noChangeArrowheads="1"/>
          </p:cNvSpPr>
          <p:nvPr>
            <p:ph type="body" idx="1"/>
          </p:nvPr>
        </p:nvSpPr>
        <p:spPr/>
        <p:txBody>
          <a:bodyPr/>
          <a:lstStyle/>
          <a:p>
            <a:r>
              <a:rPr lang="en-US" dirty="0" smtClean="0"/>
              <a:t>In </a:t>
            </a:r>
            <a:r>
              <a:rPr lang="en-US" dirty="0"/>
              <a:t>the lab, you were required to delegate the research domain. If Contoso created an AD DS domain for the research team, how would that affect your design?</a:t>
            </a:r>
          </a:p>
          <a:p>
            <a:r>
              <a:rPr lang="en-US" dirty="0" smtClean="0"/>
              <a:t>In </a:t>
            </a:r>
            <a:r>
              <a:rPr lang="en-US" dirty="0"/>
              <a:t>the lab, you configured the router with the DHCP Relay agent. What does the agent do?</a:t>
            </a:r>
          </a:p>
          <a:p>
            <a:r>
              <a:rPr lang="en-US" dirty="0" smtClean="0"/>
              <a:t>In </a:t>
            </a:r>
            <a:r>
              <a:rPr lang="en-US" dirty="0"/>
              <a:t>the lab, you configured a scope for the branch office computers on each of two DHCP servers to provide for fault tolerance. What would happen to clients that renewed when both DHCP servers were unavailable?</a:t>
            </a:r>
          </a:p>
          <a:p>
            <a:pPr eaLnBrk="1" hangingPunct="1"/>
            <a:endParaRPr lang="en-US" dirty="0" smtClean="0"/>
          </a:p>
        </p:txBody>
      </p:sp>
    </p:spTree>
    <p:extLst>
      <p:ext uri="{BB962C8B-B14F-4D97-AF65-F5344CB8AC3E}">
        <p14:creationId xmlns:p14="http://schemas.microsoft.com/office/powerpoint/2010/main" val="1562251223"/>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noChangeArrowheads="1"/>
          </p:cNvSpPr>
          <p:nvPr>
            <p:ph type="title"/>
          </p:nvPr>
        </p:nvSpPr>
        <p:spPr/>
        <p:txBody>
          <a:bodyPr/>
          <a:lstStyle/>
          <a:p>
            <a:pPr eaLnBrk="1" hangingPunct="1"/>
            <a:r>
              <a:rPr lang="en-US" dirty="0" smtClean="0"/>
              <a:t>Module Review and Takeaways</a:t>
            </a:r>
          </a:p>
        </p:txBody>
      </p:sp>
      <p:sp>
        <p:nvSpPr>
          <p:cNvPr id="39939" name="Rectangle 3"/>
          <p:cNvSpPr>
            <a:spLocks noGrp="1" noChangeArrowheads="1"/>
          </p:cNvSpPr>
          <p:nvPr>
            <p:ph type="body" idx="1"/>
          </p:nvPr>
        </p:nvSpPr>
        <p:spPr/>
        <p:txBody>
          <a:bodyPr/>
          <a:lstStyle/>
          <a:p>
            <a:pPr eaLnBrk="1" hangingPunct="1"/>
            <a:r>
              <a:rPr lang="en-US" dirty="0" smtClean="0"/>
              <a:t>Review Questions</a:t>
            </a:r>
          </a:p>
          <a:p>
            <a:pPr eaLnBrk="1" hangingPunct="1"/>
            <a:r>
              <a:rPr lang="en-US" dirty="0" smtClean="0"/>
              <a:t>Tools</a:t>
            </a:r>
          </a:p>
          <a:p>
            <a:r>
              <a:rPr lang="en-US" dirty="0"/>
              <a:t>Windows Server 2008 R2 Features Introduced in this Module</a:t>
            </a:r>
          </a:p>
          <a:p>
            <a:pPr eaLnBrk="1" hangingPunct="1"/>
            <a:endParaRPr lang="en-US" dirty="0" smtClean="0"/>
          </a:p>
        </p:txBody>
      </p:sp>
    </p:spTree>
    <p:extLst>
      <p:ext uri="{BB962C8B-B14F-4D97-AF65-F5344CB8AC3E}">
        <p14:creationId xmlns:p14="http://schemas.microsoft.com/office/powerpoint/2010/main" val="196887152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Rectangle 2"/>
          <p:cNvSpPr>
            <a:spLocks noGrp="1" noChangeArrowheads="1"/>
          </p:cNvSpPr>
          <p:nvPr>
            <p:ph type="title"/>
          </p:nvPr>
        </p:nvSpPr>
        <p:spPr>
          <a:xfrm>
            <a:off x="460375" y="0"/>
            <a:ext cx="7773988" cy="741363"/>
          </a:xfrm>
        </p:spPr>
        <p:txBody>
          <a:bodyPr/>
          <a:lstStyle/>
          <a:p>
            <a:r>
              <a:rPr lang="en-US" dirty="0" smtClean="0"/>
              <a:t>Notes Page Over-flow Slide. Do Not Print Slide. See Notes pane.</a:t>
            </a:r>
          </a:p>
        </p:txBody>
      </p:sp>
      <p:sp>
        <p:nvSpPr>
          <p:cNvPr id="5" name="Line 4"/>
          <p:cNvSpPr>
            <a:spLocks noChangeShapeType="1"/>
          </p:cNvSpPr>
          <p:nvPr/>
        </p:nvSpPr>
        <p:spPr bwMode="auto">
          <a:xfrm flipH="1">
            <a:off x="0" y="706438"/>
            <a:ext cx="9144000" cy="6151562"/>
          </a:xfrm>
          <a:prstGeom prst="line">
            <a:avLst/>
          </a:prstGeom>
          <a:noFill/>
          <a:ln w="38100">
            <a:solidFill>
              <a:srgbClr val="CC0000"/>
            </a:solidFill>
            <a:round/>
            <a:headEnd/>
            <a:tailEnd/>
          </a:ln>
        </p:spPr>
        <p:txBody>
          <a:bodyPr wrap="none" anchor="ctr"/>
          <a:lstStyle/>
          <a:p>
            <a:endParaRPr lang="en-US" dirty="0"/>
          </a:p>
        </p:txBody>
      </p:sp>
    </p:spTree>
    <p:extLst>
      <p:ext uri="{BB962C8B-B14F-4D97-AF65-F5344CB8AC3E}">
        <p14:creationId xmlns:p14="http://schemas.microsoft.com/office/powerpoint/2010/main" val="23739110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Rectangle 2"/>
          <p:cNvSpPr>
            <a:spLocks noGrp="1" noChangeArrowheads="1"/>
          </p:cNvSpPr>
          <p:nvPr>
            <p:ph type="title"/>
          </p:nvPr>
        </p:nvSpPr>
        <p:spPr>
          <a:xfrm>
            <a:off x="460375" y="0"/>
            <a:ext cx="7773988" cy="741363"/>
          </a:xfrm>
        </p:spPr>
        <p:txBody>
          <a:bodyPr/>
          <a:lstStyle/>
          <a:p>
            <a:r>
              <a:rPr lang="en-US" dirty="0" smtClean="0"/>
              <a:t>Notes Page Over-flow Slide. Do Not Print Slide. See Notes pane.</a:t>
            </a:r>
          </a:p>
        </p:txBody>
      </p:sp>
      <p:sp>
        <p:nvSpPr>
          <p:cNvPr id="5" name="Line 4"/>
          <p:cNvSpPr>
            <a:spLocks noChangeShapeType="1"/>
          </p:cNvSpPr>
          <p:nvPr/>
        </p:nvSpPr>
        <p:spPr bwMode="auto">
          <a:xfrm flipH="1">
            <a:off x="0" y="706438"/>
            <a:ext cx="9144000" cy="6151562"/>
          </a:xfrm>
          <a:prstGeom prst="line">
            <a:avLst/>
          </a:prstGeom>
          <a:noFill/>
          <a:ln w="38100">
            <a:solidFill>
              <a:srgbClr val="CC0000"/>
            </a:solidFill>
            <a:round/>
            <a:headEnd/>
            <a:tailEnd/>
          </a:ln>
        </p:spPr>
        <p:txBody>
          <a:bodyPr wrap="none" anchor="ctr"/>
          <a:lstStyle/>
          <a:p>
            <a:endParaRPr lang="en-US" dirty="0"/>
          </a:p>
        </p:txBody>
      </p:sp>
    </p:spTree>
    <p:extLst>
      <p:ext uri="{BB962C8B-B14F-4D97-AF65-F5344CB8AC3E}">
        <p14:creationId xmlns:p14="http://schemas.microsoft.com/office/powerpoint/2010/main" val="291413528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Benefits of Using DHCP</a:t>
            </a:r>
            <a:endParaRPr lang="en-GB" dirty="0"/>
          </a:p>
        </p:txBody>
      </p:sp>
      <p:sp>
        <p:nvSpPr>
          <p:cNvPr id="4" name="AutoShape 6"/>
          <p:cNvSpPr>
            <a:spLocks noChangeArrowheads="1"/>
          </p:cNvSpPr>
          <p:nvPr/>
        </p:nvSpPr>
        <p:spPr bwMode="auto">
          <a:xfrm>
            <a:off x="557213" y="1319213"/>
            <a:ext cx="8005762" cy="801687"/>
          </a:xfrm>
          <a:prstGeom prst="roundRect">
            <a:avLst>
              <a:gd name="adj" fmla="val 16667"/>
            </a:avLst>
          </a:prstGeom>
          <a:gradFill rotWithShape="1">
            <a:gsLst>
              <a:gs pos="0">
                <a:srgbClr val="EAABA0"/>
              </a:gs>
              <a:gs pos="100000">
                <a:srgbClr val="F6D9D4"/>
              </a:gs>
            </a:gsLst>
            <a:lin ang="2700000" scaled="1"/>
          </a:gradFill>
          <a:ln w="9525" algn="ctr">
            <a:solidFill>
              <a:srgbClr val="808080"/>
            </a:solidFill>
            <a:round/>
            <a:headEnd/>
            <a:tailEnd/>
          </a:ln>
          <a:effectLst>
            <a:outerShdw dist="35921" dir="2700000" algn="ctr" rotWithShape="0">
              <a:srgbClr val="C0C0C0"/>
            </a:outerShdw>
          </a:effectLst>
        </p:spPr>
        <p:txBody>
          <a:bodyPr tIns="91440" bIns="91440" anchor="ctr">
            <a:spAutoFit/>
          </a:bodyPr>
          <a:lstStyle/>
          <a:p>
            <a:pPr algn="l">
              <a:defRPr/>
            </a:pPr>
            <a:r>
              <a:rPr lang="en-US" dirty="0"/>
              <a:t>DHCP reduces the complexity and amount of administrative work by using automatic TCP/IP configuration</a:t>
            </a:r>
          </a:p>
        </p:txBody>
      </p:sp>
      <p:sp>
        <p:nvSpPr>
          <p:cNvPr id="5" name="AutoShape 16"/>
          <p:cNvSpPr>
            <a:spLocks noChangeArrowheads="1"/>
          </p:cNvSpPr>
          <p:nvPr/>
        </p:nvSpPr>
        <p:spPr bwMode="auto">
          <a:xfrm>
            <a:off x="215900" y="2370138"/>
            <a:ext cx="4213225" cy="3433762"/>
          </a:xfrm>
          <a:prstGeom prst="roundRect">
            <a:avLst>
              <a:gd name="adj" fmla="val 4167"/>
            </a:avLst>
          </a:prstGeom>
          <a:solidFill>
            <a:srgbClr val="DEE7F1"/>
          </a:solidFill>
          <a:ln w="9525" algn="ctr">
            <a:solidFill>
              <a:srgbClr val="333333"/>
            </a:solidFill>
            <a:round/>
            <a:headEnd/>
            <a:tailEnd/>
          </a:ln>
        </p:spPr>
        <p:txBody>
          <a:bodyPr/>
          <a:lstStyle/>
          <a:p>
            <a:pPr algn="l"/>
            <a:r>
              <a:rPr lang="en-US" sz="1600" dirty="0"/>
              <a:t>Manual TCP/IP Configuration</a:t>
            </a:r>
          </a:p>
        </p:txBody>
      </p:sp>
      <p:sp>
        <p:nvSpPr>
          <p:cNvPr id="6" name="AutoShape 17"/>
          <p:cNvSpPr>
            <a:spLocks noChangeArrowheads="1"/>
          </p:cNvSpPr>
          <p:nvPr/>
        </p:nvSpPr>
        <p:spPr bwMode="auto">
          <a:xfrm>
            <a:off x="330200" y="2873375"/>
            <a:ext cx="3981450" cy="2644775"/>
          </a:xfrm>
          <a:prstGeom prst="roundRect">
            <a:avLst>
              <a:gd name="adj" fmla="val 4167"/>
            </a:avLst>
          </a:prstGeom>
          <a:solidFill>
            <a:srgbClr val="F2E7CE"/>
          </a:solidFill>
          <a:ln w="9525" algn="ctr">
            <a:solidFill>
              <a:srgbClr val="333333"/>
            </a:solidFill>
            <a:round/>
            <a:headEnd/>
            <a:tailEnd/>
          </a:ln>
        </p:spPr>
        <p:txBody>
          <a:bodyPr wrap="none" anchor="ctr"/>
          <a:lstStyle/>
          <a:p>
            <a:pPr marL="228600" indent="-228600" algn="l">
              <a:lnSpc>
                <a:spcPct val="90000"/>
              </a:lnSpc>
              <a:spcBef>
                <a:spcPct val="40000"/>
              </a:spcBef>
              <a:buClr>
                <a:srgbClr val="006699"/>
              </a:buClr>
              <a:buFontTx/>
              <a:buChar char="•"/>
            </a:pPr>
            <a:r>
              <a:rPr lang="en-US" sz="1600" dirty="0"/>
              <a:t>IP addresses are entered </a:t>
            </a:r>
            <a:br>
              <a:rPr lang="en-US" sz="1600" dirty="0"/>
            </a:br>
            <a:r>
              <a:rPr lang="en-US" sz="1600" dirty="0"/>
              <a:t>manually</a:t>
            </a:r>
          </a:p>
          <a:p>
            <a:pPr marL="228600" indent="-228600" algn="l">
              <a:lnSpc>
                <a:spcPct val="90000"/>
              </a:lnSpc>
              <a:spcBef>
                <a:spcPct val="40000"/>
              </a:spcBef>
              <a:buClr>
                <a:srgbClr val="006699"/>
              </a:buClr>
              <a:buFontTx/>
              <a:buChar char="•"/>
            </a:pPr>
            <a:r>
              <a:rPr lang="en-US" sz="1600" dirty="0"/>
              <a:t>IP address could be entered </a:t>
            </a:r>
            <a:br>
              <a:rPr lang="en-US" sz="1600" dirty="0"/>
            </a:br>
            <a:r>
              <a:rPr lang="en-US" sz="1600" dirty="0"/>
              <a:t>incorrectly</a:t>
            </a:r>
          </a:p>
          <a:p>
            <a:pPr marL="228600" indent="-228600" algn="l">
              <a:lnSpc>
                <a:spcPct val="90000"/>
              </a:lnSpc>
              <a:spcBef>
                <a:spcPct val="40000"/>
              </a:spcBef>
              <a:buClr>
                <a:srgbClr val="006699"/>
              </a:buClr>
              <a:buFontTx/>
              <a:buChar char="•"/>
            </a:pPr>
            <a:r>
              <a:rPr lang="en-US" sz="1600" dirty="0"/>
              <a:t>Communication and network </a:t>
            </a:r>
            <a:br>
              <a:rPr lang="en-US" sz="1600" dirty="0"/>
            </a:br>
            <a:r>
              <a:rPr lang="en-US" sz="1600" dirty="0"/>
              <a:t>issues can result</a:t>
            </a:r>
          </a:p>
          <a:p>
            <a:pPr marL="228600" indent="-228600" algn="l">
              <a:lnSpc>
                <a:spcPct val="90000"/>
              </a:lnSpc>
              <a:spcBef>
                <a:spcPct val="40000"/>
              </a:spcBef>
              <a:buClr>
                <a:srgbClr val="006699"/>
              </a:buClr>
              <a:buFontTx/>
              <a:buChar char="•"/>
            </a:pPr>
            <a:r>
              <a:rPr lang="en-US" sz="1600" dirty="0"/>
              <a:t>Frequent computer moves </a:t>
            </a:r>
            <a:br>
              <a:rPr lang="en-US" sz="1600" dirty="0"/>
            </a:br>
            <a:r>
              <a:rPr lang="en-US" sz="1600" dirty="0"/>
              <a:t>increase administrative effort</a:t>
            </a:r>
          </a:p>
        </p:txBody>
      </p:sp>
      <p:sp>
        <p:nvSpPr>
          <p:cNvPr id="7" name="AutoShape 18"/>
          <p:cNvSpPr>
            <a:spLocks noChangeArrowheads="1"/>
          </p:cNvSpPr>
          <p:nvPr/>
        </p:nvSpPr>
        <p:spPr bwMode="auto">
          <a:xfrm>
            <a:off x="4716463" y="2370138"/>
            <a:ext cx="4214812" cy="3436937"/>
          </a:xfrm>
          <a:prstGeom prst="roundRect">
            <a:avLst>
              <a:gd name="adj" fmla="val 4167"/>
            </a:avLst>
          </a:prstGeom>
          <a:solidFill>
            <a:srgbClr val="DEE7F1"/>
          </a:solidFill>
          <a:ln w="9525" algn="ctr">
            <a:solidFill>
              <a:srgbClr val="333333"/>
            </a:solidFill>
            <a:round/>
            <a:headEnd/>
            <a:tailEnd/>
          </a:ln>
        </p:spPr>
        <p:txBody>
          <a:bodyPr/>
          <a:lstStyle/>
          <a:p>
            <a:pPr algn="l"/>
            <a:r>
              <a:rPr lang="en-US" sz="1600" dirty="0"/>
              <a:t>Automatic TCP/IP Configuration</a:t>
            </a:r>
          </a:p>
        </p:txBody>
      </p:sp>
      <p:sp>
        <p:nvSpPr>
          <p:cNvPr id="8" name="AutoShape 19"/>
          <p:cNvSpPr>
            <a:spLocks noChangeArrowheads="1"/>
          </p:cNvSpPr>
          <p:nvPr/>
        </p:nvSpPr>
        <p:spPr bwMode="auto">
          <a:xfrm>
            <a:off x="4838700" y="2873375"/>
            <a:ext cx="3986213" cy="2644775"/>
          </a:xfrm>
          <a:prstGeom prst="roundRect">
            <a:avLst>
              <a:gd name="adj" fmla="val 4167"/>
            </a:avLst>
          </a:prstGeom>
          <a:solidFill>
            <a:srgbClr val="F2E7CE"/>
          </a:solidFill>
          <a:ln w="9525" algn="ctr">
            <a:solidFill>
              <a:srgbClr val="333333"/>
            </a:solidFill>
            <a:round/>
            <a:headEnd/>
            <a:tailEnd/>
          </a:ln>
        </p:spPr>
        <p:txBody>
          <a:bodyPr wrap="none" anchor="ctr"/>
          <a:lstStyle/>
          <a:p>
            <a:pPr marL="228600" indent="-228600" algn="l">
              <a:lnSpc>
                <a:spcPct val="90000"/>
              </a:lnSpc>
              <a:spcBef>
                <a:spcPct val="40000"/>
              </a:spcBef>
              <a:buClr>
                <a:srgbClr val="006699"/>
              </a:buClr>
              <a:buFontTx/>
              <a:buChar char="•"/>
            </a:pPr>
            <a:r>
              <a:rPr lang="en-US" sz="1600" dirty="0"/>
              <a:t>IP addresses are supplied </a:t>
            </a:r>
            <a:br>
              <a:rPr lang="en-US" sz="1600" dirty="0"/>
            </a:br>
            <a:r>
              <a:rPr lang="en-US" sz="1600" dirty="0"/>
              <a:t>automatically </a:t>
            </a:r>
          </a:p>
          <a:p>
            <a:pPr marL="228600" indent="-228600" algn="l">
              <a:lnSpc>
                <a:spcPct val="90000"/>
              </a:lnSpc>
              <a:spcBef>
                <a:spcPct val="40000"/>
              </a:spcBef>
              <a:buClr>
                <a:srgbClr val="006699"/>
              </a:buClr>
              <a:buFontTx/>
              <a:buChar char="•"/>
            </a:pPr>
            <a:r>
              <a:rPr lang="en-US" sz="1600" dirty="0"/>
              <a:t>Correct configuration </a:t>
            </a:r>
            <a:br>
              <a:rPr lang="en-US" sz="1600" dirty="0"/>
            </a:br>
            <a:r>
              <a:rPr lang="en-US" sz="1600" dirty="0"/>
              <a:t>information is ensured</a:t>
            </a:r>
          </a:p>
          <a:p>
            <a:pPr marL="228600" indent="-228600" algn="l">
              <a:lnSpc>
                <a:spcPct val="90000"/>
              </a:lnSpc>
              <a:spcBef>
                <a:spcPct val="40000"/>
              </a:spcBef>
              <a:buClr>
                <a:srgbClr val="006699"/>
              </a:buClr>
              <a:buFontTx/>
              <a:buChar char="•"/>
            </a:pPr>
            <a:r>
              <a:rPr lang="en-US" sz="1600" dirty="0"/>
              <a:t>Client configuration is updated </a:t>
            </a:r>
            <a:br>
              <a:rPr lang="en-US" sz="1600" dirty="0"/>
            </a:br>
            <a:r>
              <a:rPr lang="en-US" sz="1600" dirty="0"/>
              <a:t>automatically </a:t>
            </a:r>
          </a:p>
          <a:p>
            <a:pPr marL="228600" indent="-228600" algn="l">
              <a:lnSpc>
                <a:spcPct val="90000"/>
              </a:lnSpc>
              <a:spcBef>
                <a:spcPct val="40000"/>
              </a:spcBef>
              <a:buClr>
                <a:srgbClr val="006699"/>
              </a:buClr>
              <a:buFontTx/>
              <a:buChar char="•"/>
            </a:pPr>
            <a:r>
              <a:rPr lang="en-US" sz="1600" dirty="0"/>
              <a:t>A common source of network </a:t>
            </a:r>
            <a:br>
              <a:rPr lang="en-US" sz="1600" dirty="0"/>
            </a:br>
            <a:r>
              <a:rPr lang="en-US" sz="1600" dirty="0"/>
              <a:t>problems is eliminated </a:t>
            </a:r>
          </a:p>
        </p:txBody>
      </p:sp>
    </p:spTree>
    <p:extLst>
      <p:ext uri="{BB962C8B-B14F-4D97-AF65-F5344CB8AC3E}">
        <p14:creationId xmlns:p14="http://schemas.microsoft.com/office/powerpoint/2010/main" val="1226215848"/>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Planning </a:t>
            </a:r>
            <a:r>
              <a:rPr lang="en-GB" dirty="0" smtClean="0"/>
              <a:t>Scopes</a:t>
            </a:r>
            <a:endParaRPr lang="en-GB" dirty="0"/>
          </a:p>
        </p:txBody>
      </p:sp>
      <p:sp>
        <p:nvSpPr>
          <p:cNvPr id="4" name="AutoShape 4"/>
          <p:cNvSpPr>
            <a:spLocks noChangeArrowheads="1"/>
          </p:cNvSpPr>
          <p:nvPr/>
        </p:nvSpPr>
        <p:spPr bwMode="auto">
          <a:xfrm>
            <a:off x="954088" y="1017588"/>
            <a:ext cx="7219950" cy="641350"/>
          </a:xfrm>
          <a:prstGeom prst="roundRect">
            <a:avLst>
              <a:gd name="adj" fmla="val 16667"/>
            </a:avLst>
          </a:prstGeom>
          <a:gradFill rotWithShape="1">
            <a:gsLst>
              <a:gs pos="0">
                <a:srgbClr val="EAABA0"/>
              </a:gs>
              <a:gs pos="100000">
                <a:srgbClr val="F6D9D4"/>
              </a:gs>
            </a:gsLst>
            <a:lin ang="2700000" scaled="1"/>
          </a:gradFill>
          <a:ln w="9525" algn="ctr">
            <a:solidFill>
              <a:srgbClr val="808080"/>
            </a:solidFill>
            <a:round/>
            <a:headEnd/>
            <a:tailEnd/>
          </a:ln>
          <a:effectLst>
            <a:outerShdw dist="35921" dir="2700000" algn="ctr" rotWithShape="0">
              <a:srgbClr val="C0C0C0"/>
            </a:outerShdw>
          </a:effectLst>
        </p:spPr>
        <p:txBody>
          <a:bodyPr anchor="ctr"/>
          <a:lstStyle/>
          <a:p>
            <a:pPr algn="l">
              <a:defRPr/>
            </a:pPr>
            <a:r>
              <a:rPr lang="en-US" dirty="0"/>
              <a:t>A </a:t>
            </a:r>
            <a:r>
              <a:rPr lang="en-US" i="1" dirty="0"/>
              <a:t>scope</a:t>
            </a:r>
            <a:r>
              <a:rPr lang="en-US" dirty="0"/>
              <a:t> is a range of IP addresses that are available to be leased</a:t>
            </a:r>
          </a:p>
        </p:txBody>
      </p:sp>
      <p:sp>
        <p:nvSpPr>
          <p:cNvPr id="5" name="AutoShape 5"/>
          <p:cNvSpPr>
            <a:spLocks noChangeArrowheads="1"/>
          </p:cNvSpPr>
          <p:nvPr/>
        </p:nvSpPr>
        <p:spPr bwMode="auto">
          <a:xfrm>
            <a:off x="1044575" y="4270375"/>
            <a:ext cx="7061200" cy="1917700"/>
          </a:xfrm>
          <a:prstGeom prst="roundRect">
            <a:avLst>
              <a:gd name="adj" fmla="val 4167"/>
            </a:avLst>
          </a:prstGeom>
          <a:solidFill>
            <a:srgbClr val="DEE7F1"/>
          </a:solidFill>
          <a:ln w="9525" algn="ctr">
            <a:solidFill>
              <a:srgbClr val="333333"/>
            </a:solidFill>
            <a:round/>
            <a:headEnd/>
            <a:tailEnd/>
          </a:ln>
        </p:spPr>
        <p:txBody>
          <a:bodyPr/>
          <a:lstStyle/>
          <a:p>
            <a:pPr algn="l"/>
            <a:r>
              <a:rPr lang="en-US" dirty="0"/>
              <a:t>Scope Properties</a:t>
            </a:r>
          </a:p>
        </p:txBody>
      </p:sp>
      <p:sp>
        <p:nvSpPr>
          <p:cNvPr id="6" name="AutoShape 6"/>
          <p:cNvSpPr>
            <a:spLocks noChangeArrowheads="1"/>
          </p:cNvSpPr>
          <p:nvPr/>
        </p:nvSpPr>
        <p:spPr bwMode="auto">
          <a:xfrm>
            <a:off x="1274763" y="4705350"/>
            <a:ext cx="6477000" cy="1177925"/>
          </a:xfrm>
          <a:prstGeom prst="roundRect">
            <a:avLst>
              <a:gd name="adj" fmla="val 4167"/>
            </a:avLst>
          </a:prstGeom>
          <a:solidFill>
            <a:srgbClr val="F2E7CE"/>
          </a:solidFill>
          <a:ln w="9525" algn="ctr">
            <a:solidFill>
              <a:srgbClr val="333333"/>
            </a:solidFill>
            <a:round/>
            <a:headEnd/>
            <a:tailEnd/>
          </a:ln>
        </p:spPr>
        <p:txBody>
          <a:bodyPr wrap="none" anchor="ctr"/>
          <a:lstStyle/>
          <a:p>
            <a:pPr marL="177800" indent="-177800" algn="l" eaLnBrk="1" hangingPunct="1">
              <a:lnSpc>
                <a:spcPct val="90000"/>
              </a:lnSpc>
              <a:spcBef>
                <a:spcPct val="70000"/>
              </a:spcBef>
              <a:buClr>
                <a:schemeClr val="hlink"/>
              </a:buClr>
              <a:buSzPct val="90000"/>
            </a:pPr>
            <a:endParaRPr lang="en-US" sz="1600" b="0" dirty="0"/>
          </a:p>
        </p:txBody>
      </p:sp>
      <p:sp>
        <p:nvSpPr>
          <p:cNvPr id="7" name="Rectangle 7"/>
          <p:cNvSpPr>
            <a:spLocks noChangeArrowheads="1"/>
          </p:cNvSpPr>
          <p:nvPr/>
        </p:nvSpPr>
        <p:spPr bwMode="auto">
          <a:xfrm>
            <a:off x="5591175" y="4756150"/>
            <a:ext cx="2054225" cy="827088"/>
          </a:xfrm>
          <a:prstGeom prst="rect">
            <a:avLst/>
          </a:prstGeom>
          <a:solidFill>
            <a:srgbClr val="F2E7CE"/>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p>
            <a:pPr marL="177800" indent="-177800" algn="l" eaLnBrk="1" hangingPunct="1">
              <a:lnSpc>
                <a:spcPct val="90000"/>
              </a:lnSpc>
              <a:spcBef>
                <a:spcPct val="70000"/>
              </a:spcBef>
              <a:buClr>
                <a:schemeClr val="hlink"/>
              </a:buClr>
              <a:buSzPct val="90000"/>
              <a:buFontTx/>
              <a:buChar char="•"/>
            </a:pPr>
            <a:r>
              <a:rPr lang="en-US" sz="1600" b="0" dirty="0"/>
              <a:t>Scope name</a:t>
            </a:r>
          </a:p>
          <a:p>
            <a:pPr marL="177800" indent="-177800" algn="l" eaLnBrk="1" hangingPunct="1">
              <a:lnSpc>
                <a:spcPct val="90000"/>
              </a:lnSpc>
              <a:spcBef>
                <a:spcPct val="70000"/>
              </a:spcBef>
              <a:buClr>
                <a:schemeClr val="hlink"/>
              </a:buClr>
              <a:buSzPct val="90000"/>
              <a:buFontTx/>
              <a:buChar char="•"/>
            </a:pPr>
            <a:r>
              <a:rPr lang="en-US" sz="1600" b="0" dirty="0"/>
              <a:t>Exclusion range</a:t>
            </a:r>
          </a:p>
        </p:txBody>
      </p:sp>
      <p:sp>
        <p:nvSpPr>
          <p:cNvPr id="8" name="Rectangle 8"/>
          <p:cNvSpPr>
            <a:spLocks noChangeArrowheads="1"/>
          </p:cNvSpPr>
          <p:nvPr/>
        </p:nvSpPr>
        <p:spPr bwMode="auto">
          <a:xfrm>
            <a:off x="3382963" y="4813300"/>
            <a:ext cx="2208212" cy="944563"/>
          </a:xfrm>
          <a:prstGeom prst="rect">
            <a:avLst/>
          </a:prstGeom>
          <a:solidFill>
            <a:srgbClr val="F2E7CE"/>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p>
            <a:pPr marL="177800" indent="-177800" algn="l" eaLnBrk="1" hangingPunct="1">
              <a:lnSpc>
                <a:spcPct val="90000"/>
              </a:lnSpc>
              <a:spcBef>
                <a:spcPct val="70000"/>
              </a:spcBef>
              <a:buClr>
                <a:schemeClr val="hlink"/>
              </a:buClr>
              <a:buSzPct val="90000"/>
              <a:buFontTx/>
              <a:buChar char="•"/>
            </a:pPr>
            <a:r>
              <a:rPr lang="en-US" sz="1600" b="0" dirty="0"/>
              <a:t>Lease duration</a:t>
            </a:r>
          </a:p>
          <a:p>
            <a:pPr marL="177800" indent="-177800" algn="l" eaLnBrk="1" hangingPunct="1">
              <a:lnSpc>
                <a:spcPct val="90000"/>
              </a:lnSpc>
              <a:spcBef>
                <a:spcPct val="70000"/>
              </a:spcBef>
              <a:buClr>
                <a:schemeClr val="hlink"/>
              </a:buClr>
              <a:buSzPct val="90000"/>
              <a:buFontTx/>
              <a:buChar char="•"/>
            </a:pPr>
            <a:r>
              <a:rPr lang="en-US" sz="1600" b="0" dirty="0"/>
              <a:t>Network IP </a:t>
            </a:r>
            <a:br>
              <a:rPr lang="en-US" sz="1600" b="0" dirty="0"/>
            </a:br>
            <a:r>
              <a:rPr lang="en-US" sz="1600" b="0" dirty="0"/>
              <a:t>address range</a:t>
            </a:r>
          </a:p>
        </p:txBody>
      </p:sp>
      <p:sp>
        <p:nvSpPr>
          <p:cNvPr id="9" name="Rectangle 9"/>
          <p:cNvSpPr>
            <a:spLocks noChangeArrowheads="1"/>
          </p:cNvSpPr>
          <p:nvPr/>
        </p:nvSpPr>
        <p:spPr bwMode="auto">
          <a:xfrm>
            <a:off x="1355725" y="4765675"/>
            <a:ext cx="2027238" cy="869950"/>
          </a:xfrm>
          <a:prstGeom prst="rect">
            <a:avLst/>
          </a:prstGeom>
          <a:solidFill>
            <a:srgbClr val="F2E7CE"/>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p>
            <a:pPr marL="177800" indent="-177800" algn="l" eaLnBrk="1" hangingPunct="1">
              <a:lnSpc>
                <a:spcPct val="90000"/>
              </a:lnSpc>
              <a:spcBef>
                <a:spcPct val="70000"/>
              </a:spcBef>
              <a:buClr>
                <a:schemeClr val="hlink"/>
              </a:buClr>
              <a:buSzPct val="90000"/>
              <a:buFontTx/>
              <a:buChar char="•"/>
            </a:pPr>
            <a:r>
              <a:rPr lang="en-US" sz="1600" b="0" dirty="0"/>
              <a:t>Network ID</a:t>
            </a:r>
          </a:p>
          <a:p>
            <a:pPr marL="177800" indent="-177800" algn="l" eaLnBrk="1" hangingPunct="1">
              <a:lnSpc>
                <a:spcPct val="90000"/>
              </a:lnSpc>
              <a:spcBef>
                <a:spcPct val="70000"/>
              </a:spcBef>
              <a:buClr>
                <a:schemeClr val="hlink"/>
              </a:buClr>
              <a:buSzPct val="90000"/>
              <a:buFontTx/>
              <a:buChar char="•"/>
            </a:pPr>
            <a:r>
              <a:rPr lang="en-US" sz="1600" b="0" dirty="0"/>
              <a:t>Subnet mask</a:t>
            </a:r>
          </a:p>
        </p:txBody>
      </p:sp>
      <p:sp>
        <p:nvSpPr>
          <p:cNvPr id="10" name="AutoShape 10"/>
          <p:cNvSpPr>
            <a:spLocks noChangeArrowheads="1"/>
          </p:cNvSpPr>
          <p:nvPr/>
        </p:nvSpPr>
        <p:spPr bwMode="auto">
          <a:xfrm>
            <a:off x="1038225" y="1793875"/>
            <a:ext cx="7051675" cy="2246313"/>
          </a:xfrm>
          <a:prstGeom prst="roundRect">
            <a:avLst>
              <a:gd name="adj" fmla="val 12056"/>
            </a:avLst>
          </a:prstGeom>
          <a:solidFill>
            <a:srgbClr val="F2E7CE"/>
          </a:solidFill>
          <a:ln w="9525" algn="ctr">
            <a:solidFill>
              <a:srgbClr val="333333"/>
            </a:solidFill>
            <a:round/>
            <a:headEnd/>
            <a:tailEnd/>
          </a:ln>
        </p:spPr>
        <p:txBody>
          <a:bodyPr wrap="none" anchor="ctr"/>
          <a:lstStyle/>
          <a:p>
            <a:pPr marL="177800" indent="-177800" algn="l" eaLnBrk="1" hangingPunct="1">
              <a:lnSpc>
                <a:spcPct val="90000"/>
              </a:lnSpc>
              <a:spcBef>
                <a:spcPct val="70000"/>
              </a:spcBef>
              <a:buClr>
                <a:schemeClr val="hlink"/>
              </a:buClr>
              <a:buSzPct val="90000"/>
            </a:pPr>
            <a:endParaRPr lang="en-US" sz="1600" b="0" dirty="0"/>
          </a:p>
        </p:txBody>
      </p:sp>
      <p:pic>
        <p:nvPicPr>
          <p:cNvPr id="11" name="Picture 11" descr="Lan0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163638" y="1992313"/>
            <a:ext cx="2282825" cy="1935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Text Box 12"/>
          <p:cNvSpPr txBox="1">
            <a:spLocks noChangeArrowheads="1"/>
          </p:cNvSpPr>
          <p:nvPr/>
        </p:nvSpPr>
        <p:spPr bwMode="auto">
          <a:xfrm>
            <a:off x="1930400" y="3041650"/>
            <a:ext cx="784225"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lvl1pPr>
              <a:defRPr b="1">
                <a:solidFill>
                  <a:schemeClr val="tx1"/>
                </a:solidFill>
                <a:latin typeface="Verdana" pitchFamily="34" charset="0"/>
              </a:defRPr>
            </a:lvl1pPr>
            <a:lvl2pPr marL="742950" indent="-285750">
              <a:defRPr b="1">
                <a:solidFill>
                  <a:schemeClr val="tx1"/>
                </a:solidFill>
                <a:latin typeface="Verdana" pitchFamily="34" charset="0"/>
              </a:defRPr>
            </a:lvl2pPr>
            <a:lvl3pPr marL="1143000" indent="-228600">
              <a:defRPr b="1">
                <a:solidFill>
                  <a:schemeClr val="tx1"/>
                </a:solidFill>
                <a:latin typeface="Verdana" pitchFamily="34" charset="0"/>
              </a:defRPr>
            </a:lvl3pPr>
            <a:lvl4pPr marL="1600200" indent="-228600">
              <a:defRPr b="1">
                <a:solidFill>
                  <a:schemeClr val="tx1"/>
                </a:solidFill>
                <a:latin typeface="Verdana" pitchFamily="34" charset="0"/>
              </a:defRPr>
            </a:lvl4pPr>
            <a:lvl5pPr marL="2057400" indent="-228600">
              <a:defRPr b="1">
                <a:solidFill>
                  <a:schemeClr val="tx1"/>
                </a:solidFill>
                <a:latin typeface="Verdana" pitchFamily="34" charset="0"/>
              </a:defRPr>
            </a:lvl5pPr>
            <a:lvl6pPr marL="2514600" indent="-228600" algn="ctr" eaLnBrk="0" fontAlgn="base" hangingPunct="0">
              <a:spcBef>
                <a:spcPct val="0"/>
              </a:spcBef>
              <a:spcAft>
                <a:spcPct val="0"/>
              </a:spcAft>
              <a:defRPr b="1">
                <a:solidFill>
                  <a:schemeClr val="tx1"/>
                </a:solidFill>
                <a:latin typeface="Verdana" pitchFamily="34" charset="0"/>
              </a:defRPr>
            </a:lvl6pPr>
            <a:lvl7pPr marL="2971800" indent="-228600" algn="ctr" eaLnBrk="0" fontAlgn="base" hangingPunct="0">
              <a:spcBef>
                <a:spcPct val="0"/>
              </a:spcBef>
              <a:spcAft>
                <a:spcPct val="0"/>
              </a:spcAft>
              <a:defRPr b="1">
                <a:solidFill>
                  <a:schemeClr val="tx1"/>
                </a:solidFill>
                <a:latin typeface="Verdana" pitchFamily="34" charset="0"/>
              </a:defRPr>
            </a:lvl7pPr>
            <a:lvl8pPr marL="3429000" indent="-228600" algn="ctr" eaLnBrk="0" fontAlgn="base" hangingPunct="0">
              <a:spcBef>
                <a:spcPct val="0"/>
              </a:spcBef>
              <a:spcAft>
                <a:spcPct val="0"/>
              </a:spcAft>
              <a:defRPr b="1">
                <a:solidFill>
                  <a:schemeClr val="tx1"/>
                </a:solidFill>
                <a:latin typeface="Verdana" pitchFamily="34" charset="0"/>
              </a:defRPr>
            </a:lvl8pPr>
            <a:lvl9pPr marL="3886200" indent="-228600" algn="ctr" eaLnBrk="0" fontAlgn="base" hangingPunct="0">
              <a:spcBef>
                <a:spcPct val="0"/>
              </a:spcBef>
              <a:spcAft>
                <a:spcPct val="0"/>
              </a:spcAft>
              <a:defRPr b="1">
                <a:solidFill>
                  <a:schemeClr val="tx1"/>
                </a:solidFill>
                <a:latin typeface="Verdana" pitchFamily="34" charset="0"/>
              </a:defRPr>
            </a:lvl9pPr>
          </a:lstStyle>
          <a:p>
            <a:r>
              <a:rPr lang="en-US" sz="1400" dirty="0"/>
              <a:t>LAN A</a:t>
            </a:r>
          </a:p>
        </p:txBody>
      </p:sp>
      <p:pic>
        <p:nvPicPr>
          <p:cNvPr id="13" name="Picture 13" descr="Lan0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710238" y="1992313"/>
            <a:ext cx="2282825" cy="1935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Text Box 14"/>
          <p:cNvSpPr txBox="1">
            <a:spLocks noChangeArrowheads="1"/>
          </p:cNvSpPr>
          <p:nvPr/>
        </p:nvSpPr>
        <p:spPr bwMode="auto">
          <a:xfrm>
            <a:off x="6477000" y="3041650"/>
            <a:ext cx="78105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lvl1pPr>
              <a:defRPr b="1">
                <a:solidFill>
                  <a:schemeClr val="tx1"/>
                </a:solidFill>
                <a:latin typeface="Verdana" pitchFamily="34" charset="0"/>
              </a:defRPr>
            </a:lvl1pPr>
            <a:lvl2pPr marL="742950" indent="-285750">
              <a:defRPr b="1">
                <a:solidFill>
                  <a:schemeClr val="tx1"/>
                </a:solidFill>
                <a:latin typeface="Verdana" pitchFamily="34" charset="0"/>
              </a:defRPr>
            </a:lvl2pPr>
            <a:lvl3pPr marL="1143000" indent="-228600">
              <a:defRPr b="1">
                <a:solidFill>
                  <a:schemeClr val="tx1"/>
                </a:solidFill>
                <a:latin typeface="Verdana" pitchFamily="34" charset="0"/>
              </a:defRPr>
            </a:lvl3pPr>
            <a:lvl4pPr marL="1600200" indent="-228600">
              <a:defRPr b="1">
                <a:solidFill>
                  <a:schemeClr val="tx1"/>
                </a:solidFill>
                <a:latin typeface="Verdana" pitchFamily="34" charset="0"/>
              </a:defRPr>
            </a:lvl4pPr>
            <a:lvl5pPr marL="2057400" indent="-228600">
              <a:defRPr b="1">
                <a:solidFill>
                  <a:schemeClr val="tx1"/>
                </a:solidFill>
                <a:latin typeface="Verdana" pitchFamily="34" charset="0"/>
              </a:defRPr>
            </a:lvl5pPr>
            <a:lvl6pPr marL="2514600" indent="-228600" algn="ctr" eaLnBrk="0" fontAlgn="base" hangingPunct="0">
              <a:spcBef>
                <a:spcPct val="0"/>
              </a:spcBef>
              <a:spcAft>
                <a:spcPct val="0"/>
              </a:spcAft>
              <a:defRPr b="1">
                <a:solidFill>
                  <a:schemeClr val="tx1"/>
                </a:solidFill>
                <a:latin typeface="Verdana" pitchFamily="34" charset="0"/>
              </a:defRPr>
            </a:lvl6pPr>
            <a:lvl7pPr marL="2971800" indent="-228600" algn="ctr" eaLnBrk="0" fontAlgn="base" hangingPunct="0">
              <a:spcBef>
                <a:spcPct val="0"/>
              </a:spcBef>
              <a:spcAft>
                <a:spcPct val="0"/>
              </a:spcAft>
              <a:defRPr b="1">
                <a:solidFill>
                  <a:schemeClr val="tx1"/>
                </a:solidFill>
                <a:latin typeface="Verdana" pitchFamily="34" charset="0"/>
              </a:defRPr>
            </a:lvl7pPr>
            <a:lvl8pPr marL="3429000" indent="-228600" algn="ctr" eaLnBrk="0" fontAlgn="base" hangingPunct="0">
              <a:spcBef>
                <a:spcPct val="0"/>
              </a:spcBef>
              <a:spcAft>
                <a:spcPct val="0"/>
              </a:spcAft>
              <a:defRPr b="1">
                <a:solidFill>
                  <a:schemeClr val="tx1"/>
                </a:solidFill>
                <a:latin typeface="Verdana" pitchFamily="34" charset="0"/>
              </a:defRPr>
            </a:lvl8pPr>
            <a:lvl9pPr marL="3886200" indent="-228600" algn="ctr" eaLnBrk="0" fontAlgn="base" hangingPunct="0">
              <a:spcBef>
                <a:spcPct val="0"/>
              </a:spcBef>
              <a:spcAft>
                <a:spcPct val="0"/>
              </a:spcAft>
              <a:defRPr b="1">
                <a:solidFill>
                  <a:schemeClr val="tx1"/>
                </a:solidFill>
                <a:latin typeface="Verdana" pitchFamily="34" charset="0"/>
              </a:defRPr>
            </a:lvl9pPr>
          </a:lstStyle>
          <a:p>
            <a:r>
              <a:rPr lang="en-US" sz="1400" dirty="0"/>
              <a:t>LAN B</a:t>
            </a:r>
          </a:p>
        </p:txBody>
      </p:sp>
      <p:sp>
        <p:nvSpPr>
          <p:cNvPr id="15" name="AutoShape 15"/>
          <p:cNvSpPr>
            <a:spLocks noChangeArrowheads="1"/>
          </p:cNvSpPr>
          <p:nvPr/>
        </p:nvSpPr>
        <p:spPr bwMode="auto">
          <a:xfrm>
            <a:off x="3730625" y="1927225"/>
            <a:ext cx="1666875" cy="358775"/>
          </a:xfrm>
          <a:prstGeom prst="roundRect">
            <a:avLst>
              <a:gd name="adj" fmla="val 4167"/>
            </a:avLst>
          </a:prstGeom>
          <a:solidFill>
            <a:schemeClr val="bg1"/>
          </a:solidFill>
          <a:ln w="9525">
            <a:solidFill>
              <a:srgbClr val="4D4D4D"/>
            </a:solidFill>
            <a:round/>
            <a:headEnd/>
            <a:tailEnd/>
          </a:ln>
          <a:effectLst>
            <a:outerShdw dist="35921" dir="2700000" algn="ctr" rotWithShape="0">
              <a:srgbClr val="AFAFAF"/>
            </a:outerShdw>
          </a:effectLst>
        </p:spPr>
        <p:txBody>
          <a:bodyPr wrap="none" anchor="ctr"/>
          <a:lstStyle/>
          <a:p>
            <a:pPr>
              <a:defRPr/>
            </a:pPr>
            <a:r>
              <a:rPr lang="en-US" sz="1600" dirty="0"/>
              <a:t>DHCP Server</a:t>
            </a:r>
          </a:p>
        </p:txBody>
      </p:sp>
      <p:sp>
        <p:nvSpPr>
          <p:cNvPr id="16" name="Line 16"/>
          <p:cNvSpPr>
            <a:spLocks noChangeShapeType="1"/>
          </p:cNvSpPr>
          <p:nvPr/>
        </p:nvSpPr>
        <p:spPr bwMode="auto">
          <a:xfrm>
            <a:off x="3416300" y="3046413"/>
            <a:ext cx="2370138" cy="0"/>
          </a:xfrm>
          <a:prstGeom prst="line">
            <a:avLst/>
          </a:prstGeom>
          <a:noFill/>
          <a:ln w="57150">
            <a:solidFill>
              <a:srgbClr val="808080"/>
            </a:solidFill>
            <a:prstDash val="sysDot"/>
            <a:round/>
            <a:headEnd/>
            <a:tailEnd/>
          </a:ln>
          <a:extLst>
            <a:ext uri="{909E8E84-426E-40DD-AFC4-6F175D3DCCD1}">
              <a14:hiddenFill xmlns:a14="http://schemas.microsoft.com/office/drawing/2010/main">
                <a:noFill/>
              </a14:hiddenFill>
            </a:ext>
          </a:extLst>
        </p:spPr>
        <p:txBody>
          <a:bodyPr/>
          <a:lstStyle/>
          <a:p>
            <a:endParaRPr lang="en-GB" dirty="0"/>
          </a:p>
        </p:txBody>
      </p:sp>
      <p:pic>
        <p:nvPicPr>
          <p:cNvPr id="17" name="Picture 17" descr="Server01"/>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054475" y="2427288"/>
            <a:ext cx="1020763" cy="1292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 name="AutoShape 18"/>
          <p:cNvSpPr>
            <a:spLocks noChangeArrowheads="1"/>
          </p:cNvSpPr>
          <p:nvPr/>
        </p:nvSpPr>
        <p:spPr bwMode="auto">
          <a:xfrm>
            <a:off x="4822825" y="3376613"/>
            <a:ext cx="1185863" cy="415925"/>
          </a:xfrm>
          <a:prstGeom prst="roundRect">
            <a:avLst>
              <a:gd name="adj" fmla="val 16667"/>
            </a:avLst>
          </a:prstGeom>
          <a:gradFill rotWithShape="1">
            <a:gsLst>
              <a:gs pos="0">
                <a:srgbClr val="EAABA0"/>
              </a:gs>
              <a:gs pos="100000">
                <a:srgbClr val="F6D9D4"/>
              </a:gs>
            </a:gsLst>
            <a:lin ang="2700000" scaled="1"/>
          </a:gradFill>
          <a:ln w="9525" algn="ctr">
            <a:solidFill>
              <a:srgbClr val="808080"/>
            </a:solidFill>
            <a:round/>
            <a:headEnd/>
            <a:tailEnd/>
          </a:ln>
          <a:effectLst>
            <a:outerShdw dist="35921" dir="2700000" algn="ctr" rotWithShape="0">
              <a:srgbClr val="C0C0C0"/>
            </a:outerShdw>
          </a:effectLst>
        </p:spPr>
        <p:txBody>
          <a:bodyPr anchor="ctr"/>
          <a:lstStyle/>
          <a:p>
            <a:pPr>
              <a:defRPr/>
            </a:pPr>
            <a:r>
              <a:rPr lang="en-US" sz="1600" dirty="0"/>
              <a:t>Scope B</a:t>
            </a:r>
            <a:endParaRPr lang="en-US" sz="1600" b="0" dirty="0"/>
          </a:p>
        </p:txBody>
      </p:sp>
      <p:sp>
        <p:nvSpPr>
          <p:cNvPr id="19" name="AutoShape 19"/>
          <p:cNvSpPr>
            <a:spLocks noChangeArrowheads="1"/>
          </p:cNvSpPr>
          <p:nvPr/>
        </p:nvSpPr>
        <p:spPr bwMode="auto">
          <a:xfrm>
            <a:off x="3016250" y="3359150"/>
            <a:ext cx="1185863" cy="415925"/>
          </a:xfrm>
          <a:prstGeom prst="roundRect">
            <a:avLst>
              <a:gd name="adj" fmla="val 16667"/>
            </a:avLst>
          </a:prstGeom>
          <a:gradFill rotWithShape="1">
            <a:gsLst>
              <a:gs pos="0">
                <a:srgbClr val="EAABA0"/>
              </a:gs>
              <a:gs pos="100000">
                <a:srgbClr val="F6D9D4"/>
              </a:gs>
            </a:gsLst>
            <a:lin ang="2700000" scaled="1"/>
          </a:gradFill>
          <a:ln w="9525" algn="ctr">
            <a:solidFill>
              <a:srgbClr val="808080"/>
            </a:solidFill>
            <a:round/>
            <a:headEnd/>
            <a:tailEnd/>
          </a:ln>
          <a:effectLst>
            <a:outerShdw dist="35921" dir="2700000" algn="ctr" rotWithShape="0">
              <a:srgbClr val="C0C0C0"/>
            </a:outerShdw>
          </a:effectLst>
        </p:spPr>
        <p:txBody>
          <a:bodyPr anchor="ctr"/>
          <a:lstStyle/>
          <a:p>
            <a:pPr>
              <a:defRPr/>
            </a:pPr>
            <a:r>
              <a:rPr lang="en-US" sz="1600" dirty="0"/>
              <a:t>Scope A</a:t>
            </a:r>
            <a:endParaRPr lang="en-US" sz="1600" b="0" dirty="0"/>
          </a:p>
        </p:txBody>
      </p:sp>
    </p:spTree>
    <p:extLst>
      <p:ext uri="{BB962C8B-B14F-4D97-AF65-F5344CB8AC3E}">
        <p14:creationId xmlns:p14="http://schemas.microsoft.com/office/powerpoint/2010/main" val="134304504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Planning DHCP Server Placement</a:t>
            </a:r>
          </a:p>
        </p:txBody>
      </p:sp>
      <p:sp>
        <p:nvSpPr>
          <p:cNvPr id="25" name="AutoShape 4"/>
          <p:cNvSpPr>
            <a:spLocks noChangeArrowheads="1"/>
          </p:cNvSpPr>
          <p:nvPr/>
        </p:nvSpPr>
        <p:spPr bwMode="auto">
          <a:xfrm>
            <a:off x="1082675" y="1028700"/>
            <a:ext cx="6958013" cy="3233057"/>
          </a:xfrm>
          <a:prstGeom prst="roundRect">
            <a:avLst>
              <a:gd name="adj" fmla="val 4167"/>
            </a:avLst>
          </a:prstGeom>
          <a:solidFill>
            <a:srgbClr val="DEE7F1"/>
          </a:solidFill>
          <a:ln w="9525" algn="ctr">
            <a:solidFill>
              <a:srgbClr val="333333"/>
            </a:solidFill>
            <a:round/>
            <a:headEnd/>
            <a:tailEnd/>
          </a:ln>
        </p:spPr>
        <p:txBody>
          <a:bodyPr/>
          <a:lstStyle/>
          <a:p>
            <a:pPr algn="l"/>
            <a:r>
              <a:rPr lang="en-US" dirty="0" smtClean="0"/>
              <a:t>When implementing DHCP, consider the following points:</a:t>
            </a:r>
            <a:endParaRPr lang="en-US" dirty="0"/>
          </a:p>
          <a:p>
            <a:pPr algn="l"/>
            <a:endParaRPr lang="en-US" dirty="0"/>
          </a:p>
        </p:txBody>
      </p:sp>
      <p:sp>
        <p:nvSpPr>
          <p:cNvPr id="26" name="AutoShape 5"/>
          <p:cNvSpPr>
            <a:spLocks noChangeArrowheads="1"/>
          </p:cNvSpPr>
          <p:nvPr/>
        </p:nvSpPr>
        <p:spPr bwMode="auto">
          <a:xfrm>
            <a:off x="1295400" y="1981200"/>
            <a:ext cx="6584950" cy="545035"/>
          </a:xfrm>
          <a:prstGeom prst="roundRect">
            <a:avLst>
              <a:gd name="adj" fmla="val 4167"/>
            </a:avLst>
          </a:prstGeom>
          <a:solidFill>
            <a:srgbClr val="F2E7CE"/>
          </a:solidFill>
          <a:ln w="9525" algn="ctr">
            <a:solidFill>
              <a:srgbClr val="333333"/>
            </a:solidFill>
            <a:round/>
            <a:headEnd/>
            <a:tailEnd/>
          </a:ln>
        </p:spPr>
        <p:txBody>
          <a:bodyPr wrap="none" anchor="ctr"/>
          <a:lstStyle/>
          <a:p>
            <a:pPr marL="228600" indent="-228600" algn="l">
              <a:lnSpc>
                <a:spcPct val="90000"/>
              </a:lnSpc>
              <a:spcBef>
                <a:spcPct val="40000"/>
              </a:spcBef>
              <a:buClr>
                <a:srgbClr val="006699"/>
              </a:buClr>
              <a:buFontTx/>
              <a:buChar char="•"/>
            </a:pPr>
            <a:r>
              <a:rPr lang="en-US" dirty="0" smtClean="0"/>
              <a:t>Implement the 80/20 rule for high-availability</a:t>
            </a:r>
            <a:endParaRPr lang="en-US" dirty="0"/>
          </a:p>
        </p:txBody>
      </p:sp>
      <p:sp>
        <p:nvSpPr>
          <p:cNvPr id="27" name="AutoShape 6"/>
          <p:cNvSpPr>
            <a:spLocks noChangeArrowheads="1"/>
          </p:cNvSpPr>
          <p:nvPr/>
        </p:nvSpPr>
        <p:spPr bwMode="auto">
          <a:xfrm>
            <a:off x="1295400" y="2609929"/>
            <a:ext cx="6584950" cy="559441"/>
          </a:xfrm>
          <a:prstGeom prst="roundRect">
            <a:avLst>
              <a:gd name="adj" fmla="val 4167"/>
            </a:avLst>
          </a:prstGeom>
          <a:solidFill>
            <a:srgbClr val="F2E7CE"/>
          </a:solidFill>
          <a:ln w="9525" algn="ctr">
            <a:solidFill>
              <a:srgbClr val="333333"/>
            </a:solidFill>
            <a:round/>
            <a:headEnd/>
            <a:tailEnd/>
          </a:ln>
        </p:spPr>
        <p:txBody>
          <a:bodyPr wrap="none" anchor="ctr"/>
          <a:lstStyle/>
          <a:p>
            <a:pPr marL="228600" indent="-228600" algn="l">
              <a:lnSpc>
                <a:spcPct val="90000"/>
              </a:lnSpc>
              <a:spcBef>
                <a:spcPct val="40000"/>
              </a:spcBef>
              <a:buClr>
                <a:srgbClr val="006699"/>
              </a:buClr>
              <a:buFontTx/>
              <a:buChar char="•"/>
            </a:pPr>
            <a:r>
              <a:rPr lang="en-US" dirty="0" smtClean="0"/>
              <a:t>Configure DHCP Relay on routers</a:t>
            </a:r>
            <a:endParaRPr lang="en-US" dirty="0"/>
          </a:p>
        </p:txBody>
      </p:sp>
      <p:sp>
        <p:nvSpPr>
          <p:cNvPr id="28" name="AutoShape 7"/>
          <p:cNvSpPr>
            <a:spLocks noChangeArrowheads="1"/>
          </p:cNvSpPr>
          <p:nvPr/>
        </p:nvSpPr>
        <p:spPr bwMode="auto">
          <a:xfrm>
            <a:off x="1295400" y="3267087"/>
            <a:ext cx="6584950" cy="559441"/>
          </a:xfrm>
          <a:prstGeom prst="roundRect">
            <a:avLst>
              <a:gd name="adj" fmla="val 4167"/>
            </a:avLst>
          </a:prstGeom>
          <a:solidFill>
            <a:srgbClr val="F2E7CE"/>
          </a:solidFill>
          <a:ln w="9525" algn="ctr">
            <a:solidFill>
              <a:srgbClr val="333333"/>
            </a:solidFill>
            <a:round/>
            <a:headEnd/>
            <a:tailEnd/>
          </a:ln>
        </p:spPr>
        <p:txBody>
          <a:bodyPr wrap="none" anchor="ctr"/>
          <a:lstStyle/>
          <a:p>
            <a:pPr marL="228600" indent="-228600" algn="l">
              <a:lnSpc>
                <a:spcPct val="90000"/>
              </a:lnSpc>
              <a:spcBef>
                <a:spcPct val="40000"/>
              </a:spcBef>
              <a:buClr>
                <a:srgbClr val="006699"/>
              </a:buClr>
              <a:buFontTx/>
              <a:buChar char="•"/>
            </a:pPr>
            <a:r>
              <a:rPr lang="en-US" dirty="0" smtClean="0"/>
              <a:t>Deploy DHCP on servers with optimized disks</a:t>
            </a:r>
            <a:endParaRPr lang="en-US" dirty="0"/>
          </a:p>
        </p:txBody>
      </p:sp>
    </p:spTree>
    <p:extLst>
      <p:ext uri="{BB962C8B-B14F-4D97-AF65-F5344CB8AC3E}">
        <p14:creationId xmlns:p14="http://schemas.microsoft.com/office/powerpoint/2010/main" val="2819297823"/>
      </p:ext>
    </p:extLst>
  </p:cSld>
  <p:clrMapOvr>
    <a:masterClrMapping/>
  </p:clrMapOvr>
  <p:timing>
    <p:tnLst>
      <p:par>
        <p:cTn id="1" dur="indefinite" restart="never" nodeType="tmRoot"/>
      </p:par>
    </p:tnLst>
  </p:timing>
</p:sld>
</file>

<file path=ppt/theme/theme1.xml><?xml version="1.0" encoding="utf-8"?>
<a:theme xmlns:a="http://schemas.openxmlformats.org/drawingml/2006/main" name="NG_MOC_Template">
  <a:themeElements>
    <a:clrScheme name="">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6699"/>
      </a:hlink>
      <a:folHlink>
        <a:srgbClr val="000066"/>
      </a:folHlink>
    </a:clrScheme>
    <a:fontScheme name="2_Master_Template">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gradFill rotWithShape="1">
          <a:gsLst>
            <a:gs pos="0">
              <a:srgbClr val="E4CD9A"/>
            </a:gs>
            <a:gs pos="100000">
              <a:srgbClr val="EEEFD7"/>
            </a:gs>
          </a:gsLst>
          <a:lin ang="2700000" scaled="1"/>
        </a:gradFill>
        <a:ln w="9525" cap="flat" cmpd="sng" algn="ctr">
          <a:noFill/>
          <a:prstDash val="solid"/>
          <a:round/>
          <a:headEnd type="none" w="med" len="med"/>
          <a:tailEnd type="none" w="med" len="med"/>
        </a:ln>
        <a:effectLst>
          <a:outerShdw dist="35921" dir="2700000" algn="ctr" rotWithShape="0">
            <a:srgbClr val="AFAFAF"/>
          </a:outerShdw>
        </a:effectLst>
      </a:spPr>
      <a:bodyPr vert="horz" wrap="square" lIns="182880" tIns="45720" rIns="182880" bIns="4572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Verdana" pitchFamily="34" charset="0"/>
          </a:defRPr>
        </a:defPPr>
      </a:lstStyle>
    </a:spDef>
    <a:lnDef>
      <a:spPr bwMode="auto">
        <a:xfrm>
          <a:off x="0" y="0"/>
          <a:ext cx="1" cy="1"/>
        </a:xfrm>
        <a:custGeom>
          <a:avLst/>
          <a:gdLst/>
          <a:ahLst/>
          <a:cxnLst/>
          <a:rect l="0" t="0" r="0" b="0"/>
          <a:pathLst/>
        </a:custGeom>
        <a:gradFill rotWithShape="1">
          <a:gsLst>
            <a:gs pos="0">
              <a:srgbClr val="E4CD9A"/>
            </a:gs>
            <a:gs pos="100000">
              <a:srgbClr val="EEEFD7"/>
            </a:gs>
          </a:gsLst>
          <a:lin ang="2700000" scaled="1"/>
        </a:gradFill>
        <a:ln w="9525" cap="flat" cmpd="sng" algn="ctr">
          <a:noFill/>
          <a:prstDash val="solid"/>
          <a:round/>
          <a:headEnd type="none" w="med" len="med"/>
          <a:tailEnd type="none" w="med" len="med"/>
        </a:ln>
        <a:effectLst>
          <a:outerShdw dist="35921" dir="2700000" algn="ctr" rotWithShape="0">
            <a:srgbClr val="AFAFAF"/>
          </a:outerShdw>
        </a:effectLst>
      </a:spPr>
      <a:bodyPr vert="horz" wrap="square" lIns="182880" tIns="45720" rIns="182880" bIns="4572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Verdana" pitchFamily="34" charset="0"/>
          </a:defRPr>
        </a:defPPr>
      </a:lstStyle>
    </a:lnDef>
  </a:objectDefaults>
  <a:extraClrSchemeLst>
    <a:extraClrScheme>
      <a:clrScheme name="2_Master_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2_Master_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2_Master_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2_Master_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2_Master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2_Master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2_Master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
      <a:clrScheme name="2_Master_Template 8">
        <a:dk1>
          <a:srgbClr val="000000"/>
        </a:dk1>
        <a:lt1>
          <a:srgbClr val="FFFFFF"/>
        </a:lt1>
        <a:dk2>
          <a:srgbClr val="000000"/>
        </a:dk2>
        <a:lt2>
          <a:srgbClr val="C0C0C0"/>
        </a:lt2>
        <a:accent1>
          <a:srgbClr val="C1FEF9"/>
        </a:accent1>
        <a:accent2>
          <a:srgbClr val="DC0081"/>
        </a:accent2>
        <a:accent3>
          <a:srgbClr val="FFFFFF"/>
        </a:accent3>
        <a:accent4>
          <a:srgbClr val="000000"/>
        </a:accent4>
        <a:accent5>
          <a:srgbClr val="DDFEFB"/>
        </a:accent5>
        <a:accent6>
          <a:srgbClr val="C70074"/>
        </a:accent6>
        <a:hlink>
          <a:srgbClr val="618FFD"/>
        </a:hlink>
        <a:folHlink>
          <a:srgbClr val="CECECE"/>
        </a:folHlink>
      </a:clrScheme>
      <a:clrMap bg1="lt1" tx1="dk1" bg2="lt2" tx2="dk2" accent1="accent1" accent2="accent2" accent3="accent3" accent4="accent4" accent5="accent5" accent6="accent6" hlink="hlink" folHlink="folHlink"/>
    </a:extraClrScheme>
    <a:extraClrScheme>
      <a:clrScheme name="2_Master_Template 9">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618FFD"/>
        </a:hlink>
        <a:folHlink>
          <a:srgbClr val="CECECE"/>
        </a:folHlink>
      </a:clrScheme>
      <a:clrMap bg1="lt1" tx1="dk1" bg2="lt2" tx2="dk2" accent1="accent1" accent2="accent2" accent3="accent3" accent4="accent4" accent5="accent5" accent6="accent6" hlink="hlink" folHlink="folHlink"/>
    </a:extraClrScheme>
    <a:extraClrScheme>
      <a:clrScheme name="2_Master_Template 10">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333399"/>
        </a:hlink>
        <a:folHlink>
          <a:srgbClr val="CECECE"/>
        </a:folHlink>
      </a:clrScheme>
      <a:clrMap bg1="lt1" tx1="dk1" bg2="lt2" tx2="dk2" accent1="accent1" accent2="accent2" accent3="accent3" accent4="accent4" accent5="accent5" accent6="accent6" hlink="hlink" folHlink="folHlink"/>
    </a:extraClrScheme>
    <a:extraClrScheme>
      <a:clrScheme name="2_Master_Template 11">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0099"/>
        </a:hlink>
        <a:folHlink>
          <a:srgbClr val="CECECE"/>
        </a:folHlink>
      </a:clrScheme>
      <a:clrMap bg1="lt1" tx1="dk1" bg2="lt2" tx2="dk2" accent1="accent1" accent2="accent2" accent3="accent3" accent4="accent4" accent5="accent5" accent6="accent6" hlink="hlink" folHlink="folHlink"/>
    </a:extraClrScheme>
    <a:extraClrScheme>
      <a:clrScheme name="2_Master_Template 12">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99CC"/>
        </a:hlink>
        <a:folHlink>
          <a:srgbClr val="CECECE"/>
        </a:folHlink>
      </a:clrScheme>
      <a:clrMap bg1="lt1" tx1="dk1" bg2="lt2" tx2="dk2" accent1="accent1" accent2="accent2" accent3="accent3" accent4="accent4" accent5="accent5" accent6="accent6" hlink="hlink" folHlink="folHlink"/>
    </a:extraClrScheme>
    <a:extraClrScheme>
      <a:clrScheme name="2_Master_Template 13">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6699"/>
        </a:hlink>
        <a:folHlink>
          <a:srgbClr val="CECECE"/>
        </a:folHlink>
      </a:clrScheme>
      <a:clrMap bg1="lt1" tx1="dk1" bg2="lt2" tx2="dk2" accent1="accent1" accent2="accent2" accent3="accent3" accent4="accent4" accent5="accent5" accent6="accent6" hlink="hlink" folHlink="folHlink"/>
    </a:extraClrScheme>
    <a:extraClrScheme>
      <a:clrScheme name="2_Master_Template 14">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436F9F"/>
        </a:hlink>
        <a:folHlink>
          <a:srgbClr val="CECECE"/>
        </a:folHlink>
      </a:clrScheme>
      <a:clrMap bg1="lt1" tx1="dk1" bg2="lt2" tx2="dk2" accent1="accent1" accent2="accent2" accent3="accent3" accent4="accent4" accent5="accent5" accent6="accent6" hlink="hlink" folHlink="folHlink"/>
    </a:extraClrScheme>
    <a:extraClrScheme>
      <a:clrScheme name="2_Master_Template 15">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E4BB0E"/>
        </a:hlink>
        <a:folHlink>
          <a:srgbClr val="CECECE"/>
        </a:folHlink>
      </a:clrScheme>
      <a:clrMap bg1="lt1" tx1="dk1" bg2="lt2" tx2="dk2" accent1="accent1" accent2="accent2" accent3="accent3" accent4="accent4" accent5="accent5" accent6="accent6" hlink="hlink" folHlink="folHlink"/>
    </a:extraClrScheme>
    <a:extraClrScheme>
      <a:clrScheme name="2_Master_Template 16">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FFFFFF"/>
        </a:hlink>
        <a:folHlink>
          <a:srgbClr val="CECECE"/>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NG_MOC_Template</Template>
  <TotalTime>0</TotalTime>
  <Words>8954</Words>
  <Application>Microsoft Office PowerPoint</Application>
  <PresentationFormat>On-screen Show (4:3)</PresentationFormat>
  <Paragraphs>1323</Paragraphs>
  <Slides>45</Slides>
  <Notes>45</Notes>
  <HiddenSlides>5</HiddenSlides>
  <MMClips>0</MMClips>
  <ScaleCrop>false</ScaleCrop>
  <HeadingPairs>
    <vt:vector size="4" baseType="variant">
      <vt:variant>
        <vt:lpstr>Theme</vt:lpstr>
      </vt:variant>
      <vt:variant>
        <vt:i4>1</vt:i4>
      </vt:variant>
      <vt:variant>
        <vt:lpstr>Slide Titles</vt:lpstr>
      </vt:variant>
      <vt:variant>
        <vt:i4>45</vt:i4>
      </vt:variant>
    </vt:vector>
  </HeadingPairs>
  <TitlesOfParts>
    <vt:vector size="46" baseType="lpstr">
      <vt:lpstr>NG_MOC_Template</vt:lpstr>
      <vt:lpstr>PowerPoint Presentation</vt:lpstr>
      <vt:lpstr>Module Overview</vt:lpstr>
      <vt:lpstr>Lesson 1: Provisioning IPv4 Addresses on Enterprise Networks</vt:lpstr>
      <vt:lpstr>Discussion: Planning an IP Addressing Scheme</vt:lpstr>
      <vt:lpstr>Notes Page Over-flow Slide. Do Not Print Slide. See Notes pane.</vt:lpstr>
      <vt:lpstr>Notes Page Over-flow Slide. Do Not Print Slide. See Notes pane.</vt:lpstr>
      <vt:lpstr>Benefits of Using DHCP</vt:lpstr>
      <vt:lpstr>Planning Scopes</vt:lpstr>
      <vt:lpstr>Planning DHCP Server Placement</vt:lpstr>
      <vt:lpstr>DHCP Security Considerations</vt:lpstr>
      <vt:lpstr>Lesson 2: Provisioning IPv6 Addresses on Enterprise Networks</vt:lpstr>
      <vt:lpstr>Benefits of IPv6</vt:lpstr>
      <vt:lpstr>Differences Between IPv4 and IPv6</vt:lpstr>
      <vt:lpstr>IPv6 Address Space</vt:lpstr>
      <vt:lpstr>Unicast IPv6 Address Types</vt:lpstr>
      <vt:lpstr>Address Autoconfiguration for IPv6</vt:lpstr>
      <vt:lpstr>Demonstration: How to Allocate IPv6 Addresses with DHCP</vt:lpstr>
      <vt:lpstr>Notes Page Over-flow Slide. Do Not Print Slide. See Notes pane.</vt:lpstr>
      <vt:lpstr>Lesson 3: Transitioning to IPv6</vt:lpstr>
      <vt:lpstr>IPv4 and IPv6 Coexistence</vt:lpstr>
      <vt:lpstr>What Is IPv6 Over IPv4 Tunneling?</vt:lpstr>
      <vt:lpstr>Discussion: What Must You Consider When Planning to Migrate to IPv6?</vt:lpstr>
      <vt:lpstr>Process of Transitioning to IPv6</vt:lpstr>
      <vt:lpstr>What Is Teredo?</vt:lpstr>
      <vt:lpstr>Notes Page Over-flow Slide. Do Not Print Slide. See Notes pane.</vt:lpstr>
      <vt:lpstr>What Is 6to4?</vt:lpstr>
      <vt:lpstr>What Is ISATAP?</vt:lpstr>
      <vt:lpstr>What Is IP-HTTPS?</vt:lpstr>
      <vt:lpstr>Discussion: Choosing a Transition Technology</vt:lpstr>
      <vt:lpstr>Lesson 4: Provisioning DNS Services on Enterprise Networks</vt:lpstr>
      <vt:lpstr>Planning DNS Domains</vt:lpstr>
      <vt:lpstr>Planning DNS Zones</vt:lpstr>
      <vt:lpstr>Implementing DNS Zones</vt:lpstr>
      <vt:lpstr>Planning Zone Transfers</vt:lpstr>
      <vt:lpstr>Demonstration: How to Delegate a DNS Domain</vt:lpstr>
      <vt:lpstr>Notes Page Over-flow Slide. Do Not Print Slide. See Notes pane.</vt:lpstr>
      <vt:lpstr>Notes Page Over-flow Slide. Do Not Print Slide. See Notes pane.</vt:lpstr>
      <vt:lpstr>Planning DNS Forwarding </vt:lpstr>
      <vt:lpstr>Planning Stub Zones</vt:lpstr>
      <vt:lpstr>Planning DNS Server Placement</vt:lpstr>
      <vt:lpstr>Name Resolution with WINS</vt:lpstr>
      <vt:lpstr>Lab: Planning and Implementing DHCP and DNS</vt:lpstr>
      <vt:lpstr>Lab Scenario</vt:lpstr>
      <vt:lpstr>Lab Review</vt:lpstr>
      <vt:lpstr>Module Review and Takeaways</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
  <cp:lastModifiedBy/>
  <cp:revision>1</cp:revision>
  <dcterms:created xsi:type="dcterms:W3CDTF">2010-10-28T22:56:07Z</dcterms:created>
  <dcterms:modified xsi:type="dcterms:W3CDTF">2011-08-18T10:19:51Z</dcterms:modified>
</cp:coreProperties>
</file>